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4" r:id="rId2"/>
    <p:sldId id="268" r:id="rId3"/>
    <p:sldId id="286" r:id="rId4"/>
    <p:sldId id="278" r:id="rId5"/>
    <p:sldId id="280" r:id="rId6"/>
    <p:sldId id="277" r:id="rId7"/>
    <p:sldId id="289" r:id="rId8"/>
    <p:sldId id="290" r:id="rId9"/>
    <p:sldId id="291" r:id="rId10"/>
    <p:sldId id="293" r:id="rId11"/>
    <p:sldId id="292" r:id="rId12"/>
    <p:sldId id="297" r:id="rId13"/>
    <p:sldId id="296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or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33333"/>
    <a:srgbClr val="002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07" autoAdjust="0"/>
  </p:normalViewPr>
  <p:slideViewPr>
    <p:cSldViewPr snapToGrid="0">
      <p:cViewPr varScale="1">
        <p:scale>
          <a:sx n="110" d="100"/>
          <a:sy n="110" d="100"/>
        </p:scale>
        <p:origin x="774" y="114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CDBF8-52E9-41BB-ADAC-7C24EA0021A2}" type="doc">
      <dgm:prSet loTypeId="urn:microsoft.com/office/officeart/2005/8/layout/hProcess9" loCatId="process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hr-HR"/>
        </a:p>
      </dgm:t>
    </dgm:pt>
    <dgm:pt modelId="{B15C5A84-A701-49C9-A505-58C48D3D068B}">
      <dgm:prSet phldrT="[Text]" custT="1"/>
      <dgm:spPr/>
      <dgm:t>
        <a:bodyPr/>
        <a:lstStyle/>
        <a:p>
          <a:r>
            <a:rPr lang="hr-HR" sz="1200" b="0" dirty="0">
              <a:latin typeface="Candara" panose="020E0502030303020204" pitchFamily="34" charset="0"/>
            </a:rPr>
            <a:t>Prijem i čuvanje mlijeka</a:t>
          </a:r>
        </a:p>
      </dgm:t>
    </dgm:pt>
    <dgm:pt modelId="{CAE5EB6B-821C-4B45-B271-FC7E8C2F3FF1}" type="parTrans" cxnId="{F2047F3A-5923-4FA1-BDEF-751130331A5A}">
      <dgm:prSet/>
      <dgm:spPr/>
      <dgm:t>
        <a:bodyPr/>
        <a:lstStyle/>
        <a:p>
          <a:endParaRPr lang="hr-HR"/>
        </a:p>
      </dgm:t>
    </dgm:pt>
    <dgm:pt modelId="{8BD93471-4019-4E9A-8FB5-225870AB2C65}" type="sibTrans" cxnId="{F2047F3A-5923-4FA1-BDEF-751130331A5A}">
      <dgm:prSet/>
      <dgm:spPr/>
      <dgm:t>
        <a:bodyPr/>
        <a:lstStyle/>
        <a:p>
          <a:endParaRPr lang="hr-HR"/>
        </a:p>
      </dgm:t>
    </dgm:pt>
    <dgm:pt modelId="{348B6553-EE06-4405-807F-EF9568E62E66}">
      <dgm:prSet phldrT="[Text]" custT="1"/>
      <dgm:spPr/>
      <dgm:t>
        <a:bodyPr/>
        <a:lstStyle/>
        <a:p>
          <a:r>
            <a:rPr lang="hr-HR" sz="1100" b="0" dirty="0">
              <a:latin typeface="Candara" panose="020E0502030303020204" pitchFamily="34" charset="0"/>
            </a:rPr>
            <a:t>Deaeraci-ja</a:t>
          </a:r>
        </a:p>
      </dgm:t>
    </dgm:pt>
    <dgm:pt modelId="{8D0E982E-0C21-4300-A38B-23FF506578BA}" type="parTrans" cxnId="{655F5FF7-228F-4E15-B383-872CF2817A8F}">
      <dgm:prSet/>
      <dgm:spPr/>
      <dgm:t>
        <a:bodyPr/>
        <a:lstStyle/>
        <a:p>
          <a:endParaRPr lang="hr-HR"/>
        </a:p>
      </dgm:t>
    </dgm:pt>
    <dgm:pt modelId="{BFBEE7DF-DDD1-425B-964C-8F437CDDAD8F}" type="sibTrans" cxnId="{655F5FF7-228F-4E15-B383-872CF2817A8F}">
      <dgm:prSet/>
      <dgm:spPr/>
      <dgm:t>
        <a:bodyPr/>
        <a:lstStyle/>
        <a:p>
          <a:endParaRPr lang="hr-HR"/>
        </a:p>
      </dgm:t>
    </dgm:pt>
    <dgm:pt modelId="{807C2A3F-D5D0-4495-9920-921A3F708F7A}">
      <dgm:prSet phldrT="[Text]" custT="1"/>
      <dgm:spPr/>
      <dgm:t>
        <a:bodyPr/>
        <a:lstStyle/>
        <a:p>
          <a:r>
            <a:rPr lang="hr-HR" sz="1100" b="0" dirty="0">
              <a:latin typeface="Candara" panose="020E0502030303020204" pitchFamily="34" charset="0"/>
            </a:rPr>
            <a:t>Standardi-</a:t>
          </a:r>
        </a:p>
        <a:p>
          <a:r>
            <a:rPr lang="hr-HR" sz="1100" b="0" dirty="0">
              <a:latin typeface="Candara" panose="020E0502030303020204" pitchFamily="34" charset="0"/>
            </a:rPr>
            <a:t>zacija</a:t>
          </a:r>
        </a:p>
      </dgm:t>
    </dgm:pt>
    <dgm:pt modelId="{50A90B75-D689-4DCE-84AC-7867B1C8419E}" type="parTrans" cxnId="{0DBFB212-8E2F-46FF-B60C-C4118A67D11D}">
      <dgm:prSet/>
      <dgm:spPr/>
      <dgm:t>
        <a:bodyPr/>
        <a:lstStyle/>
        <a:p>
          <a:endParaRPr lang="hr-HR"/>
        </a:p>
      </dgm:t>
    </dgm:pt>
    <dgm:pt modelId="{69370258-F5E4-42EE-9B76-3FCF5E7217F4}" type="sibTrans" cxnId="{0DBFB212-8E2F-46FF-B60C-C4118A67D11D}">
      <dgm:prSet/>
      <dgm:spPr/>
      <dgm:t>
        <a:bodyPr/>
        <a:lstStyle/>
        <a:p>
          <a:endParaRPr lang="hr-HR"/>
        </a:p>
      </dgm:t>
    </dgm:pt>
    <dgm:pt modelId="{8E3751F6-7101-4F68-9FEF-8C51D57EB5EC}">
      <dgm:prSet phldrT="[Text]" custT="1"/>
      <dgm:spPr/>
      <dgm:t>
        <a:bodyPr/>
        <a:lstStyle/>
        <a:p>
          <a:r>
            <a:rPr lang="hr-HR" sz="1100" b="0" dirty="0">
              <a:latin typeface="Candara" panose="020E0502030303020204" pitchFamily="34" charset="0"/>
            </a:rPr>
            <a:t>Homoge-</a:t>
          </a:r>
        </a:p>
        <a:p>
          <a:r>
            <a:rPr lang="hr-HR" sz="1100" b="0" dirty="0">
              <a:latin typeface="Candara" panose="020E0502030303020204" pitchFamily="34" charset="0"/>
            </a:rPr>
            <a:t>nizacija</a:t>
          </a:r>
        </a:p>
      </dgm:t>
    </dgm:pt>
    <dgm:pt modelId="{84FEAB43-2D8B-4EAC-A11B-AFC69D8CE0B1}" type="parTrans" cxnId="{E33C53F7-491F-4506-85CF-13EFABC7A550}">
      <dgm:prSet/>
      <dgm:spPr/>
      <dgm:t>
        <a:bodyPr/>
        <a:lstStyle/>
        <a:p>
          <a:endParaRPr lang="hr-HR"/>
        </a:p>
      </dgm:t>
    </dgm:pt>
    <dgm:pt modelId="{2E30AA00-E0CB-420E-9D27-594AEA67F990}" type="sibTrans" cxnId="{E33C53F7-491F-4506-85CF-13EFABC7A550}">
      <dgm:prSet/>
      <dgm:spPr/>
      <dgm:t>
        <a:bodyPr/>
        <a:lstStyle/>
        <a:p>
          <a:endParaRPr lang="hr-HR"/>
        </a:p>
      </dgm:t>
    </dgm:pt>
    <dgm:pt modelId="{5C13DC37-90AF-4293-B900-B31A47D73425}">
      <dgm:prSet phldrT="[Text]" custT="1"/>
      <dgm:spPr/>
      <dgm:t>
        <a:bodyPr/>
        <a:lstStyle/>
        <a:p>
          <a:r>
            <a:rPr lang="hr-HR" sz="1100" b="0" dirty="0">
              <a:latin typeface="Candara" panose="020E0502030303020204" pitchFamily="34" charset="0"/>
            </a:rPr>
            <a:t>Steriliza-</a:t>
          </a:r>
        </a:p>
        <a:p>
          <a:r>
            <a:rPr lang="hr-HR" sz="1100" b="0" dirty="0">
              <a:latin typeface="Candara" panose="020E0502030303020204" pitchFamily="34" charset="0"/>
            </a:rPr>
            <a:t>cija</a:t>
          </a:r>
        </a:p>
      </dgm:t>
    </dgm:pt>
    <dgm:pt modelId="{1D4C2210-34F7-41EE-BB8A-2C83807E3F2D}" type="parTrans" cxnId="{13C5EBD4-3C79-4406-A760-204A93117491}">
      <dgm:prSet/>
      <dgm:spPr/>
      <dgm:t>
        <a:bodyPr/>
        <a:lstStyle/>
        <a:p>
          <a:endParaRPr lang="hr-HR"/>
        </a:p>
      </dgm:t>
    </dgm:pt>
    <dgm:pt modelId="{1A50FA25-C0A6-4E95-B057-20F1E3ECABD6}" type="sibTrans" cxnId="{13C5EBD4-3C79-4406-A760-204A93117491}">
      <dgm:prSet/>
      <dgm:spPr/>
      <dgm:t>
        <a:bodyPr/>
        <a:lstStyle/>
        <a:p>
          <a:endParaRPr lang="hr-HR"/>
        </a:p>
      </dgm:t>
    </dgm:pt>
    <dgm:pt modelId="{C8D3CC55-17B8-4357-9CC5-74829D299F16}">
      <dgm:prSet phldrT="[Text]" custT="1"/>
      <dgm:spPr/>
      <dgm:t>
        <a:bodyPr/>
        <a:lstStyle/>
        <a:p>
          <a:r>
            <a:rPr lang="hr-HR" sz="1100" b="0" dirty="0">
              <a:latin typeface="Candara" panose="020E0502030303020204" pitchFamily="34" charset="0"/>
            </a:rPr>
            <a:t>Inokulaci-ja</a:t>
          </a:r>
        </a:p>
      </dgm:t>
    </dgm:pt>
    <dgm:pt modelId="{3ACFD548-3EAE-436F-9883-B8D56A2981BE}" type="parTrans" cxnId="{98AE74B0-7C3F-4844-BA1A-97876BC47FE7}">
      <dgm:prSet/>
      <dgm:spPr/>
      <dgm:t>
        <a:bodyPr/>
        <a:lstStyle/>
        <a:p>
          <a:endParaRPr lang="hr-HR"/>
        </a:p>
      </dgm:t>
    </dgm:pt>
    <dgm:pt modelId="{590A9F98-FAA5-4EF6-9172-3E22D373DE1C}" type="sibTrans" cxnId="{98AE74B0-7C3F-4844-BA1A-97876BC47FE7}">
      <dgm:prSet/>
      <dgm:spPr/>
      <dgm:t>
        <a:bodyPr/>
        <a:lstStyle/>
        <a:p>
          <a:endParaRPr lang="hr-HR"/>
        </a:p>
      </dgm:t>
    </dgm:pt>
    <dgm:pt modelId="{5A0FCD1B-5EE4-44F5-B419-94B9FDD2E7D4}">
      <dgm:prSet phldrT="[Text]" custT="1"/>
      <dgm:spPr/>
      <dgm:t>
        <a:bodyPr/>
        <a:lstStyle/>
        <a:p>
          <a:r>
            <a:rPr lang="hr-HR" sz="1100" b="0" dirty="0">
              <a:latin typeface="Candara" panose="020E0502030303020204" pitchFamily="34" charset="0"/>
            </a:rPr>
            <a:t>Hlađenje</a:t>
          </a:r>
        </a:p>
        <a:p>
          <a:r>
            <a:rPr lang="hr-HR" sz="1100" b="0" dirty="0">
              <a:latin typeface="Candara" panose="020E0502030303020204" pitchFamily="34" charset="0"/>
            </a:rPr>
            <a:t>Dodaci</a:t>
          </a:r>
        </a:p>
        <a:p>
          <a:r>
            <a:rPr lang="hr-HR" sz="1100" b="0" dirty="0">
              <a:latin typeface="Candara" panose="020E0502030303020204" pitchFamily="34" charset="0"/>
            </a:rPr>
            <a:t>Hlađenje</a:t>
          </a:r>
        </a:p>
      </dgm:t>
    </dgm:pt>
    <dgm:pt modelId="{362CB84D-2E03-4703-BCB1-9A0BA9CD73C6}" type="parTrans" cxnId="{13F5A603-2A1F-4941-BDC9-1926BA788AE4}">
      <dgm:prSet/>
      <dgm:spPr/>
      <dgm:t>
        <a:bodyPr/>
        <a:lstStyle/>
        <a:p>
          <a:endParaRPr lang="hr-HR"/>
        </a:p>
      </dgm:t>
    </dgm:pt>
    <dgm:pt modelId="{CFBB167D-EE7C-457F-AADB-A5BE7D14EA77}" type="sibTrans" cxnId="{13F5A603-2A1F-4941-BDC9-1926BA788AE4}">
      <dgm:prSet/>
      <dgm:spPr/>
      <dgm:t>
        <a:bodyPr/>
        <a:lstStyle/>
        <a:p>
          <a:endParaRPr lang="hr-HR"/>
        </a:p>
      </dgm:t>
    </dgm:pt>
    <dgm:pt modelId="{18391D06-F9C4-4A22-A2E6-E9252AF7BF2F}">
      <dgm:prSet phldrT="[Text]" custT="1"/>
      <dgm:spPr/>
      <dgm:t>
        <a:bodyPr/>
        <a:lstStyle/>
        <a:p>
          <a:r>
            <a:rPr lang="hr-HR" sz="1100" b="0">
              <a:latin typeface="Candara" panose="020E0502030303020204" pitchFamily="34" charset="0"/>
            </a:rPr>
            <a:t>Pakiranje i skladište-nje</a:t>
          </a:r>
          <a:endParaRPr lang="hr-HR" sz="1100" b="0" dirty="0">
            <a:latin typeface="Candara" panose="020E0502030303020204" pitchFamily="34" charset="0"/>
          </a:endParaRPr>
        </a:p>
      </dgm:t>
    </dgm:pt>
    <dgm:pt modelId="{986AAD6B-34B7-4A51-8B36-63109AA90BB4}" type="parTrans" cxnId="{9658B864-1B6E-435B-81B5-D2214AE21EDF}">
      <dgm:prSet/>
      <dgm:spPr/>
      <dgm:t>
        <a:bodyPr/>
        <a:lstStyle/>
        <a:p>
          <a:endParaRPr lang="hr-HR"/>
        </a:p>
      </dgm:t>
    </dgm:pt>
    <dgm:pt modelId="{2F359E54-11CC-48A4-BB97-D9B718788AF9}" type="sibTrans" cxnId="{9658B864-1B6E-435B-81B5-D2214AE21EDF}">
      <dgm:prSet/>
      <dgm:spPr/>
      <dgm:t>
        <a:bodyPr/>
        <a:lstStyle/>
        <a:p>
          <a:endParaRPr lang="hr-HR"/>
        </a:p>
      </dgm:t>
    </dgm:pt>
    <dgm:pt modelId="{073DACBB-6193-4417-A502-F54AA16B45B1}" type="pres">
      <dgm:prSet presAssocID="{A2ACDBF8-52E9-41BB-ADAC-7C24EA0021A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424437-F324-4747-8768-0D9E30D601FC}" type="pres">
      <dgm:prSet presAssocID="{A2ACDBF8-52E9-41BB-ADAC-7C24EA0021A2}" presName="arrow" presStyleLbl="bgShp" presStyleIdx="0" presStyleCnt="1"/>
      <dgm:spPr/>
    </dgm:pt>
    <dgm:pt modelId="{8B854095-81E4-4B63-8742-094DCC3ADFC4}" type="pres">
      <dgm:prSet presAssocID="{A2ACDBF8-52E9-41BB-ADAC-7C24EA0021A2}" presName="linearProcess" presStyleCnt="0"/>
      <dgm:spPr/>
    </dgm:pt>
    <dgm:pt modelId="{DF8BC8E1-0704-44FE-A3FA-00CAA34D593B}" type="pres">
      <dgm:prSet presAssocID="{B15C5A84-A701-49C9-A505-58C48D3D068B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8A6F36-B0F0-477F-A694-718F24981A62}" type="pres">
      <dgm:prSet presAssocID="{8BD93471-4019-4E9A-8FB5-225870AB2C65}" presName="sibTrans" presStyleCnt="0"/>
      <dgm:spPr/>
    </dgm:pt>
    <dgm:pt modelId="{61645476-8EE1-4996-A143-92599167F622}" type="pres">
      <dgm:prSet presAssocID="{348B6553-EE06-4405-807F-EF9568E62E66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631D87-1FCD-47D3-8E01-C622A7D86835}" type="pres">
      <dgm:prSet presAssocID="{BFBEE7DF-DDD1-425B-964C-8F437CDDAD8F}" presName="sibTrans" presStyleCnt="0"/>
      <dgm:spPr/>
    </dgm:pt>
    <dgm:pt modelId="{1C74C03C-960F-488A-8CA3-ACDADB605FF8}" type="pres">
      <dgm:prSet presAssocID="{807C2A3F-D5D0-4495-9920-921A3F708F7A}" presName="textNode" presStyleLbl="node1" presStyleIdx="2" presStyleCnt="8" custScaleY="1006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82202F-9829-4BBE-9242-FFA7F357BDEE}" type="pres">
      <dgm:prSet presAssocID="{69370258-F5E4-42EE-9B76-3FCF5E7217F4}" presName="sibTrans" presStyleCnt="0"/>
      <dgm:spPr/>
    </dgm:pt>
    <dgm:pt modelId="{42407AF5-22FE-4CB1-8312-D58816AB4FBB}" type="pres">
      <dgm:prSet presAssocID="{8E3751F6-7101-4F68-9FEF-8C51D57EB5EC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0903AF-29FB-4670-A75B-AE6AA1D58427}" type="pres">
      <dgm:prSet presAssocID="{2E30AA00-E0CB-420E-9D27-594AEA67F990}" presName="sibTrans" presStyleCnt="0"/>
      <dgm:spPr/>
    </dgm:pt>
    <dgm:pt modelId="{1E1CF6D4-50C1-4315-85BC-9C51AC668D20}" type="pres">
      <dgm:prSet presAssocID="{5C13DC37-90AF-4293-B900-B31A47D73425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478F60-E700-476C-A9E5-46623EAAB2D7}" type="pres">
      <dgm:prSet presAssocID="{1A50FA25-C0A6-4E95-B057-20F1E3ECABD6}" presName="sibTrans" presStyleCnt="0"/>
      <dgm:spPr/>
    </dgm:pt>
    <dgm:pt modelId="{0B66561A-BDF8-4306-B920-7C1239FAE751}" type="pres">
      <dgm:prSet presAssocID="{C8D3CC55-17B8-4357-9CC5-74829D299F16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C85B4D-CFDF-4BAB-B237-5BF95C886C8E}" type="pres">
      <dgm:prSet presAssocID="{590A9F98-FAA5-4EF6-9172-3E22D373DE1C}" presName="sibTrans" presStyleCnt="0"/>
      <dgm:spPr/>
    </dgm:pt>
    <dgm:pt modelId="{5B0E9742-10A7-4644-8197-EC4E857AF96F}" type="pres">
      <dgm:prSet presAssocID="{5A0FCD1B-5EE4-44F5-B419-94B9FDD2E7D4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162C98-7BF9-4BC0-B520-91D86620513A}" type="pres">
      <dgm:prSet presAssocID="{CFBB167D-EE7C-457F-AADB-A5BE7D14EA77}" presName="sibTrans" presStyleCnt="0"/>
      <dgm:spPr/>
    </dgm:pt>
    <dgm:pt modelId="{6E5621B3-60C7-4172-8D83-5D5BD48C0FAF}" type="pres">
      <dgm:prSet presAssocID="{18391D06-F9C4-4A22-A2E6-E9252AF7BF2F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658B864-1B6E-435B-81B5-D2214AE21EDF}" srcId="{A2ACDBF8-52E9-41BB-ADAC-7C24EA0021A2}" destId="{18391D06-F9C4-4A22-A2E6-E9252AF7BF2F}" srcOrd="7" destOrd="0" parTransId="{986AAD6B-34B7-4A51-8B36-63109AA90BB4}" sibTransId="{2F359E54-11CC-48A4-BB97-D9B718788AF9}"/>
    <dgm:cxn modelId="{FFD7826F-9B4E-4A55-8DF2-3DB0E734813D}" type="presOf" srcId="{807C2A3F-D5D0-4495-9920-921A3F708F7A}" destId="{1C74C03C-960F-488A-8CA3-ACDADB605FF8}" srcOrd="0" destOrd="0" presId="urn:microsoft.com/office/officeart/2005/8/layout/hProcess9"/>
    <dgm:cxn modelId="{836B5BCF-E89E-4AD5-A09C-D434163A6AB0}" type="presOf" srcId="{C8D3CC55-17B8-4357-9CC5-74829D299F16}" destId="{0B66561A-BDF8-4306-B920-7C1239FAE751}" srcOrd="0" destOrd="0" presId="urn:microsoft.com/office/officeart/2005/8/layout/hProcess9"/>
    <dgm:cxn modelId="{9D03BBFA-6029-4F72-9C81-7FB82FFBC6B4}" type="presOf" srcId="{A2ACDBF8-52E9-41BB-ADAC-7C24EA0021A2}" destId="{073DACBB-6193-4417-A502-F54AA16B45B1}" srcOrd="0" destOrd="0" presId="urn:microsoft.com/office/officeart/2005/8/layout/hProcess9"/>
    <dgm:cxn modelId="{8D4D349F-3006-48B2-9242-25B5FA01AC7A}" type="presOf" srcId="{18391D06-F9C4-4A22-A2E6-E9252AF7BF2F}" destId="{6E5621B3-60C7-4172-8D83-5D5BD48C0FAF}" srcOrd="0" destOrd="0" presId="urn:microsoft.com/office/officeart/2005/8/layout/hProcess9"/>
    <dgm:cxn modelId="{E33C53F7-491F-4506-85CF-13EFABC7A550}" srcId="{A2ACDBF8-52E9-41BB-ADAC-7C24EA0021A2}" destId="{8E3751F6-7101-4F68-9FEF-8C51D57EB5EC}" srcOrd="3" destOrd="0" parTransId="{84FEAB43-2D8B-4EAC-A11B-AFC69D8CE0B1}" sibTransId="{2E30AA00-E0CB-420E-9D27-594AEA67F990}"/>
    <dgm:cxn modelId="{655F5FF7-228F-4E15-B383-872CF2817A8F}" srcId="{A2ACDBF8-52E9-41BB-ADAC-7C24EA0021A2}" destId="{348B6553-EE06-4405-807F-EF9568E62E66}" srcOrd="1" destOrd="0" parTransId="{8D0E982E-0C21-4300-A38B-23FF506578BA}" sibTransId="{BFBEE7DF-DDD1-425B-964C-8F437CDDAD8F}"/>
    <dgm:cxn modelId="{EC2EC434-FC82-4597-A08A-708BCCFF0588}" type="presOf" srcId="{B15C5A84-A701-49C9-A505-58C48D3D068B}" destId="{DF8BC8E1-0704-44FE-A3FA-00CAA34D593B}" srcOrd="0" destOrd="0" presId="urn:microsoft.com/office/officeart/2005/8/layout/hProcess9"/>
    <dgm:cxn modelId="{0DBFB212-8E2F-46FF-B60C-C4118A67D11D}" srcId="{A2ACDBF8-52E9-41BB-ADAC-7C24EA0021A2}" destId="{807C2A3F-D5D0-4495-9920-921A3F708F7A}" srcOrd="2" destOrd="0" parTransId="{50A90B75-D689-4DCE-84AC-7867B1C8419E}" sibTransId="{69370258-F5E4-42EE-9B76-3FCF5E7217F4}"/>
    <dgm:cxn modelId="{13F5A603-2A1F-4941-BDC9-1926BA788AE4}" srcId="{A2ACDBF8-52E9-41BB-ADAC-7C24EA0021A2}" destId="{5A0FCD1B-5EE4-44F5-B419-94B9FDD2E7D4}" srcOrd="6" destOrd="0" parTransId="{362CB84D-2E03-4703-BCB1-9A0BA9CD73C6}" sibTransId="{CFBB167D-EE7C-457F-AADB-A5BE7D14EA77}"/>
    <dgm:cxn modelId="{98AE74B0-7C3F-4844-BA1A-97876BC47FE7}" srcId="{A2ACDBF8-52E9-41BB-ADAC-7C24EA0021A2}" destId="{C8D3CC55-17B8-4357-9CC5-74829D299F16}" srcOrd="5" destOrd="0" parTransId="{3ACFD548-3EAE-436F-9883-B8D56A2981BE}" sibTransId="{590A9F98-FAA5-4EF6-9172-3E22D373DE1C}"/>
    <dgm:cxn modelId="{C9120B51-2526-4EB8-9B6F-B3400F0879F7}" type="presOf" srcId="{5C13DC37-90AF-4293-B900-B31A47D73425}" destId="{1E1CF6D4-50C1-4315-85BC-9C51AC668D20}" srcOrd="0" destOrd="0" presId="urn:microsoft.com/office/officeart/2005/8/layout/hProcess9"/>
    <dgm:cxn modelId="{C8DBF1CD-4DD0-4893-B8FB-4CBEA17CD53F}" type="presOf" srcId="{348B6553-EE06-4405-807F-EF9568E62E66}" destId="{61645476-8EE1-4996-A143-92599167F622}" srcOrd="0" destOrd="0" presId="urn:microsoft.com/office/officeart/2005/8/layout/hProcess9"/>
    <dgm:cxn modelId="{F2047F3A-5923-4FA1-BDEF-751130331A5A}" srcId="{A2ACDBF8-52E9-41BB-ADAC-7C24EA0021A2}" destId="{B15C5A84-A701-49C9-A505-58C48D3D068B}" srcOrd="0" destOrd="0" parTransId="{CAE5EB6B-821C-4B45-B271-FC7E8C2F3FF1}" sibTransId="{8BD93471-4019-4E9A-8FB5-225870AB2C65}"/>
    <dgm:cxn modelId="{13C5EBD4-3C79-4406-A760-204A93117491}" srcId="{A2ACDBF8-52E9-41BB-ADAC-7C24EA0021A2}" destId="{5C13DC37-90AF-4293-B900-B31A47D73425}" srcOrd="4" destOrd="0" parTransId="{1D4C2210-34F7-41EE-BB8A-2C83807E3F2D}" sibTransId="{1A50FA25-C0A6-4E95-B057-20F1E3ECABD6}"/>
    <dgm:cxn modelId="{CC7C5EF0-82C3-4770-BC6E-7CCE93EE734B}" type="presOf" srcId="{5A0FCD1B-5EE4-44F5-B419-94B9FDD2E7D4}" destId="{5B0E9742-10A7-4644-8197-EC4E857AF96F}" srcOrd="0" destOrd="0" presId="urn:microsoft.com/office/officeart/2005/8/layout/hProcess9"/>
    <dgm:cxn modelId="{A0CF1ECD-98B2-4DDC-90B9-A99AE5CC90DF}" type="presOf" srcId="{8E3751F6-7101-4F68-9FEF-8C51D57EB5EC}" destId="{42407AF5-22FE-4CB1-8312-D58816AB4FBB}" srcOrd="0" destOrd="0" presId="urn:microsoft.com/office/officeart/2005/8/layout/hProcess9"/>
    <dgm:cxn modelId="{686836A3-F7BB-42D7-8424-17AD47478ECA}" type="presParOf" srcId="{073DACBB-6193-4417-A502-F54AA16B45B1}" destId="{30424437-F324-4747-8768-0D9E30D601FC}" srcOrd="0" destOrd="0" presId="urn:microsoft.com/office/officeart/2005/8/layout/hProcess9"/>
    <dgm:cxn modelId="{A63BC9D5-9864-4401-9DC5-3921F4ABAF3A}" type="presParOf" srcId="{073DACBB-6193-4417-A502-F54AA16B45B1}" destId="{8B854095-81E4-4B63-8742-094DCC3ADFC4}" srcOrd="1" destOrd="0" presId="urn:microsoft.com/office/officeart/2005/8/layout/hProcess9"/>
    <dgm:cxn modelId="{C61C7EAE-D54B-4A95-A1AC-4BEF1E5DECAF}" type="presParOf" srcId="{8B854095-81E4-4B63-8742-094DCC3ADFC4}" destId="{DF8BC8E1-0704-44FE-A3FA-00CAA34D593B}" srcOrd="0" destOrd="0" presId="urn:microsoft.com/office/officeart/2005/8/layout/hProcess9"/>
    <dgm:cxn modelId="{0E1EC602-4FC4-4324-ACE2-22D5E401439B}" type="presParOf" srcId="{8B854095-81E4-4B63-8742-094DCC3ADFC4}" destId="{778A6F36-B0F0-477F-A694-718F24981A62}" srcOrd="1" destOrd="0" presId="urn:microsoft.com/office/officeart/2005/8/layout/hProcess9"/>
    <dgm:cxn modelId="{B64CBA09-82C2-47C9-AD18-E091761897E3}" type="presParOf" srcId="{8B854095-81E4-4B63-8742-094DCC3ADFC4}" destId="{61645476-8EE1-4996-A143-92599167F622}" srcOrd="2" destOrd="0" presId="urn:microsoft.com/office/officeart/2005/8/layout/hProcess9"/>
    <dgm:cxn modelId="{A4ACD8B3-C223-4D0D-B725-6318EC9194FD}" type="presParOf" srcId="{8B854095-81E4-4B63-8742-094DCC3ADFC4}" destId="{AE631D87-1FCD-47D3-8E01-C622A7D86835}" srcOrd="3" destOrd="0" presId="urn:microsoft.com/office/officeart/2005/8/layout/hProcess9"/>
    <dgm:cxn modelId="{81186E55-5454-47A2-825A-6A37A614BA7C}" type="presParOf" srcId="{8B854095-81E4-4B63-8742-094DCC3ADFC4}" destId="{1C74C03C-960F-488A-8CA3-ACDADB605FF8}" srcOrd="4" destOrd="0" presId="urn:microsoft.com/office/officeart/2005/8/layout/hProcess9"/>
    <dgm:cxn modelId="{B14AABF0-A771-44A6-85CA-54D645502A3E}" type="presParOf" srcId="{8B854095-81E4-4B63-8742-094DCC3ADFC4}" destId="{7382202F-9829-4BBE-9242-FFA7F357BDEE}" srcOrd="5" destOrd="0" presId="urn:microsoft.com/office/officeart/2005/8/layout/hProcess9"/>
    <dgm:cxn modelId="{B2E79B00-3654-4C6B-8530-C91D82882B8B}" type="presParOf" srcId="{8B854095-81E4-4B63-8742-094DCC3ADFC4}" destId="{42407AF5-22FE-4CB1-8312-D58816AB4FBB}" srcOrd="6" destOrd="0" presId="urn:microsoft.com/office/officeart/2005/8/layout/hProcess9"/>
    <dgm:cxn modelId="{724AED06-B894-4898-91A8-63B8A4365262}" type="presParOf" srcId="{8B854095-81E4-4B63-8742-094DCC3ADFC4}" destId="{2D0903AF-29FB-4670-A75B-AE6AA1D58427}" srcOrd="7" destOrd="0" presId="urn:microsoft.com/office/officeart/2005/8/layout/hProcess9"/>
    <dgm:cxn modelId="{CDF5BA87-D619-4764-8902-254815EC2C4B}" type="presParOf" srcId="{8B854095-81E4-4B63-8742-094DCC3ADFC4}" destId="{1E1CF6D4-50C1-4315-85BC-9C51AC668D20}" srcOrd="8" destOrd="0" presId="urn:microsoft.com/office/officeart/2005/8/layout/hProcess9"/>
    <dgm:cxn modelId="{E5437889-FE5C-4A37-A36E-9C1F4611E255}" type="presParOf" srcId="{8B854095-81E4-4B63-8742-094DCC3ADFC4}" destId="{44478F60-E700-476C-A9E5-46623EAAB2D7}" srcOrd="9" destOrd="0" presId="urn:microsoft.com/office/officeart/2005/8/layout/hProcess9"/>
    <dgm:cxn modelId="{4BADA681-15DE-4421-A030-8E7B000765EB}" type="presParOf" srcId="{8B854095-81E4-4B63-8742-094DCC3ADFC4}" destId="{0B66561A-BDF8-4306-B920-7C1239FAE751}" srcOrd="10" destOrd="0" presId="urn:microsoft.com/office/officeart/2005/8/layout/hProcess9"/>
    <dgm:cxn modelId="{8319AB8B-DD39-4565-B8AA-AA93A1F3E8C3}" type="presParOf" srcId="{8B854095-81E4-4B63-8742-094DCC3ADFC4}" destId="{F0C85B4D-CFDF-4BAB-B237-5BF95C886C8E}" srcOrd="11" destOrd="0" presId="urn:microsoft.com/office/officeart/2005/8/layout/hProcess9"/>
    <dgm:cxn modelId="{423CAE59-7EB8-45DC-B363-2CAA18088C70}" type="presParOf" srcId="{8B854095-81E4-4B63-8742-094DCC3ADFC4}" destId="{5B0E9742-10A7-4644-8197-EC4E857AF96F}" srcOrd="12" destOrd="0" presId="urn:microsoft.com/office/officeart/2005/8/layout/hProcess9"/>
    <dgm:cxn modelId="{BD8FCC95-4632-4826-AA70-B3A020514FEE}" type="presParOf" srcId="{8B854095-81E4-4B63-8742-094DCC3ADFC4}" destId="{1E162C98-7BF9-4BC0-B520-91D86620513A}" srcOrd="13" destOrd="0" presId="urn:microsoft.com/office/officeart/2005/8/layout/hProcess9"/>
    <dgm:cxn modelId="{5E85905A-CE36-4EDF-8AD5-ED0C70DFC397}" type="presParOf" srcId="{8B854095-81E4-4B63-8742-094DCC3ADFC4}" destId="{6E5621B3-60C7-4172-8D83-5D5BD48C0FAF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24437-F324-4747-8768-0D9E30D601FC}">
      <dsp:nvSpPr>
        <dsp:cNvPr id="0" name=""/>
        <dsp:cNvSpPr/>
      </dsp:nvSpPr>
      <dsp:spPr>
        <a:xfrm>
          <a:off x="507771" y="0"/>
          <a:ext cx="5754742" cy="370599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BC8E1-0704-44FE-A3FA-00CAA34D593B}">
      <dsp:nvSpPr>
        <dsp:cNvPr id="0" name=""/>
        <dsp:cNvSpPr/>
      </dsp:nvSpPr>
      <dsp:spPr>
        <a:xfrm>
          <a:off x="3305" y="1111796"/>
          <a:ext cx="737855" cy="148239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>
              <a:latin typeface="Candara" panose="020E0502030303020204" pitchFamily="34" charset="0"/>
            </a:rPr>
            <a:t>Prijem i čuvanje mlijeka</a:t>
          </a:r>
        </a:p>
      </dsp:txBody>
      <dsp:txXfrm>
        <a:off x="39324" y="1147815"/>
        <a:ext cx="665817" cy="1410358"/>
      </dsp:txXfrm>
    </dsp:sp>
    <dsp:sp modelId="{61645476-8EE1-4996-A143-92599167F622}">
      <dsp:nvSpPr>
        <dsp:cNvPr id="0" name=""/>
        <dsp:cNvSpPr/>
      </dsp:nvSpPr>
      <dsp:spPr>
        <a:xfrm>
          <a:off x="864136" y="1111796"/>
          <a:ext cx="737855" cy="1482396"/>
        </a:xfrm>
        <a:prstGeom prst="roundRect">
          <a:avLst/>
        </a:prstGeom>
        <a:solidFill>
          <a:schemeClr val="accent5">
            <a:shade val="80000"/>
            <a:hueOff val="29079"/>
            <a:satOff val="397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Deaeraci-ja</a:t>
          </a:r>
        </a:p>
      </dsp:txBody>
      <dsp:txXfrm>
        <a:off x="900155" y="1147815"/>
        <a:ext cx="665817" cy="1410358"/>
      </dsp:txXfrm>
    </dsp:sp>
    <dsp:sp modelId="{1C74C03C-960F-488A-8CA3-ACDADB605FF8}">
      <dsp:nvSpPr>
        <dsp:cNvPr id="0" name=""/>
        <dsp:cNvSpPr/>
      </dsp:nvSpPr>
      <dsp:spPr>
        <a:xfrm>
          <a:off x="1724968" y="1106971"/>
          <a:ext cx="737855" cy="1492046"/>
        </a:xfrm>
        <a:prstGeom prst="roundRect">
          <a:avLst/>
        </a:prstGeom>
        <a:solidFill>
          <a:schemeClr val="accent5">
            <a:shade val="80000"/>
            <a:hueOff val="58157"/>
            <a:satOff val="794"/>
            <a:lumOff val="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Standardi-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zacija</a:t>
          </a:r>
        </a:p>
      </dsp:txBody>
      <dsp:txXfrm>
        <a:off x="1760987" y="1142990"/>
        <a:ext cx="665817" cy="1420008"/>
      </dsp:txXfrm>
    </dsp:sp>
    <dsp:sp modelId="{42407AF5-22FE-4CB1-8312-D58816AB4FBB}">
      <dsp:nvSpPr>
        <dsp:cNvPr id="0" name=""/>
        <dsp:cNvSpPr/>
      </dsp:nvSpPr>
      <dsp:spPr>
        <a:xfrm>
          <a:off x="2585799" y="1111796"/>
          <a:ext cx="737855" cy="1482396"/>
        </a:xfrm>
        <a:prstGeom prst="roundRect">
          <a:avLst/>
        </a:prstGeom>
        <a:solidFill>
          <a:schemeClr val="accent5">
            <a:shade val="80000"/>
            <a:hueOff val="87236"/>
            <a:satOff val="1191"/>
            <a:lumOff val="10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Homoge-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nizacija</a:t>
          </a:r>
        </a:p>
      </dsp:txBody>
      <dsp:txXfrm>
        <a:off x="2621818" y="1147815"/>
        <a:ext cx="665817" cy="1410358"/>
      </dsp:txXfrm>
    </dsp:sp>
    <dsp:sp modelId="{1E1CF6D4-50C1-4315-85BC-9C51AC668D20}">
      <dsp:nvSpPr>
        <dsp:cNvPr id="0" name=""/>
        <dsp:cNvSpPr/>
      </dsp:nvSpPr>
      <dsp:spPr>
        <a:xfrm>
          <a:off x="3446630" y="1111796"/>
          <a:ext cx="737855" cy="1482396"/>
        </a:xfrm>
        <a:prstGeom prst="roundRect">
          <a:avLst/>
        </a:prstGeom>
        <a:solidFill>
          <a:schemeClr val="accent5">
            <a:shade val="80000"/>
            <a:hueOff val="116314"/>
            <a:satOff val="1589"/>
            <a:lumOff val="141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Steriliza-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cija</a:t>
          </a:r>
        </a:p>
      </dsp:txBody>
      <dsp:txXfrm>
        <a:off x="3482649" y="1147815"/>
        <a:ext cx="665817" cy="1410358"/>
      </dsp:txXfrm>
    </dsp:sp>
    <dsp:sp modelId="{0B66561A-BDF8-4306-B920-7C1239FAE751}">
      <dsp:nvSpPr>
        <dsp:cNvPr id="0" name=""/>
        <dsp:cNvSpPr/>
      </dsp:nvSpPr>
      <dsp:spPr>
        <a:xfrm>
          <a:off x="4307461" y="1111796"/>
          <a:ext cx="737855" cy="1482396"/>
        </a:xfrm>
        <a:prstGeom prst="roundRect">
          <a:avLst/>
        </a:prstGeom>
        <a:solidFill>
          <a:schemeClr val="accent5">
            <a:shade val="80000"/>
            <a:hueOff val="145393"/>
            <a:satOff val="1986"/>
            <a:lumOff val="176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Inokulaci-ja</a:t>
          </a:r>
        </a:p>
      </dsp:txBody>
      <dsp:txXfrm>
        <a:off x="4343480" y="1147815"/>
        <a:ext cx="665817" cy="1410358"/>
      </dsp:txXfrm>
    </dsp:sp>
    <dsp:sp modelId="{5B0E9742-10A7-4644-8197-EC4E857AF96F}">
      <dsp:nvSpPr>
        <dsp:cNvPr id="0" name=""/>
        <dsp:cNvSpPr/>
      </dsp:nvSpPr>
      <dsp:spPr>
        <a:xfrm>
          <a:off x="5168292" y="1111796"/>
          <a:ext cx="737855" cy="1482396"/>
        </a:xfrm>
        <a:prstGeom prst="roundRect">
          <a:avLst/>
        </a:prstGeom>
        <a:solidFill>
          <a:schemeClr val="accent5">
            <a:shade val="80000"/>
            <a:hueOff val="174472"/>
            <a:satOff val="2383"/>
            <a:lumOff val="211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Hlađenje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Dodaci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>
              <a:latin typeface="Candara" panose="020E0502030303020204" pitchFamily="34" charset="0"/>
            </a:rPr>
            <a:t>Hlađenje</a:t>
          </a:r>
        </a:p>
      </dsp:txBody>
      <dsp:txXfrm>
        <a:off x="5204311" y="1147815"/>
        <a:ext cx="665817" cy="1410358"/>
      </dsp:txXfrm>
    </dsp:sp>
    <dsp:sp modelId="{6E5621B3-60C7-4172-8D83-5D5BD48C0FAF}">
      <dsp:nvSpPr>
        <dsp:cNvPr id="0" name=""/>
        <dsp:cNvSpPr/>
      </dsp:nvSpPr>
      <dsp:spPr>
        <a:xfrm>
          <a:off x="6029123" y="1111796"/>
          <a:ext cx="737855" cy="1482396"/>
        </a:xfrm>
        <a:prstGeom prst="roundRect">
          <a:avLst/>
        </a:prstGeom>
        <a:solidFill>
          <a:schemeClr val="accent5">
            <a:shade val="80000"/>
            <a:hueOff val="203550"/>
            <a:satOff val="2780"/>
            <a:lumOff val="247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>
              <a:latin typeface="Candara" panose="020E0502030303020204" pitchFamily="34" charset="0"/>
            </a:rPr>
            <a:t>Pakiranje i skladište-nje</a:t>
          </a:r>
          <a:endParaRPr lang="hr-HR" sz="1100" b="0" kern="1200" dirty="0">
            <a:latin typeface="Candara" panose="020E0502030303020204" pitchFamily="34" charset="0"/>
          </a:endParaRPr>
        </a:p>
      </dsp:txBody>
      <dsp:txXfrm>
        <a:off x="6065142" y="1147815"/>
        <a:ext cx="665817" cy="1410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3277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1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31179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52968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</a:t>
            </a:r>
            <a:r>
              <a:rPr lang="en-US" dirty="0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48251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</a:t>
            </a:r>
            <a:r>
              <a:rPr lang="en-US" dirty="0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873498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</a:t>
            </a:r>
            <a:r>
              <a:rPr lang="en-US" dirty="0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145054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</a:t>
            </a:r>
            <a:r>
              <a:rPr lang="en-US" dirty="0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16175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Emphasized text can go here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/>
            <a:r>
              <a:rPr lang="en-ZA" dirty="0"/>
              <a:t>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40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5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Zagreb, lipanj 2018.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ZA" sz="120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41488" y="1768875"/>
            <a:ext cx="10709023" cy="3320249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pPr algn="ctr"/>
            <a:endParaRPr lang="hr-HR" sz="4500" spc="0" dirty="0">
              <a:solidFill>
                <a:srgbClr val="D9D9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19233" y="2005276"/>
            <a:ext cx="0" cy="28474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74088" y="577491"/>
            <a:ext cx="330590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hr-HR" dirty="0">
                <a:cs typeface="Times New Roman" panose="02020603050405020304" pitchFamily="18" charset="0"/>
              </a:rPr>
              <a:t>Stručni kratki studij</a:t>
            </a:r>
          </a:p>
          <a:p>
            <a:pPr algn="ctr"/>
            <a:r>
              <a:rPr lang="hr-HR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Osiguravanje kvalitete </a:t>
            </a:r>
            <a:r>
              <a:rPr lang="hr-H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 poljoprivrednoj proizvodnji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8151" y="526802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1700" dirty="0">
                <a:cs typeface="Times New Roman" panose="02020603050405020304" pitchFamily="18" charset="0"/>
              </a:rPr>
              <a:t>dr. sc. Matea Habuš</a:t>
            </a:r>
          </a:p>
          <a:p>
            <a:pPr algn="l">
              <a:lnSpc>
                <a:spcPct val="150000"/>
              </a:lnSpc>
            </a:pPr>
            <a:r>
              <a:rPr lang="hr-HR" sz="1700" dirty="0">
                <a:cs typeface="Times New Roman" panose="02020603050405020304" pitchFamily="18" charset="0"/>
              </a:rPr>
              <a:t>Veleučilište u Križevcima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3046" y="6580199"/>
            <a:ext cx="3305908" cy="3463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hr-HR" sz="1300" dirty="0">
                <a:cs typeface="Times New Roman" panose="02020603050405020304" pitchFamily="18" charset="0"/>
              </a:rPr>
              <a:t>Križevci, travanj, 2026.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8D733-F4B7-4F97-8F27-F68648C7726F}"/>
              </a:ext>
            </a:extLst>
          </p:cNvPr>
          <p:cNvSpPr txBox="1"/>
          <p:nvPr/>
        </p:nvSpPr>
        <p:spPr>
          <a:xfrm>
            <a:off x="847199" y="3125486"/>
            <a:ext cx="4196304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endParaRPr lang="hr-HR" sz="6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EA6B797-1576-47BC-A8EF-F4E68208E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62" t="25793" r="7936" b="54498"/>
          <a:stretch/>
        </p:blipFill>
        <p:spPr>
          <a:xfrm>
            <a:off x="5770880" y="2375543"/>
            <a:ext cx="4844125" cy="19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5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EF00E4-D3FF-4694-8CA2-F1B945708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47062"/>
              </p:ext>
            </p:extLst>
          </p:nvPr>
        </p:nvGraphicFramePr>
        <p:xfrm>
          <a:off x="1889957" y="1636639"/>
          <a:ext cx="8128000" cy="333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384398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410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Faza/korak proizvodnje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4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Opasnost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Kontrolna mjera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2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KKT?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7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Kritična granica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5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Kako?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61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Koliko često?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0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Tko?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7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Korektivne mjere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698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B66ACE-C0E3-498B-8B17-5379CCCE40BA}"/>
              </a:ext>
            </a:extLst>
          </p:cNvPr>
          <p:cNvSpPr txBox="1"/>
          <p:nvPr/>
        </p:nvSpPr>
        <p:spPr>
          <a:xfrm>
            <a:off x="1074198" y="470517"/>
            <a:ext cx="3932808" cy="736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definiranja KKT, opasnosti, kontrolne mjere, kritične granice i korektivne/ih mjere/a - </a:t>
            </a:r>
            <a:r>
              <a:rPr lang="hr-H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Vježba</a:t>
            </a:r>
            <a:endParaRPr lang="hr-HR" sz="1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6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EF00E4-D3FF-4694-8CA2-F1B945708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12331"/>
              </p:ext>
            </p:extLst>
          </p:nvPr>
        </p:nvGraphicFramePr>
        <p:xfrm>
          <a:off x="1889957" y="1636639"/>
          <a:ext cx="8128000" cy="360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384398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410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Faza/korak proizvodnje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Termička obrada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4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Opasnost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B (preživljavanje MO)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Kontrolna mjera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Praćenje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2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KKT?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7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Kritična granica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Temperatura proizvoda iznad 60°C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5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Kako?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Korištenje (ubodnog) termometra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61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Koliko često?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Svaka serija proizvoda, vremenski okvir, 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0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Tko?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Zaduženi djelatnik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7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Korektivne mjere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Ponoviti tretman, povećati T, servis opreme, 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698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B66ACE-C0E3-498B-8B17-5379CCCE40BA}"/>
              </a:ext>
            </a:extLst>
          </p:cNvPr>
          <p:cNvSpPr txBox="1"/>
          <p:nvPr/>
        </p:nvSpPr>
        <p:spPr>
          <a:xfrm>
            <a:off x="1074198" y="470517"/>
            <a:ext cx="3932808" cy="736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definiranja KKT, opasnosti, kontrolne mjere, kritične granice i korektivne/ih mjere/a</a:t>
            </a:r>
            <a:endParaRPr lang="hr-HR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95758-5886-4765-AA98-216B33AE3E50}"/>
              </a:ext>
            </a:extLst>
          </p:cNvPr>
          <p:cNvSpPr txBox="1"/>
          <p:nvPr/>
        </p:nvSpPr>
        <p:spPr>
          <a:xfrm>
            <a:off x="3336250" y="5520267"/>
            <a:ext cx="4328906" cy="587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5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DOKUMENTACIJA ! 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(T, analize, popravci, praćenje, ...)</a:t>
            </a:r>
          </a:p>
        </p:txBody>
      </p:sp>
    </p:spTree>
    <p:extLst>
      <p:ext uri="{BB962C8B-B14F-4D97-AF65-F5344CB8AC3E}">
        <p14:creationId xmlns:p14="http://schemas.microsoft.com/office/powerpoint/2010/main" val="23968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EF00E4-D3FF-4694-8CA2-F1B945708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4315"/>
              </p:ext>
            </p:extLst>
          </p:nvPr>
        </p:nvGraphicFramePr>
        <p:xfrm>
          <a:off x="1889956" y="1636639"/>
          <a:ext cx="8834488" cy="360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17244">
                  <a:extLst>
                    <a:ext uri="{9D8B030D-6E8A-4147-A177-3AD203B41FA5}">
                      <a16:colId xmlns:a16="http://schemas.microsoft.com/office/drawing/2014/main" val="638439895"/>
                    </a:ext>
                  </a:extLst>
                </a:gridCol>
                <a:gridCol w="4417244">
                  <a:extLst>
                    <a:ext uri="{9D8B030D-6E8A-4147-A177-3AD203B41FA5}">
                      <a16:colId xmlns:a16="http://schemas.microsoft.com/office/drawing/2014/main" val="403410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Faza/korak proizvodnje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Pasterizacija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4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Opasnost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B (preživljavanje MO)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Kontrolna mjera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Praćenje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2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KKT?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7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Kritična granica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Temperatura proizvoda ne smije pasti ispod 85°C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5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Kako?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Digitalni senzori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61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Koliko često?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Kontinuirano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0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Tko?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Zaduženi djelatnik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7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Korektivne mjere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Isključivanje linije, dodatna analiza serije, 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698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B66ACE-C0E3-498B-8B17-5379CCCE40BA}"/>
              </a:ext>
            </a:extLst>
          </p:cNvPr>
          <p:cNvSpPr txBox="1"/>
          <p:nvPr/>
        </p:nvSpPr>
        <p:spPr>
          <a:xfrm>
            <a:off x="1074198" y="470517"/>
            <a:ext cx="3932808" cy="736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definiranja KKT, opasnosti, kontrolne mjere, kritične granice i korektivne/ih mjere/a</a:t>
            </a:r>
            <a:endParaRPr lang="hr-HR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E987E-7D3F-4407-B960-A5EE4471CEE1}"/>
              </a:ext>
            </a:extLst>
          </p:cNvPr>
          <p:cNvSpPr txBox="1"/>
          <p:nvPr/>
        </p:nvSpPr>
        <p:spPr>
          <a:xfrm>
            <a:off x="1889957" y="1309511"/>
            <a:ext cx="3815644" cy="3838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7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Proizvodnja pasteriziranog voćnog soka</a:t>
            </a:r>
          </a:p>
        </p:txBody>
      </p:sp>
    </p:spTree>
    <p:extLst>
      <p:ext uri="{BB962C8B-B14F-4D97-AF65-F5344CB8AC3E}">
        <p14:creationId xmlns:p14="http://schemas.microsoft.com/office/powerpoint/2010/main" val="24965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84252B-51A1-4106-9D75-A31908516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8273" r="23704" b="28230"/>
          <a:stretch/>
        </p:blipFill>
        <p:spPr>
          <a:xfrm>
            <a:off x="1061155" y="654755"/>
            <a:ext cx="9989623" cy="55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0E3BC5-44CE-451D-BE86-2C98F7444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8" t="14487" r="33426" b="19999"/>
          <a:stretch/>
        </p:blipFill>
        <p:spPr>
          <a:xfrm>
            <a:off x="158044" y="349955"/>
            <a:ext cx="5429957" cy="585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419A9D-98AB-4FF6-B6F2-E714822D42BF}"/>
              </a:ext>
            </a:extLst>
          </p:cNvPr>
          <p:cNvSpPr txBox="1"/>
          <p:nvPr/>
        </p:nvSpPr>
        <p:spPr>
          <a:xfrm>
            <a:off x="237066" y="6234877"/>
            <a:ext cx="5655734" cy="5249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Primjer dijagrama toka (faze tehnološkog postupka proizvodnje sira)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1D3C100-EC8F-4FCA-A45F-5936C8378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89650"/>
              </p:ext>
            </p:extLst>
          </p:nvPr>
        </p:nvGraphicFramePr>
        <p:xfrm>
          <a:off x="5263671" y="970845"/>
          <a:ext cx="6770285" cy="370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5D954A1-B61B-45B9-8509-011380B77472}"/>
              </a:ext>
            </a:extLst>
          </p:cNvPr>
          <p:cNvSpPr txBox="1"/>
          <p:nvPr/>
        </p:nvSpPr>
        <p:spPr>
          <a:xfrm>
            <a:off x="5820946" y="4264966"/>
            <a:ext cx="5655734" cy="5249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Primjer procesa proizvodnje (faze tehnološkog </a:t>
            </a:r>
            <a:r>
              <a:rPr lang="hr-HR"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postupka proizvodnje trajnog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aromatiziranog mlijeka)</a:t>
            </a:r>
          </a:p>
        </p:txBody>
      </p:sp>
    </p:spTree>
    <p:extLst>
      <p:ext uri="{BB962C8B-B14F-4D97-AF65-F5344CB8AC3E}">
        <p14:creationId xmlns:p14="http://schemas.microsoft.com/office/powerpoint/2010/main" val="27460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97EAF1-9BCD-4B02-9599-A8DD08BCF8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417348"/>
              </p:ext>
            </p:extLst>
          </p:nvPr>
        </p:nvGraphicFramePr>
        <p:xfrm>
          <a:off x="1365956" y="2592061"/>
          <a:ext cx="9460087" cy="19209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017">
                  <a:extLst>
                    <a:ext uri="{9D8B030D-6E8A-4147-A177-3AD203B41FA5}">
                      <a16:colId xmlns:a16="http://schemas.microsoft.com/office/drawing/2014/main" val="3139600724"/>
                    </a:ext>
                  </a:extLst>
                </a:gridCol>
              </a:tblGrid>
              <a:tr h="678729">
                <a:tc>
                  <a:txBody>
                    <a:bodyPr/>
                    <a:lstStyle/>
                    <a:p>
                      <a:r>
                        <a:rPr lang="hr-HR" sz="1700" dirty="0"/>
                        <a:t>KKT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/>
                        <a:t>Vrsta</a:t>
                      </a:r>
                      <a:r>
                        <a:rPr lang="hr-HR" sz="1700" baseline="0" dirty="0"/>
                        <a:t> opasnosti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/>
                        <a:t>Kontrolna mjera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/>
                        <a:t>Kritične</a:t>
                      </a:r>
                      <a:r>
                        <a:rPr lang="hr-HR" sz="1700" baseline="0" dirty="0"/>
                        <a:t> granice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bg1"/>
                          </a:solidFill>
                        </a:rPr>
                        <a:t>Korektivna mjera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203"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Prijem</a:t>
                      </a:r>
                      <a:r>
                        <a:rPr lang="hr-HR" sz="1700" baseline="0" dirty="0">
                          <a:solidFill>
                            <a:schemeClr val="tx1"/>
                          </a:solidFill>
                        </a:rPr>
                        <a:t> sirovine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Kemijska,</a:t>
                      </a:r>
                    </a:p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fizikalna,</a:t>
                      </a:r>
                    </a:p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biološka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Laboratorijska analiza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Temperatura</a:t>
                      </a:r>
                      <a:r>
                        <a:rPr lang="hr-HR" sz="1700" baseline="0" dirty="0">
                          <a:solidFill>
                            <a:schemeClr val="tx1"/>
                          </a:solidFill>
                        </a:rPr>
                        <a:t> skladištenja 4°C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Ekološko zbrinjavanje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F2C6A4-FAFD-459C-AD62-68DCFD9B09F6}"/>
              </a:ext>
            </a:extLst>
          </p:cNvPr>
          <p:cNvSpPr txBox="1"/>
          <p:nvPr/>
        </p:nvSpPr>
        <p:spPr>
          <a:xfrm>
            <a:off x="2359379" y="378875"/>
            <a:ext cx="7947377" cy="84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 algn="l">
              <a:buAutoNum type="arabicPeriod"/>
            </a:pPr>
            <a:r>
              <a:rPr lang="hr-HR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Opis proizvoda </a:t>
            </a:r>
          </a:p>
          <a:p>
            <a:pPr marL="228600" indent="-228600" algn="l">
              <a:buAutoNum type="arabicPeriod"/>
            </a:pPr>
            <a:r>
              <a:rPr lang="hr-HR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Dijagram toka (proces proizvodnje) – faze i opis </a:t>
            </a:r>
          </a:p>
          <a:p>
            <a:pPr marL="228600" indent="-228600" algn="l">
              <a:buAutoNum type="arabicPeriod"/>
            </a:pPr>
            <a:r>
              <a:rPr lang="hr-HR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svaku fazu proizvodnje definirati da li je kritična kontrolna točka (KKT) ili ne</a:t>
            </a:r>
          </a:p>
          <a:p>
            <a:pPr marL="228600" indent="-228600" algn="l">
              <a:buAutoNum type="arabicPeriod"/>
            </a:pPr>
            <a:r>
              <a:rPr lang="hr-H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Navesti potencijalne opasnosti za svaku KKT</a:t>
            </a:r>
          </a:p>
          <a:p>
            <a:pPr marL="228600" indent="-228600" algn="l">
              <a:buAutoNum type="arabicPeriod"/>
            </a:pPr>
            <a:r>
              <a:rPr lang="hr-H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Definirati kritične granice</a:t>
            </a:r>
          </a:p>
          <a:p>
            <a:pPr marL="228600" indent="-228600" algn="l">
              <a:buAutoNum type="arabicPeriod"/>
            </a:pPr>
            <a:r>
              <a:rPr lang="hr-H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Defnirati kontrolnu/e mjeru/e</a:t>
            </a:r>
          </a:p>
          <a:p>
            <a:pPr marL="228600" indent="-228600" algn="l">
              <a:buAutoNum type="arabicPeriod"/>
            </a:pPr>
            <a:r>
              <a:rPr lang="hr-H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Navesti korektivne mjere (ako dođe do opasnosti)</a:t>
            </a:r>
          </a:p>
          <a:p>
            <a:pPr marL="228600" indent="-228600" algn="l">
              <a:buAutoNum type="arabicPeriod"/>
            </a:pPr>
            <a:endParaRPr lang="hr-HR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l">
              <a:buAutoNum type="arabicPeriod"/>
            </a:pPr>
            <a:endParaRPr lang="hr-HR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DCDCCEC-2BFC-425C-B4F3-FB060DD60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39883"/>
              </p:ext>
            </p:extLst>
          </p:nvPr>
        </p:nvGraphicFramePr>
        <p:xfrm>
          <a:off x="1354669" y="4784599"/>
          <a:ext cx="9460085" cy="16945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017">
                  <a:extLst>
                    <a:ext uri="{9D8B030D-6E8A-4147-A177-3AD203B41FA5}">
                      <a16:colId xmlns:a16="http://schemas.microsoft.com/office/drawing/2014/main" val="1614247402"/>
                    </a:ext>
                  </a:extLst>
                </a:gridCol>
              </a:tblGrid>
              <a:tr h="589626">
                <a:tc>
                  <a:txBody>
                    <a:bodyPr/>
                    <a:lstStyle/>
                    <a:p>
                      <a:r>
                        <a:rPr lang="hr-HR" sz="1700" dirty="0"/>
                        <a:t>KKT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/>
                        <a:t>Vrsta</a:t>
                      </a:r>
                      <a:r>
                        <a:rPr lang="hr-HR" sz="1700" baseline="0" dirty="0"/>
                        <a:t> opasnosti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/>
                        <a:t>Zaštitne</a:t>
                      </a:r>
                      <a:r>
                        <a:rPr lang="hr-HR" sz="1700" baseline="0" dirty="0"/>
                        <a:t> radnje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/>
                        <a:t>Kritične</a:t>
                      </a:r>
                      <a:r>
                        <a:rPr lang="hr-HR" sz="1700" baseline="0" dirty="0"/>
                        <a:t> granice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700" dirty="0">
                          <a:solidFill>
                            <a:schemeClr val="bg1"/>
                          </a:solidFill>
                        </a:rPr>
                        <a:t>Korektivna mjera</a:t>
                      </a:r>
                    </a:p>
                    <a:p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853"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Sterilizacija ambalaže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Biološka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Laboratorijska analiza (mikrobiološki testovi)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Min. trajanje sterilizacije: nekoliko sek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700" dirty="0">
                          <a:solidFill>
                            <a:schemeClr val="tx1"/>
                          </a:solidFill>
                        </a:rPr>
                        <a:t>Ponoviti postupak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1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804783" y="3227655"/>
            <a:ext cx="2582437" cy="25824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Teardrop 25"/>
          <p:cNvSpPr>
            <a:spLocks noChangeAspect="1"/>
          </p:cNvSpPr>
          <p:nvPr/>
        </p:nvSpPr>
        <p:spPr>
          <a:xfrm rot="13976589">
            <a:off x="7114391" y="3909267"/>
            <a:ext cx="1986328" cy="1986328"/>
          </a:xfrm>
          <a:prstGeom prst="teardrop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ardrop 28"/>
          <p:cNvSpPr>
            <a:spLocks noChangeAspect="1"/>
          </p:cNvSpPr>
          <p:nvPr/>
        </p:nvSpPr>
        <p:spPr>
          <a:xfrm rot="7461556" flipH="1">
            <a:off x="3091281" y="3986535"/>
            <a:ext cx="1986328" cy="1986328"/>
          </a:xfrm>
          <a:prstGeom prst="teardrop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Teardrop 79"/>
          <p:cNvSpPr>
            <a:spLocks noChangeAspect="1"/>
          </p:cNvSpPr>
          <p:nvPr/>
        </p:nvSpPr>
        <p:spPr>
          <a:xfrm rot="8068996">
            <a:off x="5102836" y="1536045"/>
            <a:ext cx="1986328" cy="1986328"/>
          </a:xfrm>
          <a:prstGeom prst="teardrop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56"/>
          <p:cNvGrpSpPr/>
          <p:nvPr/>
        </p:nvGrpSpPr>
        <p:grpSpPr>
          <a:xfrm>
            <a:off x="5219432" y="1893749"/>
            <a:ext cx="1753136" cy="1395181"/>
            <a:chOff x="669778" y="1097469"/>
            <a:chExt cx="1314852" cy="1046386"/>
          </a:xfrm>
        </p:grpSpPr>
        <p:sp>
          <p:nvSpPr>
            <p:cNvPr id="27" name="TextBox 26"/>
            <p:cNvSpPr txBox="1"/>
            <p:nvPr/>
          </p:nvSpPr>
          <p:spPr>
            <a:xfrm>
              <a:off x="669778" y="1343876"/>
              <a:ext cx="1314852" cy="799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bg1"/>
                  </a:solidFill>
                </a:rPr>
                <a:t>Slastičarne, pekare, ugostiteljstvo, ...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bg1"/>
                  </a:solidFill>
                </a:rPr>
                <a:t>-obuhvaća potencijalne opasnosti, postupke uklanjanja</a:t>
              </a:r>
              <a:endParaRPr 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8948" y="1097469"/>
              <a:ext cx="910298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867" b="1" dirty="0">
                  <a:solidFill>
                    <a:schemeClr val="bg1"/>
                  </a:solidFill>
                </a:rPr>
                <a:t>Vodiči DHP-e</a:t>
              </a:r>
              <a:endParaRPr lang="en-US" altLang="zh-CN" sz="1867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7235440" y="4324540"/>
            <a:ext cx="1753136" cy="1119232"/>
            <a:chOff x="664833" y="1110338"/>
            <a:chExt cx="1314852" cy="839424"/>
          </a:xfrm>
        </p:grpSpPr>
        <p:sp>
          <p:nvSpPr>
            <p:cNvPr id="30" name="TextBox 29"/>
            <p:cNvSpPr txBox="1"/>
            <p:nvPr/>
          </p:nvSpPr>
          <p:spPr>
            <a:xfrm>
              <a:off x="664833" y="1611304"/>
              <a:ext cx="1314852" cy="338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bg1"/>
                  </a:solidFill>
                </a:rPr>
                <a:t>-sustav samokontrole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bg1"/>
                  </a:solidFill>
                </a:rPr>
                <a:t>-ostali objekti </a:t>
              </a:r>
              <a:endParaRPr 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63620" y="1110338"/>
              <a:ext cx="962620" cy="4309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867" b="1" dirty="0">
                  <a:solidFill>
                    <a:schemeClr val="bg1"/>
                  </a:solidFill>
                </a:rPr>
                <a:t>Vlastiti </a:t>
              </a:r>
            </a:p>
            <a:p>
              <a:pPr algn="ctr"/>
              <a:r>
                <a:rPr lang="hr-HR" altLang="zh-CN" sz="1867" b="1" dirty="0">
                  <a:solidFill>
                    <a:schemeClr val="bg1"/>
                  </a:solidFill>
                </a:rPr>
                <a:t>HACCP sustav</a:t>
              </a:r>
              <a:endParaRPr lang="en-US" altLang="zh-CN" sz="1867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3083821" y="4435533"/>
            <a:ext cx="2017741" cy="1262865"/>
            <a:chOff x="565605" y="1106524"/>
            <a:chExt cx="1513305" cy="947147"/>
          </a:xfrm>
        </p:grpSpPr>
        <p:sp>
          <p:nvSpPr>
            <p:cNvPr id="55" name="TextBox 54"/>
            <p:cNvSpPr txBox="1"/>
            <p:nvPr/>
          </p:nvSpPr>
          <p:spPr>
            <a:xfrm>
              <a:off x="664833" y="1561373"/>
              <a:ext cx="1314852" cy="4922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bg1"/>
                  </a:solidFill>
                </a:rPr>
                <a:t>DHP, DPP, SOP, SSOP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bg1"/>
                  </a:solidFill>
                </a:rPr>
                <a:t>Skladišta, mesnice, ... (manji rizik)</a:t>
              </a:r>
              <a:endParaRPr 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5605" y="1106524"/>
              <a:ext cx="1513305" cy="43098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hr-HR" altLang="zh-CN" sz="1867" b="1" dirty="0">
                  <a:solidFill>
                    <a:schemeClr val="bg1"/>
                  </a:solidFill>
                </a:rPr>
                <a:t>Preduvjetni</a:t>
              </a:r>
            </a:p>
            <a:p>
              <a:pPr algn="ctr"/>
              <a:r>
                <a:rPr lang="hr-HR" altLang="zh-CN" sz="1867" b="1" dirty="0">
                  <a:solidFill>
                    <a:schemeClr val="bg1"/>
                  </a:solidFill>
                </a:rPr>
                <a:t>programi</a:t>
              </a:r>
              <a:endParaRPr lang="en-US" altLang="zh-CN" sz="1867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526651" y="4194588"/>
            <a:ext cx="1103187" cy="5746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altLang="zh-CN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USPOSTAVA</a:t>
            </a:r>
          </a:p>
          <a:p>
            <a:pPr algn="ctr"/>
            <a:r>
              <a:rPr lang="hr-HR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HACCP-a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 rot="19552821">
            <a:off x="7082847" y="3665048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Arc 34"/>
          <p:cNvSpPr/>
          <p:nvPr/>
        </p:nvSpPr>
        <p:spPr>
          <a:xfrm rot="14322164">
            <a:off x="4812037" y="1389561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Arc 35"/>
          <p:cNvSpPr/>
          <p:nvPr/>
        </p:nvSpPr>
        <p:spPr>
          <a:xfrm rot="9363247">
            <a:off x="2950885" y="4047543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38200" y="179707"/>
            <a:ext cx="10515600" cy="859789"/>
          </a:xfrm>
        </p:spPr>
        <p:txBody>
          <a:bodyPr/>
          <a:lstStyle/>
          <a:p>
            <a:r>
              <a:rPr lang="hr-HR" altLang="zh-CN" sz="4000" dirty="0">
                <a:solidFill>
                  <a:schemeClr val="tx1"/>
                </a:solidFill>
                <a:cs typeface="+mn-ea"/>
                <a:sym typeface="+mn-lt"/>
              </a:rPr>
              <a:t>Što je HACCP?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9DBDC-25BD-4BDE-A7FB-4A21043B9F45}"/>
              </a:ext>
            </a:extLst>
          </p:cNvPr>
          <p:cNvSpPr txBox="1"/>
          <p:nvPr/>
        </p:nvSpPr>
        <p:spPr>
          <a:xfrm>
            <a:off x="716829" y="1606803"/>
            <a:ext cx="3687258" cy="859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buFontTx/>
              <a:buChar char="-"/>
            </a:pPr>
            <a:r>
              <a:rPr lang="hr-H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Utvrđivanje opasnosti</a:t>
            </a:r>
          </a:p>
          <a:p>
            <a:pPr algn="l"/>
            <a:r>
              <a:rPr lang="hr-H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Uspostavljanje mjera protiv opasnosti</a:t>
            </a:r>
          </a:p>
          <a:p>
            <a:pPr algn="l"/>
            <a:r>
              <a:rPr lang="hr-H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Zakonska obveza </a:t>
            </a:r>
          </a:p>
        </p:txBody>
      </p:sp>
    </p:spTree>
    <p:extLst>
      <p:ext uri="{BB962C8B-B14F-4D97-AF65-F5344CB8AC3E}">
        <p14:creationId xmlns:p14="http://schemas.microsoft.com/office/powerpoint/2010/main" val="11492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80" grpId="0" animBg="1"/>
      <p:bldP spid="32" grpId="0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2" name="Shape 10758"/>
          <p:cNvSpPr/>
          <p:nvPr/>
        </p:nvSpPr>
        <p:spPr>
          <a:xfrm>
            <a:off x="5544499" y="2072487"/>
            <a:ext cx="1113068" cy="2099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09" y="4862"/>
                </a:moveTo>
                <a:lnTo>
                  <a:pt x="0" y="4862"/>
                </a:lnTo>
                <a:lnTo>
                  <a:pt x="10800" y="0"/>
                </a:lnTo>
                <a:lnTo>
                  <a:pt x="21600" y="4862"/>
                </a:lnTo>
                <a:lnTo>
                  <a:pt x="15991" y="4862"/>
                </a:lnTo>
                <a:lnTo>
                  <a:pt x="15991" y="21600"/>
                </a:lnTo>
                <a:lnTo>
                  <a:pt x="5609" y="216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400">
              <a:cs typeface="+mn-ea"/>
              <a:sym typeface="+mn-lt"/>
            </a:endParaRPr>
          </a:p>
        </p:txBody>
      </p:sp>
      <p:sp>
        <p:nvSpPr>
          <p:cNvPr id="46" name="Shape 10765"/>
          <p:cNvSpPr/>
          <p:nvPr/>
        </p:nvSpPr>
        <p:spPr>
          <a:xfrm>
            <a:off x="3749459" y="4526077"/>
            <a:ext cx="2116788" cy="1105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02" y="5609"/>
                </a:moveTo>
                <a:lnTo>
                  <a:pt x="5438" y="0"/>
                </a:lnTo>
                <a:lnTo>
                  <a:pt x="0" y="9751"/>
                </a:lnTo>
                <a:lnTo>
                  <a:pt x="4147" y="21600"/>
                </a:lnTo>
                <a:lnTo>
                  <a:pt x="4482" y="15991"/>
                </a:lnTo>
                <a:lnTo>
                  <a:pt x="20980" y="19603"/>
                </a:lnTo>
                <a:lnTo>
                  <a:pt x="21600" y="92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400">
              <a:cs typeface="+mn-ea"/>
              <a:sym typeface="+mn-lt"/>
            </a:endParaRPr>
          </a:p>
        </p:txBody>
      </p:sp>
      <p:sp>
        <p:nvSpPr>
          <p:cNvPr id="40" name="Shape 10772"/>
          <p:cNvSpPr/>
          <p:nvPr/>
        </p:nvSpPr>
        <p:spPr>
          <a:xfrm>
            <a:off x="6334399" y="4526077"/>
            <a:ext cx="2116788" cy="1105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98" y="5609"/>
                </a:moveTo>
                <a:lnTo>
                  <a:pt x="16162" y="0"/>
                </a:lnTo>
                <a:lnTo>
                  <a:pt x="21600" y="9751"/>
                </a:lnTo>
                <a:lnTo>
                  <a:pt x="17453" y="21600"/>
                </a:lnTo>
                <a:lnTo>
                  <a:pt x="17118" y="15991"/>
                </a:lnTo>
                <a:lnTo>
                  <a:pt x="620" y="19603"/>
                </a:lnTo>
                <a:lnTo>
                  <a:pt x="0" y="9222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400">
              <a:cs typeface="+mn-ea"/>
              <a:sym typeface="+mn-lt"/>
            </a:endParaRPr>
          </a:p>
        </p:txBody>
      </p:sp>
      <p:sp>
        <p:nvSpPr>
          <p:cNvPr id="34" name="Shape 10779"/>
          <p:cNvSpPr/>
          <p:nvPr/>
        </p:nvSpPr>
        <p:spPr>
          <a:xfrm>
            <a:off x="3856384" y="3532664"/>
            <a:ext cx="2132603" cy="1488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4" y="3801"/>
                </a:moveTo>
                <a:lnTo>
                  <a:pt x="6721" y="0"/>
                </a:lnTo>
                <a:lnTo>
                  <a:pt x="0" y="4420"/>
                </a:lnTo>
                <a:lnTo>
                  <a:pt x="1957" y="14636"/>
                </a:lnTo>
                <a:lnTo>
                  <a:pt x="3194" y="10835"/>
                </a:lnTo>
                <a:lnTo>
                  <a:pt x="19310" y="21600"/>
                </a:lnTo>
                <a:lnTo>
                  <a:pt x="21600" y="14565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400">
              <a:cs typeface="+mn-ea"/>
              <a:sym typeface="+mn-lt"/>
            </a:endParaRPr>
          </a:p>
        </p:txBody>
      </p:sp>
      <p:sp>
        <p:nvSpPr>
          <p:cNvPr id="28" name="Shape 10786"/>
          <p:cNvSpPr/>
          <p:nvPr/>
        </p:nvSpPr>
        <p:spPr>
          <a:xfrm>
            <a:off x="6211660" y="3532664"/>
            <a:ext cx="2132603" cy="1488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16" y="3801"/>
                </a:moveTo>
                <a:lnTo>
                  <a:pt x="14879" y="0"/>
                </a:lnTo>
                <a:lnTo>
                  <a:pt x="21600" y="4420"/>
                </a:lnTo>
                <a:lnTo>
                  <a:pt x="19643" y="14636"/>
                </a:lnTo>
                <a:lnTo>
                  <a:pt x="18406" y="10835"/>
                </a:lnTo>
                <a:lnTo>
                  <a:pt x="2290" y="21600"/>
                </a:lnTo>
                <a:lnTo>
                  <a:pt x="0" y="14565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400">
              <a:cs typeface="+mn-ea"/>
              <a:sym typeface="+mn-lt"/>
            </a:endParaRPr>
          </a:p>
        </p:txBody>
      </p:sp>
      <p:sp>
        <p:nvSpPr>
          <p:cNvPr id="22" name="Shape 10793"/>
          <p:cNvSpPr/>
          <p:nvPr/>
        </p:nvSpPr>
        <p:spPr>
          <a:xfrm>
            <a:off x="4420418" y="2639496"/>
            <a:ext cx="1675980" cy="178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1" y="0"/>
                </a:moveTo>
                <a:lnTo>
                  <a:pt x="0" y="8731"/>
                </a:lnTo>
                <a:lnTo>
                  <a:pt x="2854" y="6478"/>
                </a:lnTo>
                <a:lnTo>
                  <a:pt x="16334" y="21600"/>
                </a:lnTo>
                <a:lnTo>
                  <a:pt x="17657" y="20556"/>
                </a:lnTo>
                <a:lnTo>
                  <a:pt x="21600" y="17406"/>
                </a:lnTo>
                <a:lnTo>
                  <a:pt x="8135" y="2304"/>
                </a:lnTo>
                <a:lnTo>
                  <a:pt x="10989" y="50"/>
                </a:lnTo>
                <a:lnTo>
                  <a:pt x="1581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400">
              <a:cs typeface="+mn-ea"/>
              <a:sym typeface="+mn-lt"/>
            </a:endParaRPr>
          </a:p>
        </p:txBody>
      </p:sp>
      <p:sp>
        <p:nvSpPr>
          <p:cNvPr id="16" name="Shape 10800"/>
          <p:cNvSpPr/>
          <p:nvPr/>
        </p:nvSpPr>
        <p:spPr>
          <a:xfrm>
            <a:off x="6102935" y="2639378"/>
            <a:ext cx="1677252" cy="1780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71" y="2307"/>
                </a:moveTo>
                <a:lnTo>
                  <a:pt x="10619" y="53"/>
                </a:lnTo>
                <a:lnTo>
                  <a:pt x="20023" y="0"/>
                </a:lnTo>
                <a:lnTo>
                  <a:pt x="21600" y="8732"/>
                </a:lnTo>
                <a:lnTo>
                  <a:pt x="18749" y="6478"/>
                </a:lnTo>
                <a:lnTo>
                  <a:pt x="5278" y="21600"/>
                </a:lnTo>
                <a:lnTo>
                  <a:pt x="0" y="17429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400">
              <a:cs typeface="+mn-ea"/>
              <a:sym typeface="+mn-lt"/>
            </a:endParaRPr>
          </a:p>
        </p:txBody>
      </p:sp>
      <p:sp>
        <p:nvSpPr>
          <p:cNvPr id="6" name="Shape 10805"/>
          <p:cNvSpPr/>
          <p:nvPr/>
        </p:nvSpPr>
        <p:spPr>
          <a:xfrm>
            <a:off x="5281350" y="4070108"/>
            <a:ext cx="1639367" cy="3106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4841"/>
                </a:moveTo>
                <a:lnTo>
                  <a:pt x="21600" y="4841"/>
                </a:lnTo>
                <a:lnTo>
                  <a:pt x="10800" y="0"/>
                </a:lnTo>
                <a:lnTo>
                  <a:pt x="0" y="4841"/>
                </a:lnTo>
                <a:lnTo>
                  <a:pt x="5609" y="4841"/>
                </a:lnTo>
                <a:lnTo>
                  <a:pt x="5609" y="21600"/>
                </a:lnTo>
                <a:lnTo>
                  <a:pt x="15991" y="21600"/>
                </a:lnTo>
                <a:lnTo>
                  <a:pt x="15991" y="484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400"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66935" y="4635581"/>
            <a:ext cx="2884835" cy="16747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cs typeface="+mn-ea"/>
                <a:sym typeface="+mn-lt"/>
              </a:rPr>
              <a:t>Z</a:t>
            </a:r>
            <a:r>
              <a:rPr lang="id-ID" sz="1400" dirty="0">
                <a:cs typeface="+mn-ea"/>
                <a:sym typeface="+mn-lt"/>
              </a:rPr>
              <a:t>apis</a:t>
            </a:r>
            <a:r>
              <a:rPr lang="hr-HR" sz="1400" dirty="0">
                <a:cs typeface="+mn-ea"/>
                <a:sym typeface="+mn-lt"/>
              </a:rPr>
              <a:t>i</a:t>
            </a:r>
            <a:r>
              <a:rPr lang="id-ID" sz="1400" dirty="0">
                <a:cs typeface="+mn-ea"/>
                <a:sym typeface="+mn-lt"/>
              </a:rPr>
              <a:t> o opasnosti</a:t>
            </a:r>
            <a:r>
              <a:rPr lang="hr-HR" sz="1400" dirty="0">
                <a:cs typeface="+mn-ea"/>
                <a:sym typeface="+mn-lt"/>
              </a:rPr>
              <a:t>ma</a:t>
            </a:r>
            <a:r>
              <a:rPr lang="id-ID" sz="1400" dirty="0">
                <a:cs typeface="+mn-ea"/>
                <a:sym typeface="+mn-lt"/>
              </a:rPr>
              <a:t> i metodama za njihovu kontrolu, praćenje sigurnosnih zahtjeva i poduzete radnje kako bi se ispravili mogući nastali problemi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66936" y="3390213"/>
            <a:ext cx="2696150" cy="3820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cs typeface="+mn-ea"/>
                <a:sym typeface="+mn-lt"/>
              </a:rPr>
              <a:t>Utvrditi postupke za verifikaciju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86723" y="2094857"/>
            <a:ext cx="2162656" cy="3820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cs typeface="+mn-ea"/>
                <a:sym typeface="+mn-lt"/>
              </a:rPr>
              <a:t>Ako KT nisu osigurane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21607" y="1137099"/>
            <a:ext cx="2162656" cy="70525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400" dirty="0">
                <a:cs typeface="+mn-ea"/>
                <a:sym typeface="+mn-lt"/>
              </a:rPr>
              <a:t>Jačanje sustava odgovornosti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59652" y="4635581"/>
            <a:ext cx="2162656" cy="3820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400" dirty="0">
                <a:cs typeface="+mn-ea"/>
                <a:sym typeface="+mn-lt"/>
              </a:rPr>
              <a:t>Biološke, kemijske, fizikalne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5279" y="3413253"/>
            <a:ext cx="2162656" cy="3820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400" dirty="0">
                <a:cs typeface="+mn-ea"/>
                <a:sym typeface="+mn-lt"/>
              </a:rPr>
              <a:t>Proizvodni proces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26187" y="2060406"/>
            <a:ext cx="2162656" cy="3820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400" dirty="0">
                <a:cs typeface="+mn-ea"/>
                <a:sym typeface="+mn-lt"/>
              </a:rPr>
              <a:t>Kritične granice za svaku KT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 rot="370025">
            <a:off x="4035551" y="4997963"/>
            <a:ext cx="1580754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hr-HR" altLang="zh-CN" sz="1600" b="1" dirty="0">
                <a:solidFill>
                  <a:schemeClr val="bg1"/>
                </a:solidFill>
                <a:cs typeface="+mn-ea"/>
                <a:sym typeface="+mn-lt"/>
              </a:rPr>
              <a:t>Analiza opasnosti</a:t>
            </a:r>
            <a:endParaRPr lang="id-ID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 rot="1571857">
            <a:off x="4029506" y="4093087"/>
            <a:ext cx="1513941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hr-HR" altLang="zh-CN" sz="1600" b="1" dirty="0">
                <a:solidFill>
                  <a:schemeClr val="bg1"/>
                </a:solidFill>
                <a:cs typeface="+mn-ea"/>
                <a:sym typeface="+mn-lt"/>
              </a:rPr>
              <a:t>Određivanje KKT</a:t>
            </a:r>
            <a:endParaRPr lang="id-ID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 rot="2980314">
            <a:off x="4671614" y="3434043"/>
            <a:ext cx="1341907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hr-HR" altLang="zh-CN" sz="1600" b="1" dirty="0">
                <a:solidFill>
                  <a:schemeClr val="bg1"/>
                </a:solidFill>
                <a:cs typeface="+mn-ea"/>
                <a:sym typeface="+mn-lt"/>
              </a:rPr>
              <a:t>Zaštitne mjere</a:t>
            </a:r>
            <a:endParaRPr lang="id-ID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5133591" y="2875629"/>
            <a:ext cx="1951368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hr-HR" altLang="zh-CN" sz="1600" b="1" dirty="0">
                <a:solidFill>
                  <a:schemeClr val="bg1"/>
                </a:solidFill>
                <a:cs typeface="+mn-ea"/>
                <a:sym typeface="+mn-lt"/>
              </a:rPr>
              <a:t>Postupci praćenja KKT</a:t>
            </a:r>
            <a:endParaRPr lang="id-ID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 rot="21242868">
            <a:off x="6471690" y="4961958"/>
            <a:ext cx="1712905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hr-HR" altLang="zh-CN" sz="1600" b="1" dirty="0">
                <a:solidFill>
                  <a:schemeClr val="bg1"/>
                </a:solidFill>
                <a:cs typeface="+mn-ea"/>
                <a:sym typeface="+mn-lt"/>
              </a:rPr>
              <a:t>Vođenje evidencije</a:t>
            </a:r>
            <a:endParaRPr lang="id-ID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 rot="20002460">
            <a:off x="6619210" y="4069553"/>
            <a:ext cx="1720407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hr-HR" altLang="zh-CN" sz="1600" b="1" dirty="0">
                <a:solidFill>
                  <a:schemeClr val="bg1"/>
                </a:solidFill>
                <a:cs typeface="+mn-ea"/>
                <a:sym typeface="+mn-lt"/>
              </a:rPr>
              <a:t>Potvrda ispravnosti</a:t>
            </a:r>
            <a:endParaRPr lang="id-ID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 rot="18567889">
            <a:off x="6097668" y="3406587"/>
            <a:ext cx="1600823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hr-HR" altLang="zh-CN" sz="1600" b="1" dirty="0">
                <a:solidFill>
                  <a:schemeClr val="bg1"/>
                </a:solidFill>
                <a:cs typeface="+mn-ea"/>
                <a:sym typeface="+mn-lt"/>
              </a:rPr>
              <a:t>Korektivne radnje</a:t>
            </a:r>
            <a:endParaRPr lang="id-ID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0C9DECE-F10D-4A80-9950-6B43A0781000}"/>
              </a:ext>
            </a:extLst>
          </p:cNvPr>
          <p:cNvSpPr txBox="1">
            <a:spLocks/>
          </p:cNvSpPr>
          <p:nvPr/>
        </p:nvSpPr>
        <p:spPr>
          <a:xfrm>
            <a:off x="3207515" y="134009"/>
            <a:ext cx="10515600" cy="859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zh-CN" sz="4000" dirty="0">
                <a:solidFill>
                  <a:schemeClr val="tx1"/>
                </a:solidFill>
                <a:cs typeface="+mn-ea"/>
                <a:sym typeface="+mn-lt"/>
              </a:rPr>
              <a:t>7 principa/načela HACCP-a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7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6" grpId="0" animBg="1"/>
      <p:bldP spid="40" grpId="0" animBg="1"/>
      <p:bldP spid="34" grpId="0" animBg="1"/>
      <p:bldP spid="28" grpId="0" animBg="1"/>
      <p:bldP spid="22" grpId="0" animBg="1"/>
      <p:bldP spid="16" grpId="0" animBg="1"/>
      <p:bldP spid="6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"/>
          <p:cNvSpPr>
            <a:spLocks/>
          </p:cNvSpPr>
          <p:nvPr/>
        </p:nvSpPr>
        <p:spPr bwMode="auto">
          <a:xfrm>
            <a:off x="5943601" y="5606680"/>
            <a:ext cx="315384" cy="1524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72" y="72"/>
              </a:cxn>
              <a:cxn ang="0">
                <a:pos x="0" y="0"/>
              </a:cxn>
              <a:cxn ang="0">
                <a:pos x="149" y="0"/>
              </a:cxn>
            </a:cxnLst>
            <a:rect l="0" t="0" r="r" b="b"/>
            <a:pathLst>
              <a:path w="149" h="72">
                <a:moveTo>
                  <a:pt x="149" y="0"/>
                </a:moveTo>
                <a:lnTo>
                  <a:pt x="72" y="72"/>
                </a:lnTo>
                <a:lnTo>
                  <a:pt x="0" y="0"/>
                </a:lnTo>
                <a:lnTo>
                  <a:pt x="14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9" name="Freeform 6"/>
          <p:cNvSpPr>
            <a:spLocks/>
          </p:cNvSpPr>
          <p:nvPr/>
        </p:nvSpPr>
        <p:spPr bwMode="auto">
          <a:xfrm>
            <a:off x="5943601" y="1493997"/>
            <a:ext cx="315384" cy="14816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76" y="0"/>
              </a:cxn>
              <a:cxn ang="0">
                <a:pos x="149" y="70"/>
              </a:cxn>
              <a:cxn ang="0">
                <a:pos x="0" y="70"/>
              </a:cxn>
            </a:cxnLst>
            <a:rect l="0" t="0" r="r" b="b"/>
            <a:pathLst>
              <a:path w="149" h="70">
                <a:moveTo>
                  <a:pt x="0" y="70"/>
                </a:moveTo>
                <a:lnTo>
                  <a:pt x="76" y="0"/>
                </a:lnTo>
                <a:lnTo>
                  <a:pt x="149" y="70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" name="Group 59"/>
          <p:cNvGrpSpPr/>
          <p:nvPr/>
        </p:nvGrpSpPr>
        <p:grpSpPr>
          <a:xfrm>
            <a:off x="8207299" y="5193386"/>
            <a:ext cx="3034927" cy="945766"/>
            <a:chOff x="7154104" y="3206176"/>
            <a:chExt cx="2276195" cy="709324"/>
          </a:xfrm>
        </p:grpSpPr>
        <p:sp>
          <p:nvSpPr>
            <p:cNvPr id="181" name="TextBox 180"/>
            <p:cNvSpPr txBox="1"/>
            <p:nvPr/>
          </p:nvSpPr>
          <p:spPr>
            <a:xfrm>
              <a:off x="7154105" y="3453979"/>
              <a:ext cx="2276194" cy="461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rimjena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metoda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postupaka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testova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ostalih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procjena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uz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nadzor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se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odredi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sukladnost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 HACCP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planom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54104" y="3206176"/>
              <a:ext cx="760785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hr-HR" altLang="zh-CN" sz="1867" b="1" dirty="0">
                  <a:solidFill>
                    <a:schemeClr val="accent6"/>
                  </a:solidFill>
                </a:rPr>
                <a:t>Verifikacija</a:t>
              </a:r>
              <a:endParaRPr lang="en-US" sz="1867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Group 57"/>
          <p:cNvGrpSpPr/>
          <p:nvPr/>
        </p:nvGrpSpPr>
        <p:grpSpPr>
          <a:xfrm>
            <a:off x="620255" y="2671221"/>
            <a:ext cx="2996119" cy="944418"/>
            <a:chOff x="-267404" y="3168889"/>
            <a:chExt cx="2247089" cy="708313"/>
          </a:xfrm>
        </p:grpSpPr>
        <p:sp>
          <p:nvSpPr>
            <p:cNvPr id="184" name="TextBox 183"/>
            <p:cNvSpPr txBox="1"/>
            <p:nvPr/>
          </p:nvSpPr>
          <p:spPr>
            <a:xfrm>
              <a:off x="-267404" y="3416692"/>
              <a:ext cx="2247089" cy="4605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ilo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koja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poduzeta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radnja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kada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rezultati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nadzora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nad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r-HR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KKT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ukazuju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gubitak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kontrole</a:t>
              </a:r>
              <a:endParaRPr lang="en-US" sz="133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9347" y="3168889"/>
              <a:ext cx="1940338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r-HR" altLang="zh-CN" sz="1867" b="1" dirty="0">
                  <a:solidFill>
                    <a:schemeClr val="accent1"/>
                  </a:solidFill>
                </a:rPr>
                <a:t>Popravna/korektivna radnja</a:t>
              </a:r>
              <a:endParaRPr lang="en-US" sz="1867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8207298" y="1226698"/>
            <a:ext cx="3621844" cy="1150885"/>
            <a:chOff x="7174424" y="1352592"/>
            <a:chExt cx="2716383" cy="863163"/>
          </a:xfrm>
        </p:grpSpPr>
        <p:sp>
          <p:nvSpPr>
            <p:cNvPr id="187" name="TextBox 186"/>
            <p:cNvSpPr txBox="1"/>
            <p:nvPr/>
          </p:nvSpPr>
          <p:spPr>
            <a:xfrm>
              <a:off x="7174424" y="1600395"/>
              <a:ext cx="2716383" cy="615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roces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sakupljanja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procjene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informacija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o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opasnostima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uvjetima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koji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njih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doveli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bi se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odlučilo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koji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značajni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za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sigurnost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hrane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moraju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biti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obuhvaćeni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HACCP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planom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174424" y="1352592"/>
              <a:ext cx="1219372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hr-HR" altLang="zh-CN" sz="1867" b="1" dirty="0">
                  <a:solidFill>
                    <a:schemeClr val="accent3"/>
                  </a:solidFill>
                </a:rPr>
                <a:t>Analiza opasnosti</a:t>
              </a:r>
              <a:endParaRPr lang="en-US" sz="1867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444332" y="881795"/>
            <a:ext cx="3460628" cy="1804014"/>
            <a:chOff x="-615783" y="1363501"/>
            <a:chExt cx="2595471" cy="1353009"/>
          </a:xfrm>
        </p:grpSpPr>
        <p:sp>
          <p:nvSpPr>
            <p:cNvPr id="190" name="TextBox 189"/>
            <p:cNvSpPr txBox="1"/>
            <p:nvPr/>
          </p:nvSpPr>
          <p:spPr>
            <a:xfrm>
              <a:off x="-526939" y="1611304"/>
              <a:ext cx="2506625" cy="11052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poduzimati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sve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neophodne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radnje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se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osigura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održi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sukadnost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kriterijima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utvrđenim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u HACCP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planu</a:t>
              </a:r>
              <a:endParaRPr lang="hr-HR" sz="133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-bilo koja radnja ili aktivnost koja može biti poduzeta radi sprečavanja ili uklanjanja opasnosti za sigurnost hrane ili smanjivanja opasnosti na prihvatljivu razinu </a:t>
              </a:r>
              <a:endParaRPr lang="en-US" sz="133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615783" y="1363501"/>
              <a:ext cx="2595471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r-HR" sz="1867" b="1" dirty="0">
                  <a:solidFill>
                    <a:schemeClr val="accent2"/>
                  </a:solidFill>
                </a:rPr>
                <a:t>Kontrolirati, kontrolna/zaštitna mjera</a:t>
              </a:r>
              <a:endParaRPr lang="en-US" sz="1867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391886" y="4683038"/>
            <a:ext cx="3601286" cy="1740777"/>
            <a:chOff x="-633852" y="1363501"/>
            <a:chExt cx="2700964" cy="1305581"/>
          </a:xfrm>
        </p:grpSpPr>
        <p:sp>
          <p:nvSpPr>
            <p:cNvPr id="193" name="TextBox 192"/>
            <p:cNvSpPr txBox="1"/>
            <p:nvPr/>
          </p:nvSpPr>
          <p:spPr>
            <a:xfrm>
              <a:off x="-633852" y="1840203"/>
              <a:ext cx="2700964" cy="828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korak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u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kojem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kontrola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može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primijeniti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bitna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je za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sprečavanje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ili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uklanjanje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opasnosti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za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sigurnost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hrane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ili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za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njezino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smanjenje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prihvatljivu</a:t>
              </a:r>
              <a:r>
                <a:rPr lang="en-US" sz="133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razinu</a:t>
              </a:r>
              <a:endParaRPr lang="hr-HR" sz="133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en-US" sz="133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kriterij</a:t>
              </a: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koji</a:t>
              </a: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razdvaja</a:t>
              </a: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prihvatljivost</a:t>
              </a: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od </a:t>
              </a:r>
              <a:r>
                <a:rPr lang="en-US" sz="133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neprihvatljivosti</a:t>
              </a:r>
              <a:endParaRPr lang="hr-HR" sz="133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en-US" sz="133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neudovoljavanje</a:t>
              </a: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kritičnim</a:t>
              </a: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33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granicama</a:t>
              </a:r>
              <a:endParaRPr lang="en-US" sz="133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3481" y="1363501"/>
              <a:ext cx="1946206" cy="4309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r-HR" altLang="zh-CN" sz="1867" b="1" dirty="0">
                  <a:solidFill>
                    <a:schemeClr val="accent2"/>
                  </a:solidFill>
                </a:rPr>
                <a:t>Kritična kontrolna točka, </a:t>
              </a:r>
            </a:p>
            <a:p>
              <a:pPr algn="r"/>
              <a:r>
                <a:rPr lang="hr-HR" altLang="zh-CN" sz="1867" b="1" dirty="0">
                  <a:solidFill>
                    <a:schemeClr val="accent2"/>
                  </a:solidFill>
                </a:rPr>
                <a:t>kritična granica, odstupanje</a:t>
              </a:r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8591346" y="2466193"/>
            <a:ext cx="3034927" cy="945766"/>
            <a:chOff x="7174424" y="1352592"/>
            <a:chExt cx="2276195" cy="709324"/>
          </a:xfrm>
        </p:grpSpPr>
        <p:sp>
          <p:nvSpPr>
            <p:cNvPr id="196" name="TextBox 195"/>
            <p:cNvSpPr txBox="1"/>
            <p:nvPr/>
          </p:nvSpPr>
          <p:spPr>
            <a:xfrm>
              <a:off x="7174424" y="1600395"/>
              <a:ext cx="2276195" cy="461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rovođenje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planiranog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slijeda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zapažanja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ili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mjerenja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kontrolnih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parametara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za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procjenu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jesu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 CCP pod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kontrolom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74424" y="1352592"/>
              <a:ext cx="504176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hr-HR" altLang="zh-CN" sz="1867" b="1" dirty="0">
                  <a:solidFill>
                    <a:schemeClr val="accent4"/>
                  </a:solidFill>
                </a:rPr>
                <a:t>Nadzor</a:t>
              </a:r>
              <a:endParaRPr lang="en-US" sz="1867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7" name="Group 73"/>
          <p:cNvGrpSpPr/>
          <p:nvPr/>
        </p:nvGrpSpPr>
        <p:grpSpPr>
          <a:xfrm>
            <a:off x="4024345" y="1644653"/>
            <a:ext cx="1240451" cy="288800"/>
            <a:chOff x="2901397" y="1460250"/>
            <a:chExt cx="930338" cy="220268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4"/>
          <p:cNvGrpSpPr/>
          <p:nvPr/>
        </p:nvGrpSpPr>
        <p:grpSpPr>
          <a:xfrm flipH="1">
            <a:off x="6864093" y="1634449"/>
            <a:ext cx="1240451" cy="293691"/>
            <a:chOff x="2901397" y="1460250"/>
            <a:chExt cx="930338" cy="220268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1"/>
          <p:cNvGrpSpPr/>
          <p:nvPr/>
        </p:nvGrpSpPr>
        <p:grpSpPr>
          <a:xfrm flipV="1">
            <a:off x="4046612" y="5289473"/>
            <a:ext cx="1240451" cy="288800"/>
            <a:chOff x="2901397" y="1460250"/>
            <a:chExt cx="930338" cy="220268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84"/>
          <p:cNvGrpSpPr/>
          <p:nvPr/>
        </p:nvGrpSpPr>
        <p:grpSpPr>
          <a:xfrm flipH="1" flipV="1">
            <a:off x="6831889" y="5307985"/>
            <a:ext cx="1240451" cy="293691"/>
            <a:chOff x="2901397" y="1460250"/>
            <a:chExt cx="930338" cy="220268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 flipH="1">
            <a:off x="3684208" y="2999011"/>
            <a:ext cx="614169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7860269" y="2959559"/>
            <a:ext cx="614169" cy="0"/>
          </a:xfrm>
          <a:prstGeom prst="line">
            <a:avLst/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57"/>
          <p:cNvGrpSpPr/>
          <p:nvPr/>
        </p:nvGrpSpPr>
        <p:grpSpPr>
          <a:xfrm>
            <a:off x="559772" y="3670467"/>
            <a:ext cx="2996122" cy="740646"/>
            <a:chOff x="-267404" y="3168888"/>
            <a:chExt cx="2247091" cy="555484"/>
          </a:xfrm>
        </p:grpSpPr>
        <p:sp>
          <p:nvSpPr>
            <p:cNvPr id="82" name="TextBox 81"/>
            <p:cNvSpPr txBox="1"/>
            <p:nvPr/>
          </p:nvSpPr>
          <p:spPr>
            <a:xfrm>
              <a:off x="-267404" y="3416692"/>
              <a:ext cx="2247089" cy="307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ustavni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prikaz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slijeda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koraka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ili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operacija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korištenih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u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proizvodnji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određene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hrane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02592" y="3168888"/>
              <a:ext cx="977095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r-HR" sz="1867" b="1" dirty="0">
                  <a:solidFill>
                    <a:schemeClr val="accent4"/>
                  </a:solidFill>
                </a:rPr>
                <a:t>Dijagram toka</a:t>
              </a:r>
              <a:endParaRPr lang="en-US" sz="1867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89" name="Group 58"/>
          <p:cNvGrpSpPr/>
          <p:nvPr/>
        </p:nvGrpSpPr>
        <p:grpSpPr>
          <a:xfrm>
            <a:off x="8591346" y="3827949"/>
            <a:ext cx="3034927" cy="740646"/>
            <a:chOff x="7174424" y="1352592"/>
            <a:chExt cx="2276195" cy="555484"/>
          </a:xfrm>
        </p:grpSpPr>
        <p:sp>
          <p:nvSpPr>
            <p:cNvPr id="91" name="TextBox 90"/>
            <p:cNvSpPr txBox="1"/>
            <p:nvPr/>
          </p:nvSpPr>
          <p:spPr>
            <a:xfrm>
              <a:off x="7174424" y="1600395"/>
              <a:ext cx="2276195" cy="3076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ribavljanje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dokaza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</a:t>
              </a: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su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elementi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HACCP plana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učinkoviti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74424" y="1352592"/>
              <a:ext cx="658353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hr-HR" altLang="zh-CN" sz="1867" b="1" dirty="0">
                  <a:solidFill>
                    <a:schemeClr val="accent5"/>
                  </a:solidFill>
                </a:rPr>
                <a:t>Validacija</a:t>
              </a:r>
              <a:endParaRPr lang="en-US" sz="1867" b="1" dirty="0">
                <a:solidFill>
                  <a:schemeClr val="accent5"/>
                </a:solidFill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>
            <a:off x="3684208" y="4163832"/>
            <a:ext cx="614169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7846570" y="4321315"/>
            <a:ext cx="614169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7"/>
          <p:cNvSpPr>
            <a:spLocks/>
          </p:cNvSpPr>
          <p:nvPr/>
        </p:nvSpPr>
        <p:spPr bwMode="auto">
          <a:xfrm>
            <a:off x="6100235" y="1752230"/>
            <a:ext cx="1316567" cy="1276351"/>
          </a:xfrm>
          <a:custGeom>
            <a:avLst/>
            <a:gdLst/>
            <a:ahLst/>
            <a:cxnLst>
              <a:cxn ang="0">
                <a:pos x="228" y="162"/>
              </a:cxn>
              <a:cxn ang="0">
                <a:pos x="276" y="114"/>
              </a:cxn>
              <a:cxn ang="0">
                <a:pos x="276" y="114"/>
              </a:cxn>
              <a:cxn ang="0">
                <a:pos x="0" y="0"/>
              </a:cxn>
              <a:cxn ang="0">
                <a:pos x="0" y="217"/>
              </a:cxn>
              <a:cxn ang="0">
                <a:pos x="122" y="268"/>
              </a:cxn>
              <a:cxn ang="0">
                <a:pos x="122" y="268"/>
              </a:cxn>
              <a:cxn ang="0">
                <a:pos x="181" y="209"/>
              </a:cxn>
              <a:cxn ang="0">
                <a:pos x="226" y="208"/>
              </a:cxn>
              <a:cxn ang="0">
                <a:pos x="228" y="162"/>
              </a:cxn>
            </a:cxnLst>
            <a:rect l="0" t="0" r="r" b="b"/>
            <a:pathLst>
              <a:path w="276" h="268">
                <a:moveTo>
                  <a:pt x="228" y="162"/>
                </a:moveTo>
                <a:cubicBezTo>
                  <a:pt x="276" y="114"/>
                  <a:pt x="276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00" y="38"/>
                  <a:pt x="100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44" y="217"/>
                  <a:pt x="88" y="234"/>
                  <a:pt x="122" y="268"/>
                </a:cubicBezTo>
                <a:cubicBezTo>
                  <a:pt x="122" y="268"/>
                  <a:pt x="122" y="268"/>
                  <a:pt x="122" y="268"/>
                </a:cubicBezTo>
                <a:cubicBezTo>
                  <a:pt x="181" y="209"/>
                  <a:pt x="181" y="209"/>
                  <a:pt x="181" y="209"/>
                </a:cubicBezTo>
                <a:cubicBezTo>
                  <a:pt x="226" y="208"/>
                  <a:pt x="226" y="208"/>
                  <a:pt x="226" y="208"/>
                </a:cubicBezTo>
                <a:lnTo>
                  <a:pt x="228" y="16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6" name="Freeform 9"/>
          <p:cNvSpPr>
            <a:spLocks/>
          </p:cNvSpPr>
          <p:nvPr/>
        </p:nvSpPr>
        <p:spPr bwMode="auto">
          <a:xfrm>
            <a:off x="4783668" y="1752230"/>
            <a:ext cx="1464733" cy="1276351"/>
          </a:xfrm>
          <a:custGeom>
            <a:avLst/>
            <a:gdLst/>
            <a:ahLst/>
            <a:cxnLst>
              <a:cxn ang="0">
                <a:pos x="276" y="67"/>
              </a:cxn>
              <a:cxn ang="0">
                <a:pos x="276" y="0"/>
              </a:cxn>
              <a:cxn ang="0">
                <a:pos x="276" y="0"/>
              </a:cxn>
              <a:cxn ang="0">
                <a:pos x="0" y="114"/>
              </a:cxn>
              <a:cxn ang="0">
                <a:pos x="153" y="268"/>
              </a:cxn>
              <a:cxn ang="0">
                <a:pos x="276" y="217"/>
              </a:cxn>
              <a:cxn ang="0">
                <a:pos x="276" y="217"/>
              </a:cxn>
              <a:cxn ang="0">
                <a:pos x="276" y="134"/>
              </a:cxn>
              <a:cxn ang="0">
                <a:pos x="307" y="101"/>
              </a:cxn>
              <a:cxn ang="0">
                <a:pos x="276" y="67"/>
              </a:cxn>
            </a:cxnLst>
            <a:rect l="0" t="0" r="r" b="b"/>
            <a:pathLst>
              <a:path w="307" h="268">
                <a:moveTo>
                  <a:pt x="276" y="67"/>
                </a:moveTo>
                <a:cubicBezTo>
                  <a:pt x="276" y="0"/>
                  <a:pt x="276" y="0"/>
                  <a:pt x="276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168" y="0"/>
                  <a:pt x="70" y="43"/>
                  <a:pt x="0" y="114"/>
                </a:cubicBezTo>
                <a:cubicBezTo>
                  <a:pt x="153" y="268"/>
                  <a:pt x="153" y="268"/>
                  <a:pt x="153" y="268"/>
                </a:cubicBezTo>
                <a:cubicBezTo>
                  <a:pt x="185" y="236"/>
                  <a:pt x="228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134"/>
                  <a:pt x="276" y="134"/>
                  <a:pt x="276" y="134"/>
                </a:cubicBezTo>
                <a:cubicBezTo>
                  <a:pt x="307" y="101"/>
                  <a:pt x="307" y="101"/>
                  <a:pt x="307" y="101"/>
                </a:cubicBezTo>
                <a:lnTo>
                  <a:pt x="276" y="6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7" name="Freeform 10"/>
          <p:cNvSpPr>
            <a:spLocks/>
          </p:cNvSpPr>
          <p:nvPr/>
        </p:nvSpPr>
        <p:spPr bwMode="auto">
          <a:xfrm>
            <a:off x="4235451" y="2294097"/>
            <a:ext cx="1278467" cy="1316567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218" y="276"/>
              </a:cxn>
              <a:cxn ang="0">
                <a:pos x="268" y="154"/>
              </a:cxn>
              <a:cxn ang="0">
                <a:pos x="209" y="95"/>
              </a:cxn>
              <a:cxn ang="0">
                <a:pos x="208" y="48"/>
              </a:cxn>
              <a:cxn ang="0">
                <a:pos x="162" y="48"/>
              </a:cxn>
              <a:cxn ang="0">
                <a:pos x="115" y="0"/>
              </a:cxn>
              <a:cxn ang="0">
                <a:pos x="0" y="276"/>
              </a:cxn>
            </a:cxnLst>
            <a:rect l="0" t="0" r="r" b="b"/>
            <a:pathLst>
              <a:path w="268" h="276">
                <a:moveTo>
                  <a:pt x="0" y="276"/>
                </a:moveTo>
                <a:cubicBezTo>
                  <a:pt x="218" y="276"/>
                  <a:pt x="218" y="276"/>
                  <a:pt x="218" y="276"/>
                </a:cubicBezTo>
                <a:cubicBezTo>
                  <a:pt x="218" y="232"/>
                  <a:pt x="234" y="187"/>
                  <a:pt x="268" y="154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15" y="0"/>
                  <a:pt x="115" y="0"/>
                  <a:pt x="115" y="0"/>
                </a:cubicBezTo>
                <a:cubicBezTo>
                  <a:pt x="38" y="76"/>
                  <a:pt x="0" y="176"/>
                  <a:pt x="0" y="27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8" name="Freeform 11"/>
          <p:cNvSpPr>
            <a:spLocks/>
          </p:cNvSpPr>
          <p:nvPr/>
        </p:nvSpPr>
        <p:spPr bwMode="auto">
          <a:xfrm>
            <a:off x="4237568" y="3458263"/>
            <a:ext cx="1278467" cy="1466851"/>
          </a:xfrm>
          <a:custGeom>
            <a:avLst/>
            <a:gdLst/>
            <a:ahLst/>
            <a:cxnLst>
              <a:cxn ang="0">
                <a:pos x="114" y="308"/>
              </a:cxn>
              <a:cxn ang="0">
                <a:pos x="268" y="155"/>
              </a:cxn>
              <a:cxn ang="0">
                <a:pos x="217" y="32"/>
              </a:cxn>
              <a:cxn ang="0">
                <a:pos x="134" y="32"/>
              </a:cxn>
              <a:cxn ang="0">
                <a:pos x="100" y="0"/>
              </a:cxn>
              <a:cxn ang="0">
                <a:pos x="67" y="32"/>
              </a:cxn>
              <a:cxn ang="0">
                <a:pos x="0" y="32"/>
              </a:cxn>
              <a:cxn ang="0">
                <a:pos x="114" y="308"/>
              </a:cxn>
            </a:cxnLst>
            <a:rect l="0" t="0" r="r" b="b"/>
            <a:pathLst>
              <a:path w="268" h="308">
                <a:moveTo>
                  <a:pt x="114" y="308"/>
                </a:moveTo>
                <a:cubicBezTo>
                  <a:pt x="268" y="155"/>
                  <a:pt x="268" y="155"/>
                  <a:pt x="268" y="155"/>
                </a:cubicBezTo>
                <a:cubicBezTo>
                  <a:pt x="237" y="123"/>
                  <a:pt x="217" y="80"/>
                  <a:pt x="217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00" y="0"/>
                  <a:pt x="100" y="0"/>
                  <a:pt x="100" y="0"/>
                </a:cubicBezTo>
                <a:cubicBezTo>
                  <a:pt x="67" y="32"/>
                  <a:pt x="67" y="32"/>
                  <a:pt x="6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0"/>
                  <a:pt x="44" y="237"/>
                  <a:pt x="114" y="308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9" name="Freeform 12"/>
          <p:cNvSpPr>
            <a:spLocks/>
          </p:cNvSpPr>
          <p:nvPr/>
        </p:nvSpPr>
        <p:spPr bwMode="auto">
          <a:xfrm>
            <a:off x="4783669" y="4196980"/>
            <a:ext cx="1316567" cy="1272117"/>
          </a:xfrm>
          <a:custGeom>
            <a:avLst/>
            <a:gdLst/>
            <a:ahLst/>
            <a:cxnLst>
              <a:cxn ang="0">
                <a:pos x="276" y="267"/>
              </a:cxn>
              <a:cxn ang="0">
                <a:pos x="276" y="50"/>
              </a:cxn>
              <a:cxn ang="0">
                <a:pos x="153" y="0"/>
              </a:cxn>
              <a:cxn ang="0">
                <a:pos x="94" y="58"/>
              </a:cxn>
              <a:cxn ang="0">
                <a:pos x="48" y="60"/>
              </a:cxn>
              <a:cxn ang="0">
                <a:pos x="47" y="105"/>
              </a:cxn>
              <a:cxn ang="0">
                <a:pos x="0" y="153"/>
              </a:cxn>
              <a:cxn ang="0">
                <a:pos x="276" y="267"/>
              </a:cxn>
            </a:cxnLst>
            <a:rect l="0" t="0" r="r" b="b"/>
            <a:pathLst>
              <a:path w="276" h="267">
                <a:moveTo>
                  <a:pt x="276" y="267"/>
                </a:moveTo>
                <a:cubicBezTo>
                  <a:pt x="276" y="50"/>
                  <a:pt x="276" y="50"/>
                  <a:pt x="276" y="50"/>
                </a:cubicBezTo>
                <a:cubicBezTo>
                  <a:pt x="231" y="50"/>
                  <a:pt x="187" y="33"/>
                  <a:pt x="153" y="0"/>
                </a:cubicBezTo>
                <a:cubicBezTo>
                  <a:pt x="94" y="58"/>
                  <a:pt x="94" y="58"/>
                  <a:pt x="94" y="58"/>
                </a:cubicBezTo>
                <a:cubicBezTo>
                  <a:pt x="48" y="60"/>
                  <a:pt x="48" y="60"/>
                  <a:pt x="48" y="60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0" y="153"/>
                  <a:pt x="0" y="153"/>
                  <a:pt x="0" y="153"/>
                </a:cubicBezTo>
                <a:cubicBezTo>
                  <a:pt x="76" y="229"/>
                  <a:pt x="176" y="267"/>
                  <a:pt x="276" y="26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1" name="Freeform 13"/>
          <p:cNvSpPr>
            <a:spLocks/>
          </p:cNvSpPr>
          <p:nvPr/>
        </p:nvSpPr>
        <p:spPr bwMode="auto">
          <a:xfrm>
            <a:off x="5947835" y="4196980"/>
            <a:ext cx="1468967" cy="1272117"/>
          </a:xfrm>
          <a:custGeom>
            <a:avLst/>
            <a:gdLst/>
            <a:ahLst/>
            <a:cxnLst>
              <a:cxn ang="0">
                <a:pos x="308" y="153"/>
              </a:cxn>
              <a:cxn ang="0">
                <a:pos x="154" y="0"/>
              </a:cxn>
              <a:cxn ang="0">
                <a:pos x="32" y="50"/>
              </a:cxn>
              <a:cxn ang="0">
                <a:pos x="32" y="133"/>
              </a:cxn>
              <a:cxn ang="0">
                <a:pos x="0" y="168"/>
              </a:cxn>
              <a:cxn ang="0">
                <a:pos x="32" y="200"/>
              </a:cxn>
              <a:cxn ang="0">
                <a:pos x="32" y="267"/>
              </a:cxn>
              <a:cxn ang="0">
                <a:pos x="308" y="153"/>
              </a:cxn>
            </a:cxnLst>
            <a:rect l="0" t="0" r="r" b="b"/>
            <a:pathLst>
              <a:path w="308" h="267">
                <a:moveTo>
                  <a:pt x="308" y="153"/>
                </a:moveTo>
                <a:cubicBezTo>
                  <a:pt x="154" y="0"/>
                  <a:pt x="154" y="0"/>
                  <a:pt x="154" y="0"/>
                </a:cubicBezTo>
                <a:cubicBezTo>
                  <a:pt x="123" y="31"/>
                  <a:pt x="80" y="50"/>
                  <a:pt x="32" y="50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0" y="168"/>
                  <a:pt x="0" y="168"/>
                  <a:pt x="0" y="168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140" y="267"/>
                  <a:pt x="237" y="224"/>
                  <a:pt x="308" y="153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2" name="Freeform 14"/>
          <p:cNvSpPr>
            <a:spLocks/>
          </p:cNvSpPr>
          <p:nvPr/>
        </p:nvSpPr>
        <p:spPr bwMode="auto">
          <a:xfrm>
            <a:off x="6682317" y="3610663"/>
            <a:ext cx="1278467" cy="1314451"/>
          </a:xfrm>
          <a:custGeom>
            <a:avLst/>
            <a:gdLst/>
            <a:ahLst/>
            <a:cxnLst>
              <a:cxn ang="0">
                <a:pos x="106" y="228"/>
              </a:cxn>
              <a:cxn ang="0">
                <a:pos x="154" y="276"/>
              </a:cxn>
              <a:cxn ang="0">
                <a:pos x="154" y="276"/>
              </a:cxn>
              <a:cxn ang="0">
                <a:pos x="268" y="0"/>
              </a:cxn>
              <a:cxn ang="0">
                <a:pos x="51" y="0"/>
              </a:cxn>
              <a:cxn ang="0">
                <a:pos x="0" y="123"/>
              </a:cxn>
              <a:cxn ang="0">
                <a:pos x="0" y="123"/>
              </a:cxn>
              <a:cxn ang="0">
                <a:pos x="59" y="181"/>
              </a:cxn>
              <a:cxn ang="0">
                <a:pos x="60" y="227"/>
              </a:cxn>
              <a:cxn ang="0">
                <a:pos x="106" y="228"/>
              </a:cxn>
            </a:cxnLst>
            <a:rect l="0" t="0" r="r" b="b"/>
            <a:pathLst>
              <a:path w="268" h="276">
                <a:moveTo>
                  <a:pt x="106" y="228"/>
                </a:moveTo>
                <a:cubicBezTo>
                  <a:pt x="154" y="276"/>
                  <a:pt x="154" y="276"/>
                  <a:pt x="154" y="276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230" y="200"/>
                  <a:pt x="268" y="100"/>
                  <a:pt x="2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44"/>
                  <a:pt x="34" y="89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60" y="227"/>
                  <a:pt x="60" y="227"/>
                  <a:pt x="60" y="227"/>
                </a:cubicBezTo>
                <a:lnTo>
                  <a:pt x="106" y="228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4" name="Freeform 15"/>
          <p:cNvSpPr>
            <a:spLocks/>
          </p:cNvSpPr>
          <p:nvPr/>
        </p:nvSpPr>
        <p:spPr bwMode="auto">
          <a:xfrm>
            <a:off x="6682317" y="2294097"/>
            <a:ext cx="1278467" cy="1468967"/>
          </a:xfrm>
          <a:custGeom>
            <a:avLst/>
            <a:gdLst/>
            <a:ahLst/>
            <a:cxnLst>
              <a:cxn ang="0">
                <a:pos x="201" y="276"/>
              </a:cxn>
              <a:cxn ang="0">
                <a:pos x="268" y="276"/>
              </a:cxn>
              <a:cxn ang="0">
                <a:pos x="268" y="276"/>
              </a:cxn>
              <a:cxn ang="0">
                <a:pos x="154" y="0"/>
              </a:cxn>
              <a:cxn ang="0">
                <a:pos x="0" y="154"/>
              </a:cxn>
              <a:cxn ang="0">
                <a:pos x="51" y="276"/>
              </a:cxn>
              <a:cxn ang="0">
                <a:pos x="51" y="276"/>
              </a:cxn>
              <a:cxn ang="0">
                <a:pos x="134" y="276"/>
              </a:cxn>
              <a:cxn ang="0">
                <a:pos x="166" y="308"/>
              </a:cxn>
              <a:cxn ang="0">
                <a:pos x="201" y="276"/>
              </a:cxn>
            </a:cxnLst>
            <a:rect l="0" t="0" r="r" b="b"/>
            <a:pathLst>
              <a:path w="268" h="308">
                <a:moveTo>
                  <a:pt x="201" y="276"/>
                </a:moveTo>
                <a:cubicBezTo>
                  <a:pt x="268" y="276"/>
                  <a:pt x="268" y="276"/>
                  <a:pt x="268" y="276"/>
                </a:cubicBezTo>
                <a:cubicBezTo>
                  <a:pt x="268" y="276"/>
                  <a:pt x="268" y="276"/>
                  <a:pt x="268" y="276"/>
                </a:cubicBezTo>
                <a:cubicBezTo>
                  <a:pt x="268" y="168"/>
                  <a:pt x="224" y="71"/>
                  <a:pt x="154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32" y="185"/>
                  <a:pt x="51" y="228"/>
                  <a:pt x="51" y="276"/>
                </a:cubicBezTo>
                <a:cubicBezTo>
                  <a:pt x="51" y="276"/>
                  <a:pt x="51" y="276"/>
                  <a:pt x="51" y="276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66" y="308"/>
                  <a:pt x="166" y="308"/>
                  <a:pt x="166" y="308"/>
                </a:cubicBezTo>
                <a:lnTo>
                  <a:pt x="201" y="27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" name="Freeform 16"/>
          <p:cNvSpPr>
            <a:spLocks/>
          </p:cNvSpPr>
          <p:nvPr/>
        </p:nvSpPr>
        <p:spPr bwMode="auto">
          <a:xfrm>
            <a:off x="6963835" y="2518463"/>
            <a:ext cx="224367" cy="224367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2" y="106"/>
              </a:cxn>
              <a:cxn ang="0">
                <a:pos x="0" y="106"/>
              </a:cxn>
              <a:cxn ang="0">
                <a:pos x="106" y="0"/>
              </a:cxn>
            </a:cxnLst>
            <a:rect l="0" t="0" r="r" b="b"/>
            <a:pathLst>
              <a:path w="106" h="106">
                <a:moveTo>
                  <a:pt x="106" y="0"/>
                </a:moveTo>
                <a:lnTo>
                  <a:pt x="102" y="106"/>
                </a:lnTo>
                <a:lnTo>
                  <a:pt x="0" y="106"/>
                </a:lnTo>
                <a:lnTo>
                  <a:pt x="106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accent3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421196" y="2947401"/>
            <a:ext cx="1342272" cy="1339827"/>
            <a:chOff x="4065897" y="2210551"/>
            <a:chExt cx="1006704" cy="1004870"/>
          </a:xfrm>
        </p:grpSpPr>
        <p:sp>
          <p:nvSpPr>
            <p:cNvPr id="47" name="Oval 63"/>
            <p:cNvSpPr>
              <a:spLocks noChangeArrowheads="1"/>
            </p:cNvSpPr>
            <p:nvPr/>
          </p:nvSpPr>
          <p:spPr bwMode="auto">
            <a:xfrm>
              <a:off x="4065897" y="2210551"/>
              <a:ext cx="1006704" cy="10048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0" name="Freeform 96"/>
            <p:cNvSpPr>
              <a:spLocks noEditPoints="1"/>
            </p:cNvSpPr>
            <p:nvPr/>
          </p:nvSpPr>
          <p:spPr bwMode="auto">
            <a:xfrm>
              <a:off x="4397019" y="2529992"/>
              <a:ext cx="344460" cy="365989"/>
            </a:xfrm>
            <a:custGeom>
              <a:avLst/>
              <a:gdLst/>
              <a:ahLst/>
              <a:cxnLst>
                <a:cxn ang="0">
                  <a:pos x="30" y="63"/>
                </a:cxn>
                <a:cxn ang="0">
                  <a:pos x="0" y="34"/>
                </a:cxn>
                <a:cxn ang="0">
                  <a:pos x="12" y="10"/>
                </a:cxn>
                <a:cxn ang="0">
                  <a:pos x="19" y="11"/>
                </a:cxn>
                <a:cxn ang="0">
                  <a:pos x="18" y="18"/>
                </a:cxn>
                <a:cxn ang="0">
                  <a:pos x="10" y="34"/>
                </a:cxn>
                <a:cxn ang="0">
                  <a:pos x="30" y="53"/>
                </a:cxn>
                <a:cxn ang="0">
                  <a:pos x="49" y="34"/>
                </a:cxn>
                <a:cxn ang="0">
                  <a:pos x="41" y="18"/>
                </a:cxn>
                <a:cxn ang="0">
                  <a:pos x="40" y="11"/>
                </a:cxn>
                <a:cxn ang="0">
                  <a:pos x="47" y="10"/>
                </a:cxn>
                <a:cxn ang="0">
                  <a:pos x="59" y="34"/>
                </a:cxn>
                <a:cxn ang="0">
                  <a:pos x="30" y="63"/>
                </a:cxn>
                <a:cxn ang="0">
                  <a:pos x="34" y="29"/>
                </a:cxn>
                <a:cxn ang="0">
                  <a:pos x="30" y="34"/>
                </a:cxn>
                <a:cxn ang="0">
                  <a:pos x="25" y="29"/>
                </a:cxn>
                <a:cxn ang="0">
                  <a:pos x="25" y="5"/>
                </a:cxn>
                <a:cxn ang="0">
                  <a:pos x="30" y="0"/>
                </a:cxn>
                <a:cxn ang="0">
                  <a:pos x="34" y="5"/>
                </a:cxn>
                <a:cxn ang="0">
                  <a:pos x="34" y="29"/>
                </a:cxn>
              </a:cxnLst>
              <a:rect l="0" t="0" r="r" b="b"/>
              <a:pathLst>
                <a:path w="59" h="63">
                  <a:moveTo>
                    <a:pt x="30" y="63"/>
                  </a:moveTo>
                  <a:cubicBezTo>
                    <a:pt x="14" y="63"/>
                    <a:pt x="0" y="50"/>
                    <a:pt x="0" y="34"/>
                  </a:cubicBezTo>
                  <a:cubicBezTo>
                    <a:pt x="0" y="24"/>
                    <a:pt x="5" y="16"/>
                    <a:pt x="12" y="10"/>
                  </a:cubicBezTo>
                  <a:cubicBezTo>
                    <a:pt x="14" y="9"/>
                    <a:pt x="17" y="9"/>
                    <a:pt x="19" y="11"/>
                  </a:cubicBezTo>
                  <a:cubicBezTo>
                    <a:pt x="21" y="14"/>
                    <a:pt x="20" y="17"/>
                    <a:pt x="18" y="18"/>
                  </a:cubicBezTo>
                  <a:cubicBezTo>
                    <a:pt x="13" y="22"/>
                    <a:pt x="10" y="28"/>
                    <a:pt x="10" y="34"/>
                  </a:cubicBezTo>
                  <a:cubicBezTo>
                    <a:pt x="10" y="44"/>
                    <a:pt x="19" y="53"/>
                    <a:pt x="30" y="53"/>
                  </a:cubicBezTo>
                  <a:cubicBezTo>
                    <a:pt x="40" y="53"/>
                    <a:pt x="49" y="44"/>
                    <a:pt x="49" y="34"/>
                  </a:cubicBezTo>
                  <a:cubicBezTo>
                    <a:pt x="49" y="28"/>
                    <a:pt x="46" y="22"/>
                    <a:pt x="41" y="18"/>
                  </a:cubicBezTo>
                  <a:cubicBezTo>
                    <a:pt x="39" y="17"/>
                    <a:pt x="39" y="14"/>
                    <a:pt x="40" y="11"/>
                  </a:cubicBezTo>
                  <a:cubicBezTo>
                    <a:pt x="42" y="9"/>
                    <a:pt x="45" y="9"/>
                    <a:pt x="47" y="10"/>
                  </a:cubicBezTo>
                  <a:cubicBezTo>
                    <a:pt x="55" y="16"/>
                    <a:pt x="59" y="24"/>
                    <a:pt x="59" y="34"/>
                  </a:cubicBezTo>
                  <a:cubicBezTo>
                    <a:pt x="59" y="50"/>
                    <a:pt x="46" y="63"/>
                    <a:pt x="30" y="63"/>
                  </a:cubicBezTo>
                  <a:close/>
                  <a:moveTo>
                    <a:pt x="34" y="29"/>
                  </a:moveTo>
                  <a:cubicBezTo>
                    <a:pt x="34" y="32"/>
                    <a:pt x="32" y="34"/>
                    <a:pt x="30" y="34"/>
                  </a:cubicBezTo>
                  <a:cubicBezTo>
                    <a:pt x="27" y="34"/>
                    <a:pt x="25" y="32"/>
                    <a:pt x="25" y="2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7" y="0"/>
                    <a:pt x="30" y="0"/>
                  </a:cubicBezTo>
                  <a:cubicBezTo>
                    <a:pt x="32" y="0"/>
                    <a:pt x="34" y="2"/>
                    <a:pt x="34" y="5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838200" y="179707"/>
            <a:ext cx="10515600" cy="859789"/>
          </a:xfrm>
        </p:spPr>
        <p:txBody>
          <a:bodyPr/>
          <a:lstStyle/>
          <a:p>
            <a:r>
              <a:rPr lang="hr-HR" altLang="zh-CN" sz="4000" dirty="0">
                <a:solidFill>
                  <a:schemeClr val="tx1"/>
                </a:solidFill>
                <a:cs typeface="+mn-ea"/>
                <a:sym typeface="+mn-lt"/>
              </a:rPr>
              <a:t>Ključni pojmovi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9" name="Straight Connector 5"/>
          <p:cNvCxnSpPr/>
          <p:nvPr/>
        </p:nvCxnSpPr>
        <p:spPr>
          <a:xfrm rot="16200000">
            <a:off x="6096000" y="777911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7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642539" y="3573608"/>
            <a:ext cx="2103967" cy="1007533"/>
            <a:chOff x="1860550" y="2282826"/>
            <a:chExt cx="1577975" cy="755650"/>
          </a:xfrm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860550" y="2282826"/>
              <a:ext cx="1577975" cy="531813"/>
            </a:xfrm>
            <a:custGeom>
              <a:avLst/>
              <a:gdLst/>
              <a:ahLst/>
              <a:cxnLst>
                <a:cxn ang="0">
                  <a:pos x="800" y="136"/>
                </a:cxn>
                <a:cxn ang="0">
                  <a:pos x="765" y="191"/>
                </a:cxn>
                <a:cxn ang="0">
                  <a:pos x="683" y="230"/>
                </a:cxn>
                <a:cxn ang="0">
                  <a:pos x="678" y="232"/>
                </a:cxn>
                <a:cxn ang="0">
                  <a:pos x="400" y="269"/>
                </a:cxn>
                <a:cxn ang="0">
                  <a:pos x="123" y="232"/>
                </a:cxn>
                <a:cxn ang="0">
                  <a:pos x="117" y="230"/>
                </a:cxn>
                <a:cxn ang="0">
                  <a:pos x="35" y="191"/>
                </a:cxn>
                <a:cxn ang="0">
                  <a:pos x="0" y="143"/>
                </a:cxn>
                <a:cxn ang="0">
                  <a:pos x="0" y="135"/>
                </a:cxn>
                <a:cxn ang="0">
                  <a:pos x="117" y="39"/>
                </a:cxn>
                <a:cxn ang="0">
                  <a:pos x="400" y="0"/>
                </a:cxn>
                <a:cxn ang="0">
                  <a:pos x="683" y="39"/>
                </a:cxn>
                <a:cxn ang="0">
                  <a:pos x="800" y="135"/>
                </a:cxn>
                <a:cxn ang="0">
                  <a:pos x="800" y="136"/>
                </a:cxn>
                <a:cxn ang="0">
                  <a:pos x="185" y="181"/>
                </a:cxn>
                <a:cxn ang="0">
                  <a:pos x="204" y="186"/>
                </a:cxn>
                <a:cxn ang="0">
                  <a:pos x="400" y="206"/>
                </a:cxn>
                <a:cxn ang="0">
                  <a:pos x="597" y="186"/>
                </a:cxn>
                <a:cxn ang="0">
                  <a:pos x="615" y="181"/>
                </a:cxn>
                <a:cxn ang="0">
                  <a:pos x="674" y="150"/>
                </a:cxn>
                <a:cxn ang="0">
                  <a:pos x="678" y="136"/>
                </a:cxn>
                <a:cxn ang="0">
                  <a:pos x="597" y="86"/>
                </a:cxn>
                <a:cxn ang="0">
                  <a:pos x="400" y="65"/>
                </a:cxn>
                <a:cxn ang="0">
                  <a:pos x="204" y="86"/>
                </a:cxn>
                <a:cxn ang="0">
                  <a:pos x="122" y="136"/>
                </a:cxn>
                <a:cxn ang="0">
                  <a:pos x="127" y="149"/>
                </a:cxn>
                <a:cxn ang="0">
                  <a:pos x="185" y="181"/>
                </a:cxn>
              </a:cxnLst>
              <a:rect l="0" t="0" r="r" b="b"/>
              <a:pathLst>
                <a:path w="800" h="269">
                  <a:moveTo>
                    <a:pt x="800" y="136"/>
                  </a:moveTo>
                  <a:cubicBezTo>
                    <a:pt x="800" y="156"/>
                    <a:pt x="788" y="174"/>
                    <a:pt x="765" y="191"/>
                  </a:cubicBezTo>
                  <a:cubicBezTo>
                    <a:pt x="745" y="205"/>
                    <a:pt x="718" y="218"/>
                    <a:pt x="683" y="230"/>
                  </a:cubicBezTo>
                  <a:cubicBezTo>
                    <a:pt x="681" y="230"/>
                    <a:pt x="679" y="231"/>
                    <a:pt x="678" y="232"/>
                  </a:cubicBezTo>
                  <a:cubicBezTo>
                    <a:pt x="600" y="257"/>
                    <a:pt x="508" y="269"/>
                    <a:pt x="400" y="269"/>
                  </a:cubicBezTo>
                  <a:cubicBezTo>
                    <a:pt x="292" y="269"/>
                    <a:pt x="200" y="257"/>
                    <a:pt x="123" y="232"/>
                  </a:cubicBezTo>
                  <a:cubicBezTo>
                    <a:pt x="121" y="231"/>
                    <a:pt x="119" y="231"/>
                    <a:pt x="117" y="230"/>
                  </a:cubicBezTo>
                  <a:cubicBezTo>
                    <a:pt x="82" y="218"/>
                    <a:pt x="55" y="205"/>
                    <a:pt x="35" y="191"/>
                  </a:cubicBezTo>
                  <a:cubicBezTo>
                    <a:pt x="15" y="176"/>
                    <a:pt x="3" y="160"/>
                    <a:pt x="0" y="143"/>
                  </a:cubicBezTo>
                  <a:cubicBezTo>
                    <a:pt x="0" y="140"/>
                    <a:pt x="0" y="137"/>
                    <a:pt x="0" y="135"/>
                  </a:cubicBezTo>
                  <a:cubicBezTo>
                    <a:pt x="0" y="98"/>
                    <a:pt x="39" y="66"/>
                    <a:pt x="117" y="39"/>
                  </a:cubicBezTo>
                  <a:cubicBezTo>
                    <a:pt x="195" y="13"/>
                    <a:pt x="289" y="0"/>
                    <a:pt x="400" y="0"/>
                  </a:cubicBezTo>
                  <a:cubicBezTo>
                    <a:pt x="510" y="0"/>
                    <a:pt x="605" y="13"/>
                    <a:pt x="683" y="39"/>
                  </a:cubicBezTo>
                  <a:cubicBezTo>
                    <a:pt x="761" y="66"/>
                    <a:pt x="800" y="98"/>
                    <a:pt x="800" y="135"/>
                  </a:cubicBezTo>
                  <a:cubicBezTo>
                    <a:pt x="800" y="135"/>
                    <a:pt x="800" y="135"/>
                    <a:pt x="800" y="136"/>
                  </a:cubicBezTo>
                  <a:close/>
                  <a:moveTo>
                    <a:pt x="185" y="181"/>
                  </a:moveTo>
                  <a:cubicBezTo>
                    <a:pt x="191" y="182"/>
                    <a:pt x="197" y="184"/>
                    <a:pt x="204" y="186"/>
                  </a:cubicBezTo>
                  <a:cubicBezTo>
                    <a:pt x="258" y="200"/>
                    <a:pt x="324" y="206"/>
                    <a:pt x="400" y="206"/>
                  </a:cubicBezTo>
                  <a:cubicBezTo>
                    <a:pt x="477" y="206"/>
                    <a:pt x="543" y="200"/>
                    <a:pt x="597" y="186"/>
                  </a:cubicBezTo>
                  <a:cubicBezTo>
                    <a:pt x="603" y="184"/>
                    <a:pt x="609" y="182"/>
                    <a:pt x="615" y="181"/>
                  </a:cubicBezTo>
                  <a:cubicBezTo>
                    <a:pt x="646" y="171"/>
                    <a:pt x="666" y="161"/>
                    <a:pt x="674" y="150"/>
                  </a:cubicBezTo>
                  <a:cubicBezTo>
                    <a:pt x="677" y="145"/>
                    <a:pt x="678" y="141"/>
                    <a:pt x="678" y="136"/>
                  </a:cubicBezTo>
                  <a:cubicBezTo>
                    <a:pt x="678" y="117"/>
                    <a:pt x="651" y="100"/>
                    <a:pt x="597" y="86"/>
                  </a:cubicBezTo>
                  <a:cubicBezTo>
                    <a:pt x="543" y="72"/>
                    <a:pt x="477" y="65"/>
                    <a:pt x="400" y="65"/>
                  </a:cubicBezTo>
                  <a:cubicBezTo>
                    <a:pt x="324" y="65"/>
                    <a:pt x="258" y="72"/>
                    <a:pt x="204" y="86"/>
                  </a:cubicBezTo>
                  <a:cubicBezTo>
                    <a:pt x="149" y="100"/>
                    <a:pt x="122" y="117"/>
                    <a:pt x="122" y="136"/>
                  </a:cubicBezTo>
                  <a:cubicBezTo>
                    <a:pt x="122" y="140"/>
                    <a:pt x="124" y="145"/>
                    <a:pt x="127" y="149"/>
                  </a:cubicBezTo>
                  <a:cubicBezTo>
                    <a:pt x="135" y="161"/>
                    <a:pt x="154" y="171"/>
                    <a:pt x="185" y="18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101850" y="2411413"/>
              <a:ext cx="1095375" cy="230188"/>
            </a:xfrm>
            <a:custGeom>
              <a:avLst/>
              <a:gdLst/>
              <a:ahLst/>
              <a:cxnLst>
                <a:cxn ang="0">
                  <a:pos x="493" y="116"/>
                </a:cxn>
                <a:cxn ang="0">
                  <a:pos x="475" y="110"/>
                </a:cxn>
                <a:cxn ang="0">
                  <a:pos x="278" y="90"/>
                </a:cxn>
                <a:cxn ang="0">
                  <a:pos x="82" y="110"/>
                </a:cxn>
                <a:cxn ang="0">
                  <a:pos x="63" y="116"/>
                </a:cxn>
                <a:cxn ang="0">
                  <a:pos x="5" y="84"/>
                </a:cxn>
                <a:cxn ang="0">
                  <a:pos x="0" y="71"/>
                </a:cxn>
                <a:cxn ang="0">
                  <a:pos x="82" y="21"/>
                </a:cxn>
                <a:cxn ang="0">
                  <a:pos x="278" y="0"/>
                </a:cxn>
                <a:cxn ang="0">
                  <a:pos x="475" y="21"/>
                </a:cxn>
                <a:cxn ang="0">
                  <a:pos x="556" y="71"/>
                </a:cxn>
                <a:cxn ang="0">
                  <a:pos x="552" y="85"/>
                </a:cxn>
                <a:cxn ang="0">
                  <a:pos x="493" y="116"/>
                </a:cxn>
              </a:cxnLst>
              <a:rect l="0" t="0" r="r" b="b"/>
              <a:pathLst>
                <a:path w="556" h="116">
                  <a:moveTo>
                    <a:pt x="493" y="116"/>
                  </a:moveTo>
                  <a:cubicBezTo>
                    <a:pt x="487" y="114"/>
                    <a:pt x="481" y="112"/>
                    <a:pt x="475" y="110"/>
                  </a:cubicBezTo>
                  <a:cubicBezTo>
                    <a:pt x="421" y="97"/>
                    <a:pt x="355" y="90"/>
                    <a:pt x="278" y="90"/>
                  </a:cubicBezTo>
                  <a:cubicBezTo>
                    <a:pt x="202" y="90"/>
                    <a:pt x="136" y="97"/>
                    <a:pt x="82" y="110"/>
                  </a:cubicBezTo>
                  <a:cubicBezTo>
                    <a:pt x="75" y="112"/>
                    <a:pt x="69" y="114"/>
                    <a:pt x="63" y="116"/>
                  </a:cubicBezTo>
                  <a:cubicBezTo>
                    <a:pt x="32" y="106"/>
                    <a:pt x="13" y="96"/>
                    <a:pt x="5" y="84"/>
                  </a:cubicBezTo>
                  <a:cubicBezTo>
                    <a:pt x="2" y="80"/>
                    <a:pt x="0" y="75"/>
                    <a:pt x="0" y="71"/>
                  </a:cubicBezTo>
                  <a:cubicBezTo>
                    <a:pt x="0" y="52"/>
                    <a:pt x="27" y="35"/>
                    <a:pt x="82" y="21"/>
                  </a:cubicBezTo>
                  <a:cubicBezTo>
                    <a:pt x="136" y="7"/>
                    <a:pt x="202" y="0"/>
                    <a:pt x="278" y="0"/>
                  </a:cubicBezTo>
                  <a:cubicBezTo>
                    <a:pt x="355" y="0"/>
                    <a:pt x="421" y="7"/>
                    <a:pt x="475" y="21"/>
                  </a:cubicBezTo>
                  <a:cubicBezTo>
                    <a:pt x="529" y="35"/>
                    <a:pt x="556" y="52"/>
                    <a:pt x="556" y="71"/>
                  </a:cubicBezTo>
                  <a:cubicBezTo>
                    <a:pt x="556" y="76"/>
                    <a:pt x="555" y="80"/>
                    <a:pt x="552" y="85"/>
                  </a:cubicBezTo>
                  <a:cubicBezTo>
                    <a:pt x="544" y="96"/>
                    <a:pt x="524" y="106"/>
                    <a:pt x="493" y="11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860550" y="2552701"/>
              <a:ext cx="1577975" cy="4857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5" y="55"/>
                </a:cxn>
                <a:cxn ang="0">
                  <a:pos x="117" y="94"/>
                </a:cxn>
                <a:cxn ang="0">
                  <a:pos x="123" y="96"/>
                </a:cxn>
                <a:cxn ang="0">
                  <a:pos x="400" y="133"/>
                </a:cxn>
                <a:cxn ang="0">
                  <a:pos x="678" y="96"/>
                </a:cxn>
                <a:cxn ang="0">
                  <a:pos x="683" y="94"/>
                </a:cxn>
                <a:cxn ang="0">
                  <a:pos x="765" y="55"/>
                </a:cxn>
                <a:cxn ang="0">
                  <a:pos x="800" y="0"/>
                </a:cxn>
                <a:cxn ang="0">
                  <a:pos x="800" y="111"/>
                </a:cxn>
                <a:cxn ang="0">
                  <a:pos x="683" y="206"/>
                </a:cxn>
                <a:cxn ang="0">
                  <a:pos x="400" y="246"/>
                </a:cxn>
                <a:cxn ang="0">
                  <a:pos x="117" y="206"/>
                </a:cxn>
                <a:cxn ang="0">
                  <a:pos x="0" y="111"/>
                </a:cxn>
                <a:cxn ang="0">
                  <a:pos x="0" y="104"/>
                </a:cxn>
                <a:cxn ang="0">
                  <a:pos x="0" y="7"/>
                </a:cxn>
              </a:cxnLst>
              <a:rect l="0" t="0" r="r" b="b"/>
              <a:pathLst>
                <a:path w="800" h="246">
                  <a:moveTo>
                    <a:pt x="0" y="7"/>
                  </a:moveTo>
                  <a:cubicBezTo>
                    <a:pt x="3" y="24"/>
                    <a:pt x="15" y="40"/>
                    <a:pt x="35" y="55"/>
                  </a:cubicBezTo>
                  <a:cubicBezTo>
                    <a:pt x="55" y="69"/>
                    <a:pt x="82" y="82"/>
                    <a:pt x="117" y="94"/>
                  </a:cubicBezTo>
                  <a:cubicBezTo>
                    <a:pt x="119" y="95"/>
                    <a:pt x="121" y="95"/>
                    <a:pt x="123" y="96"/>
                  </a:cubicBezTo>
                  <a:cubicBezTo>
                    <a:pt x="200" y="121"/>
                    <a:pt x="292" y="133"/>
                    <a:pt x="400" y="133"/>
                  </a:cubicBezTo>
                  <a:cubicBezTo>
                    <a:pt x="508" y="133"/>
                    <a:pt x="600" y="121"/>
                    <a:pt x="678" y="96"/>
                  </a:cubicBezTo>
                  <a:cubicBezTo>
                    <a:pt x="679" y="95"/>
                    <a:pt x="681" y="94"/>
                    <a:pt x="683" y="94"/>
                  </a:cubicBezTo>
                  <a:cubicBezTo>
                    <a:pt x="718" y="82"/>
                    <a:pt x="745" y="69"/>
                    <a:pt x="765" y="55"/>
                  </a:cubicBezTo>
                  <a:cubicBezTo>
                    <a:pt x="788" y="38"/>
                    <a:pt x="800" y="20"/>
                    <a:pt x="800" y="0"/>
                  </a:cubicBezTo>
                  <a:cubicBezTo>
                    <a:pt x="800" y="111"/>
                    <a:pt x="800" y="111"/>
                    <a:pt x="800" y="111"/>
                  </a:cubicBezTo>
                  <a:cubicBezTo>
                    <a:pt x="800" y="148"/>
                    <a:pt x="761" y="180"/>
                    <a:pt x="683" y="206"/>
                  </a:cubicBezTo>
                  <a:cubicBezTo>
                    <a:pt x="605" y="233"/>
                    <a:pt x="510" y="246"/>
                    <a:pt x="400" y="246"/>
                  </a:cubicBezTo>
                  <a:cubicBezTo>
                    <a:pt x="289" y="246"/>
                    <a:pt x="195" y="233"/>
                    <a:pt x="117" y="206"/>
                  </a:cubicBezTo>
                  <a:cubicBezTo>
                    <a:pt x="39" y="180"/>
                    <a:pt x="0" y="148"/>
                    <a:pt x="0" y="111"/>
                  </a:cubicBezTo>
                  <a:cubicBezTo>
                    <a:pt x="0" y="109"/>
                    <a:pt x="0" y="106"/>
                    <a:pt x="0" y="10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" name="Group 63"/>
          <p:cNvGrpSpPr/>
          <p:nvPr/>
        </p:nvGrpSpPr>
        <p:grpSpPr>
          <a:xfrm>
            <a:off x="2819931" y="2200052"/>
            <a:ext cx="2103967" cy="1007533"/>
            <a:chOff x="3247039" y="1681164"/>
            <a:chExt cx="1577975" cy="755650"/>
          </a:xfrm>
        </p:grpSpPr>
        <p:sp>
          <p:nvSpPr>
            <p:cNvPr id="65" name="Freeform 5"/>
            <p:cNvSpPr>
              <a:spLocks noEditPoints="1"/>
            </p:cNvSpPr>
            <p:nvPr/>
          </p:nvSpPr>
          <p:spPr bwMode="auto">
            <a:xfrm>
              <a:off x="3247039" y="1681164"/>
              <a:ext cx="1577975" cy="531813"/>
            </a:xfrm>
            <a:custGeom>
              <a:avLst/>
              <a:gdLst/>
              <a:ahLst/>
              <a:cxnLst>
                <a:cxn ang="0">
                  <a:pos x="800" y="136"/>
                </a:cxn>
                <a:cxn ang="0">
                  <a:pos x="765" y="191"/>
                </a:cxn>
                <a:cxn ang="0">
                  <a:pos x="683" y="230"/>
                </a:cxn>
                <a:cxn ang="0">
                  <a:pos x="678" y="232"/>
                </a:cxn>
                <a:cxn ang="0">
                  <a:pos x="400" y="269"/>
                </a:cxn>
                <a:cxn ang="0">
                  <a:pos x="123" y="232"/>
                </a:cxn>
                <a:cxn ang="0">
                  <a:pos x="117" y="230"/>
                </a:cxn>
                <a:cxn ang="0">
                  <a:pos x="35" y="191"/>
                </a:cxn>
                <a:cxn ang="0">
                  <a:pos x="0" y="143"/>
                </a:cxn>
                <a:cxn ang="0">
                  <a:pos x="0" y="135"/>
                </a:cxn>
                <a:cxn ang="0">
                  <a:pos x="117" y="39"/>
                </a:cxn>
                <a:cxn ang="0">
                  <a:pos x="400" y="0"/>
                </a:cxn>
                <a:cxn ang="0">
                  <a:pos x="683" y="39"/>
                </a:cxn>
                <a:cxn ang="0">
                  <a:pos x="800" y="135"/>
                </a:cxn>
                <a:cxn ang="0">
                  <a:pos x="800" y="136"/>
                </a:cxn>
                <a:cxn ang="0">
                  <a:pos x="185" y="181"/>
                </a:cxn>
                <a:cxn ang="0">
                  <a:pos x="204" y="186"/>
                </a:cxn>
                <a:cxn ang="0">
                  <a:pos x="400" y="206"/>
                </a:cxn>
                <a:cxn ang="0">
                  <a:pos x="597" y="186"/>
                </a:cxn>
                <a:cxn ang="0">
                  <a:pos x="615" y="181"/>
                </a:cxn>
                <a:cxn ang="0">
                  <a:pos x="674" y="150"/>
                </a:cxn>
                <a:cxn ang="0">
                  <a:pos x="678" y="136"/>
                </a:cxn>
                <a:cxn ang="0">
                  <a:pos x="597" y="86"/>
                </a:cxn>
                <a:cxn ang="0">
                  <a:pos x="400" y="65"/>
                </a:cxn>
                <a:cxn ang="0">
                  <a:pos x="204" y="86"/>
                </a:cxn>
                <a:cxn ang="0">
                  <a:pos x="122" y="136"/>
                </a:cxn>
                <a:cxn ang="0">
                  <a:pos x="127" y="149"/>
                </a:cxn>
                <a:cxn ang="0">
                  <a:pos x="185" y="181"/>
                </a:cxn>
              </a:cxnLst>
              <a:rect l="0" t="0" r="r" b="b"/>
              <a:pathLst>
                <a:path w="800" h="269">
                  <a:moveTo>
                    <a:pt x="800" y="136"/>
                  </a:moveTo>
                  <a:cubicBezTo>
                    <a:pt x="800" y="156"/>
                    <a:pt x="788" y="174"/>
                    <a:pt x="765" y="191"/>
                  </a:cubicBezTo>
                  <a:cubicBezTo>
                    <a:pt x="745" y="205"/>
                    <a:pt x="718" y="218"/>
                    <a:pt x="683" y="230"/>
                  </a:cubicBezTo>
                  <a:cubicBezTo>
                    <a:pt x="681" y="230"/>
                    <a:pt x="679" y="231"/>
                    <a:pt x="678" y="232"/>
                  </a:cubicBezTo>
                  <a:cubicBezTo>
                    <a:pt x="600" y="257"/>
                    <a:pt x="508" y="269"/>
                    <a:pt x="400" y="269"/>
                  </a:cubicBezTo>
                  <a:cubicBezTo>
                    <a:pt x="292" y="269"/>
                    <a:pt x="200" y="257"/>
                    <a:pt x="123" y="232"/>
                  </a:cubicBezTo>
                  <a:cubicBezTo>
                    <a:pt x="121" y="231"/>
                    <a:pt x="119" y="231"/>
                    <a:pt x="117" y="230"/>
                  </a:cubicBezTo>
                  <a:cubicBezTo>
                    <a:pt x="82" y="218"/>
                    <a:pt x="55" y="205"/>
                    <a:pt x="35" y="191"/>
                  </a:cubicBezTo>
                  <a:cubicBezTo>
                    <a:pt x="15" y="176"/>
                    <a:pt x="3" y="160"/>
                    <a:pt x="0" y="143"/>
                  </a:cubicBezTo>
                  <a:cubicBezTo>
                    <a:pt x="0" y="140"/>
                    <a:pt x="0" y="137"/>
                    <a:pt x="0" y="135"/>
                  </a:cubicBezTo>
                  <a:cubicBezTo>
                    <a:pt x="0" y="98"/>
                    <a:pt x="39" y="66"/>
                    <a:pt x="117" y="39"/>
                  </a:cubicBezTo>
                  <a:cubicBezTo>
                    <a:pt x="195" y="13"/>
                    <a:pt x="289" y="0"/>
                    <a:pt x="400" y="0"/>
                  </a:cubicBezTo>
                  <a:cubicBezTo>
                    <a:pt x="510" y="0"/>
                    <a:pt x="605" y="13"/>
                    <a:pt x="683" y="39"/>
                  </a:cubicBezTo>
                  <a:cubicBezTo>
                    <a:pt x="761" y="66"/>
                    <a:pt x="800" y="98"/>
                    <a:pt x="800" y="135"/>
                  </a:cubicBezTo>
                  <a:cubicBezTo>
                    <a:pt x="800" y="135"/>
                    <a:pt x="800" y="135"/>
                    <a:pt x="800" y="136"/>
                  </a:cubicBezTo>
                  <a:close/>
                  <a:moveTo>
                    <a:pt x="185" y="181"/>
                  </a:moveTo>
                  <a:cubicBezTo>
                    <a:pt x="191" y="182"/>
                    <a:pt x="197" y="184"/>
                    <a:pt x="204" y="186"/>
                  </a:cubicBezTo>
                  <a:cubicBezTo>
                    <a:pt x="258" y="200"/>
                    <a:pt x="324" y="206"/>
                    <a:pt x="400" y="206"/>
                  </a:cubicBezTo>
                  <a:cubicBezTo>
                    <a:pt x="477" y="206"/>
                    <a:pt x="543" y="200"/>
                    <a:pt x="597" y="186"/>
                  </a:cubicBezTo>
                  <a:cubicBezTo>
                    <a:pt x="603" y="184"/>
                    <a:pt x="609" y="182"/>
                    <a:pt x="615" y="181"/>
                  </a:cubicBezTo>
                  <a:cubicBezTo>
                    <a:pt x="646" y="171"/>
                    <a:pt x="666" y="161"/>
                    <a:pt x="674" y="150"/>
                  </a:cubicBezTo>
                  <a:cubicBezTo>
                    <a:pt x="677" y="145"/>
                    <a:pt x="678" y="141"/>
                    <a:pt x="678" y="136"/>
                  </a:cubicBezTo>
                  <a:cubicBezTo>
                    <a:pt x="678" y="117"/>
                    <a:pt x="651" y="100"/>
                    <a:pt x="597" y="86"/>
                  </a:cubicBezTo>
                  <a:cubicBezTo>
                    <a:pt x="543" y="72"/>
                    <a:pt x="477" y="65"/>
                    <a:pt x="400" y="65"/>
                  </a:cubicBezTo>
                  <a:cubicBezTo>
                    <a:pt x="324" y="65"/>
                    <a:pt x="258" y="72"/>
                    <a:pt x="204" y="86"/>
                  </a:cubicBezTo>
                  <a:cubicBezTo>
                    <a:pt x="149" y="100"/>
                    <a:pt x="122" y="117"/>
                    <a:pt x="122" y="136"/>
                  </a:cubicBezTo>
                  <a:cubicBezTo>
                    <a:pt x="122" y="140"/>
                    <a:pt x="124" y="145"/>
                    <a:pt x="127" y="149"/>
                  </a:cubicBezTo>
                  <a:cubicBezTo>
                    <a:pt x="135" y="161"/>
                    <a:pt x="154" y="171"/>
                    <a:pt x="185" y="18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3488339" y="1809751"/>
              <a:ext cx="1095375" cy="230188"/>
            </a:xfrm>
            <a:custGeom>
              <a:avLst/>
              <a:gdLst/>
              <a:ahLst/>
              <a:cxnLst>
                <a:cxn ang="0">
                  <a:pos x="493" y="116"/>
                </a:cxn>
                <a:cxn ang="0">
                  <a:pos x="475" y="110"/>
                </a:cxn>
                <a:cxn ang="0">
                  <a:pos x="278" y="90"/>
                </a:cxn>
                <a:cxn ang="0">
                  <a:pos x="82" y="110"/>
                </a:cxn>
                <a:cxn ang="0">
                  <a:pos x="63" y="116"/>
                </a:cxn>
                <a:cxn ang="0">
                  <a:pos x="5" y="84"/>
                </a:cxn>
                <a:cxn ang="0">
                  <a:pos x="0" y="71"/>
                </a:cxn>
                <a:cxn ang="0">
                  <a:pos x="82" y="21"/>
                </a:cxn>
                <a:cxn ang="0">
                  <a:pos x="278" y="0"/>
                </a:cxn>
                <a:cxn ang="0">
                  <a:pos x="475" y="21"/>
                </a:cxn>
                <a:cxn ang="0">
                  <a:pos x="556" y="71"/>
                </a:cxn>
                <a:cxn ang="0">
                  <a:pos x="552" y="85"/>
                </a:cxn>
                <a:cxn ang="0">
                  <a:pos x="493" y="116"/>
                </a:cxn>
              </a:cxnLst>
              <a:rect l="0" t="0" r="r" b="b"/>
              <a:pathLst>
                <a:path w="556" h="116">
                  <a:moveTo>
                    <a:pt x="493" y="116"/>
                  </a:moveTo>
                  <a:cubicBezTo>
                    <a:pt x="487" y="114"/>
                    <a:pt x="481" y="112"/>
                    <a:pt x="475" y="110"/>
                  </a:cubicBezTo>
                  <a:cubicBezTo>
                    <a:pt x="421" y="97"/>
                    <a:pt x="355" y="90"/>
                    <a:pt x="278" y="90"/>
                  </a:cubicBezTo>
                  <a:cubicBezTo>
                    <a:pt x="202" y="90"/>
                    <a:pt x="136" y="97"/>
                    <a:pt x="82" y="110"/>
                  </a:cubicBezTo>
                  <a:cubicBezTo>
                    <a:pt x="75" y="112"/>
                    <a:pt x="69" y="114"/>
                    <a:pt x="63" y="116"/>
                  </a:cubicBezTo>
                  <a:cubicBezTo>
                    <a:pt x="32" y="106"/>
                    <a:pt x="13" y="96"/>
                    <a:pt x="5" y="84"/>
                  </a:cubicBezTo>
                  <a:cubicBezTo>
                    <a:pt x="2" y="80"/>
                    <a:pt x="0" y="75"/>
                    <a:pt x="0" y="71"/>
                  </a:cubicBezTo>
                  <a:cubicBezTo>
                    <a:pt x="0" y="52"/>
                    <a:pt x="27" y="35"/>
                    <a:pt x="82" y="21"/>
                  </a:cubicBezTo>
                  <a:cubicBezTo>
                    <a:pt x="136" y="7"/>
                    <a:pt x="202" y="0"/>
                    <a:pt x="278" y="0"/>
                  </a:cubicBezTo>
                  <a:cubicBezTo>
                    <a:pt x="355" y="0"/>
                    <a:pt x="421" y="7"/>
                    <a:pt x="475" y="21"/>
                  </a:cubicBezTo>
                  <a:cubicBezTo>
                    <a:pt x="529" y="35"/>
                    <a:pt x="556" y="52"/>
                    <a:pt x="556" y="71"/>
                  </a:cubicBezTo>
                  <a:cubicBezTo>
                    <a:pt x="556" y="76"/>
                    <a:pt x="555" y="80"/>
                    <a:pt x="552" y="85"/>
                  </a:cubicBezTo>
                  <a:cubicBezTo>
                    <a:pt x="544" y="96"/>
                    <a:pt x="524" y="106"/>
                    <a:pt x="493" y="11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3247039" y="1951039"/>
              <a:ext cx="1577975" cy="4857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5" y="55"/>
                </a:cxn>
                <a:cxn ang="0">
                  <a:pos x="117" y="94"/>
                </a:cxn>
                <a:cxn ang="0">
                  <a:pos x="123" y="96"/>
                </a:cxn>
                <a:cxn ang="0">
                  <a:pos x="400" y="133"/>
                </a:cxn>
                <a:cxn ang="0">
                  <a:pos x="678" y="96"/>
                </a:cxn>
                <a:cxn ang="0">
                  <a:pos x="683" y="94"/>
                </a:cxn>
                <a:cxn ang="0">
                  <a:pos x="765" y="55"/>
                </a:cxn>
                <a:cxn ang="0">
                  <a:pos x="800" y="0"/>
                </a:cxn>
                <a:cxn ang="0">
                  <a:pos x="800" y="111"/>
                </a:cxn>
                <a:cxn ang="0">
                  <a:pos x="683" y="206"/>
                </a:cxn>
                <a:cxn ang="0">
                  <a:pos x="400" y="246"/>
                </a:cxn>
                <a:cxn ang="0">
                  <a:pos x="117" y="206"/>
                </a:cxn>
                <a:cxn ang="0">
                  <a:pos x="0" y="111"/>
                </a:cxn>
                <a:cxn ang="0">
                  <a:pos x="0" y="104"/>
                </a:cxn>
                <a:cxn ang="0">
                  <a:pos x="0" y="7"/>
                </a:cxn>
              </a:cxnLst>
              <a:rect l="0" t="0" r="r" b="b"/>
              <a:pathLst>
                <a:path w="800" h="246">
                  <a:moveTo>
                    <a:pt x="0" y="7"/>
                  </a:moveTo>
                  <a:cubicBezTo>
                    <a:pt x="3" y="24"/>
                    <a:pt x="15" y="40"/>
                    <a:pt x="35" y="55"/>
                  </a:cubicBezTo>
                  <a:cubicBezTo>
                    <a:pt x="55" y="69"/>
                    <a:pt x="82" y="82"/>
                    <a:pt x="117" y="94"/>
                  </a:cubicBezTo>
                  <a:cubicBezTo>
                    <a:pt x="119" y="95"/>
                    <a:pt x="121" y="95"/>
                    <a:pt x="123" y="96"/>
                  </a:cubicBezTo>
                  <a:cubicBezTo>
                    <a:pt x="200" y="121"/>
                    <a:pt x="292" y="133"/>
                    <a:pt x="400" y="133"/>
                  </a:cubicBezTo>
                  <a:cubicBezTo>
                    <a:pt x="508" y="133"/>
                    <a:pt x="600" y="121"/>
                    <a:pt x="678" y="96"/>
                  </a:cubicBezTo>
                  <a:cubicBezTo>
                    <a:pt x="679" y="95"/>
                    <a:pt x="681" y="94"/>
                    <a:pt x="683" y="94"/>
                  </a:cubicBezTo>
                  <a:cubicBezTo>
                    <a:pt x="718" y="82"/>
                    <a:pt x="745" y="69"/>
                    <a:pt x="765" y="55"/>
                  </a:cubicBezTo>
                  <a:cubicBezTo>
                    <a:pt x="788" y="38"/>
                    <a:pt x="800" y="20"/>
                    <a:pt x="800" y="0"/>
                  </a:cubicBezTo>
                  <a:cubicBezTo>
                    <a:pt x="800" y="111"/>
                    <a:pt x="800" y="111"/>
                    <a:pt x="800" y="111"/>
                  </a:cubicBezTo>
                  <a:cubicBezTo>
                    <a:pt x="800" y="148"/>
                    <a:pt x="761" y="180"/>
                    <a:pt x="683" y="206"/>
                  </a:cubicBezTo>
                  <a:cubicBezTo>
                    <a:pt x="605" y="233"/>
                    <a:pt x="510" y="246"/>
                    <a:pt x="400" y="246"/>
                  </a:cubicBezTo>
                  <a:cubicBezTo>
                    <a:pt x="289" y="246"/>
                    <a:pt x="195" y="233"/>
                    <a:pt x="117" y="206"/>
                  </a:cubicBezTo>
                  <a:cubicBezTo>
                    <a:pt x="39" y="180"/>
                    <a:pt x="0" y="148"/>
                    <a:pt x="0" y="111"/>
                  </a:cubicBezTo>
                  <a:cubicBezTo>
                    <a:pt x="0" y="109"/>
                    <a:pt x="0" y="106"/>
                    <a:pt x="0" y="10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4997325" y="3573608"/>
            <a:ext cx="2103967" cy="1007533"/>
            <a:chOff x="5320891" y="1681164"/>
            <a:chExt cx="1577975" cy="755650"/>
          </a:xfrm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5320891" y="1681164"/>
              <a:ext cx="1577975" cy="531813"/>
            </a:xfrm>
            <a:custGeom>
              <a:avLst/>
              <a:gdLst/>
              <a:ahLst/>
              <a:cxnLst>
                <a:cxn ang="0">
                  <a:pos x="800" y="136"/>
                </a:cxn>
                <a:cxn ang="0">
                  <a:pos x="765" y="191"/>
                </a:cxn>
                <a:cxn ang="0">
                  <a:pos x="683" y="230"/>
                </a:cxn>
                <a:cxn ang="0">
                  <a:pos x="678" y="232"/>
                </a:cxn>
                <a:cxn ang="0">
                  <a:pos x="400" y="269"/>
                </a:cxn>
                <a:cxn ang="0">
                  <a:pos x="123" y="232"/>
                </a:cxn>
                <a:cxn ang="0">
                  <a:pos x="117" y="230"/>
                </a:cxn>
                <a:cxn ang="0">
                  <a:pos x="35" y="191"/>
                </a:cxn>
                <a:cxn ang="0">
                  <a:pos x="0" y="143"/>
                </a:cxn>
                <a:cxn ang="0">
                  <a:pos x="0" y="135"/>
                </a:cxn>
                <a:cxn ang="0">
                  <a:pos x="117" y="39"/>
                </a:cxn>
                <a:cxn ang="0">
                  <a:pos x="400" y="0"/>
                </a:cxn>
                <a:cxn ang="0">
                  <a:pos x="683" y="39"/>
                </a:cxn>
                <a:cxn ang="0">
                  <a:pos x="800" y="135"/>
                </a:cxn>
                <a:cxn ang="0">
                  <a:pos x="800" y="136"/>
                </a:cxn>
                <a:cxn ang="0">
                  <a:pos x="185" y="181"/>
                </a:cxn>
                <a:cxn ang="0">
                  <a:pos x="204" y="186"/>
                </a:cxn>
                <a:cxn ang="0">
                  <a:pos x="400" y="206"/>
                </a:cxn>
                <a:cxn ang="0">
                  <a:pos x="597" y="186"/>
                </a:cxn>
                <a:cxn ang="0">
                  <a:pos x="615" y="181"/>
                </a:cxn>
                <a:cxn ang="0">
                  <a:pos x="674" y="150"/>
                </a:cxn>
                <a:cxn ang="0">
                  <a:pos x="678" y="136"/>
                </a:cxn>
                <a:cxn ang="0">
                  <a:pos x="597" y="86"/>
                </a:cxn>
                <a:cxn ang="0">
                  <a:pos x="400" y="65"/>
                </a:cxn>
                <a:cxn ang="0">
                  <a:pos x="204" y="86"/>
                </a:cxn>
                <a:cxn ang="0">
                  <a:pos x="122" y="136"/>
                </a:cxn>
                <a:cxn ang="0">
                  <a:pos x="127" y="149"/>
                </a:cxn>
                <a:cxn ang="0">
                  <a:pos x="185" y="181"/>
                </a:cxn>
              </a:cxnLst>
              <a:rect l="0" t="0" r="r" b="b"/>
              <a:pathLst>
                <a:path w="800" h="269">
                  <a:moveTo>
                    <a:pt x="800" y="136"/>
                  </a:moveTo>
                  <a:cubicBezTo>
                    <a:pt x="800" y="156"/>
                    <a:pt x="788" y="174"/>
                    <a:pt x="765" y="191"/>
                  </a:cubicBezTo>
                  <a:cubicBezTo>
                    <a:pt x="745" y="205"/>
                    <a:pt x="718" y="218"/>
                    <a:pt x="683" y="230"/>
                  </a:cubicBezTo>
                  <a:cubicBezTo>
                    <a:pt x="681" y="230"/>
                    <a:pt x="679" y="231"/>
                    <a:pt x="678" y="232"/>
                  </a:cubicBezTo>
                  <a:cubicBezTo>
                    <a:pt x="600" y="257"/>
                    <a:pt x="508" y="269"/>
                    <a:pt x="400" y="269"/>
                  </a:cubicBezTo>
                  <a:cubicBezTo>
                    <a:pt x="292" y="269"/>
                    <a:pt x="200" y="257"/>
                    <a:pt x="123" y="232"/>
                  </a:cubicBezTo>
                  <a:cubicBezTo>
                    <a:pt x="121" y="231"/>
                    <a:pt x="119" y="231"/>
                    <a:pt x="117" y="230"/>
                  </a:cubicBezTo>
                  <a:cubicBezTo>
                    <a:pt x="82" y="218"/>
                    <a:pt x="55" y="205"/>
                    <a:pt x="35" y="191"/>
                  </a:cubicBezTo>
                  <a:cubicBezTo>
                    <a:pt x="15" y="176"/>
                    <a:pt x="3" y="160"/>
                    <a:pt x="0" y="143"/>
                  </a:cubicBezTo>
                  <a:cubicBezTo>
                    <a:pt x="0" y="140"/>
                    <a:pt x="0" y="137"/>
                    <a:pt x="0" y="135"/>
                  </a:cubicBezTo>
                  <a:cubicBezTo>
                    <a:pt x="0" y="98"/>
                    <a:pt x="39" y="66"/>
                    <a:pt x="117" y="39"/>
                  </a:cubicBezTo>
                  <a:cubicBezTo>
                    <a:pt x="195" y="13"/>
                    <a:pt x="289" y="0"/>
                    <a:pt x="400" y="0"/>
                  </a:cubicBezTo>
                  <a:cubicBezTo>
                    <a:pt x="510" y="0"/>
                    <a:pt x="605" y="13"/>
                    <a:pt x="683" y="39"/>
                  </a:cubicBezTo>
                  <a:cubicBezTo>
                    <a:pt x="761" y="66"/>
                    <a:pt x="800" y="98"/>
                    <a:pt x="800" y="135"/>
                  </a:cubicBezTo>
                  <a:cubicBezTo>
                    <a:pt x="800" y="135"/>
                    <a:pt x="800" y="135"/>
                    <a:pt x="800" y="136"/>
                  </a:cubicBezTo>
                  <a:close/>
                  <a:moveTo>
                    <a:pt x="185" y="181"/>
                  </a:moveTo>
                  <a:cubicBezTo>
                    <a:pt x="191" y="182"/>
                    <a:pt x="197" y="184"/>
                    <a:pt x="204" y="186"/>
                  </a:cubicBezTo>
                  <a:cubicBezTo>
                    <a:pt x="258" y="200"/>
                    <a:pt x="324" y="206"/>
                    <a:pt x="400" y="206"/>
                  </a:cubicBezTo>
                  <a:cubicBezTo>
                    <a:pt x="477" y="206"/>
                    <a:pt x="543" y="200"/>
                    <a:pt x="597" y="186"/>
                  </a:cubicBezTo>
                  <a:cubicBezTo>
                    <a:pt x="603" y="184"/>
                    <a:pt x="609" y="182"/>
                    <a:pt x="615" y="181"/>
                  </a:cubicBezTo>
                  <a:cubicBezTo>
                    <a:pt x="646" y="171"/>
                    <a:pt x="666" y="161"/>
                    <a:pt x="674" y="150"/>
                  </a:cubicBezTo>
                  <a:cubicBezTo>
                    <a:pt x="677" y="145"/>
                    <a:pt x="678" y="141"/>
                    <a:pt x="678" y="136"/>
                  </a:cubicBezTo>
                  <a:cubicBezTo>
                    <a:pt x="678" y="117"/>
                    <a:pt x="651" y="100"/>
                    <a:pt x="597" y="86"/>
                  </a:cubicBezTo>
                  <a:cubicBezTo>
                    <a:pt x="543" y="72"/>
                    <a:pt x="477" y="65"/>
                    <a:pt x="400" y="65"/>
                  </a:cubicBezTo>
                  <a:cubicBezTo>
                    <a:pt x="324" y="65"/>
                    <a:pt x="258" y="72"/>
                    <a:pt x="204" y="86"/>
                  </a:cubicBezTo>
                  <a:cubicBezTo>
                    <a:pt x="149" y="100"/>
                    <a:pt x="122" y="117"/>
                    <a:pt x="122" y="136"/>
                  </a:cubicBezTo>
                  <a:cubicBezTo>
                    <a:pt x="122" y="140"/>
                    <a:pt x="124" y="145"/>
                    <a:pt x="127" y="149"/>
                  </a:cubicBezTo>
                  <a:cubicBezTo>
                    <a:pt x="135" y="161"/>
                    <a:pt x="154" y="171"/>
                    <a:pt x="185" y="18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5562191" y="1809751"/>
              <a:ext cx="1095375" cy="230188"/>
            </a:xfrm>
            <a:custGeom>
              <a:avLst/>
              <a:gdLst/>
              <a:ahLst/>
              <a:cxnLst>
                <a:cxn ang="0">
                  <a:pos x="493" y="116"/>
                </a:cxn>
                <a:cxn ang="0">
                  <a:pos x="475" y="110"/>
                </a:cxn>
                <a:cxn ang="0">
                  <a:pos x="278" y="90"/>
                </a:cxn>
                <a:cxn ang="0">
                  <a:pos x="82" y="110"/>
                </a:cxn>
                <a:cxn ang="0">
                  <a:pos x="63" y="116"/>
                </a:cxn>
                <a:cxn ang="0">
                  <a:pos x="5" y="84"/>
                </a:cxn>
                <a:cxn ang="0">
                  <a:pos x="0" y="71"/>
                </a:cxn>
                <a:cxn ang="0">
                  <a:pos x="82" y="21"/>
                </a:cxn>
                <a:cxn ang="0">
                  <a:pos x="278" y="0"/>
                </a:cxn>
                <a:cxn ang="0">
                  <a:pos x="475" y="21"/>
                </a:cxn>
                <a:cxn ang="0">
                  <a:pos x="556" y="71"/>
                </a:cxn>
                <a:cxn ang="0">
                  <a:pos x="552" y="85"/>
                </a:cxn>
                <a:cxn ang="0">
                  <a:pos x="493" y="116"/>
                </a:cxn>
              </a:cxnLst>
              <a:rect l="0" t="0" r="r" b="b"/>
              <a:pathLst>
                <a:path w="556" h="116">
                  <a:moveTo>
                    <a:pt x="493" y="116"/>
                  </a:moveTo>
                  <a:cubicBezTo>
                    <a:pt x="487" y="114"/>
                    <a:pt x="481" y="112"/>
                    <a:pt x="475" y="110"/>
                  </a:cubicBezTo>
                  <a:cubicBezTo>
                    <a:pt x="421" y="97"/>
                    <a:pt x="355" y="90"/>
                    <a:pt x="278" y="90"/>
                  </a:cubicBezTo>
                  <a:cubicBezTo>
                    <a:pt x="202" y="90"/>
                    <a:pt x="136" y="97"/>
                    <a:pt x="82" y="110"/>
                  </a:cubicBezTo>
                  <a:cubicBezTo>
                    <a:pt x="75" y="112"/>
                    <a:pt x="69" y="114"/>
                    <a:pt x="63" y="116"/>
                  </a:cubicBezTo>
                  <a:cubicBezTo>
                    <a:pt x="32" y="106"/>
                    <a:pt x="13" y="96"/>
                    <a:pt x="5" y="84"/>
                  </a:cubicBezTo>
                  <a:cubicBezTo>
                    <a:pt x="2" y="80"/>
                    <a:pt x="0" y="75"/>
                    <a:pt x="0" y="71"/>
                  </a:cubicBezTo>
                  <a:cubicBezTo>
                    <a:pt x="0" y="52"/>
                    <a:pt x="27" y="35"/>
                    <a:pt x="82" y="21"/>
                  </a:cubicBezTo>
                  <a:cubicBezTo>
                    <a:pt x="136" y="7"/>
                    <a:pt x="202" y="0"/>
                    <a:pt x="278" y="0"/>
                  </a:cubicBezTo>
                  <a:cubicBezTo>
                    <a:pt x="355" y="0"/>
                    <a:pt x="421" y="7"/>
                    <a:pt x="475" y="21"/>
                  </a:cubicBezTo>
                  <a:cubicBezTo>
                    <a:pt x="529" y="35"/>
                    <a:pt x="556" y="52"/>
                    <a:pt x="556" y="71"/>
                  </a:cubicBezTo>
                  <a:cubicBezTo>
                    <a:pt x="556" y="76"/>
                    <a:pt x="555" y="80"/>
                    <a:pt x="552" y="85"/>
                  </a:cubicBezTo>
                  <a:cubicBezTo>
                    <a:pt x="544" y="96"/>
                    <a:pt x="524" y="106"/>
                    <a:pt x="493" y="1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5320891" y="1951039"/>
              <a:ext cx="1577975" cy="4857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5" y="55"/>
                </a:cxn>
                <a:cxn ang="0">
                  <a:pos x="117" y="94"/>
                </a:cxn>
                <a:cxn ang="0">
                  <a:pos x="123" y="96"/>
                </a:cxn>
                <a:cxn ang="0">
                  <a:pos x="400" y="133"/>
                </a:cxn>
                <a:cxn ang="0">
                  <a:pos x="678" y="96"/>
                </a:cxn>
                <a:cxn ang="0">
                  <a:pos x="683" y="94"/>
                </a:cxn>
                <a:cxn ang="0">
                  <a:pos x="765" y="55"/>
                </a:cxn>
                <a:cxn ang="0">
                  <a:pos x="800" y="0"/>
                </a:cxn>
                <a:cxn ang="0">
                  <a:pos x="800" y="111"/>
                </a:cxn>
                <a:cxn ang="0">
                  <a:pos x="683" y="206"/>
                </a:cxn>
                <a:cxn ang="0">
                  <a:pos x="400" y="246"/>
                </a:cxn>
                <a:cxn ang="0">
                  <a:pos x="117" y="206"/>
                </a:cxn>
                <a:cxn ang="0">
                  <a:pos x="0" y="111"/>
                </a:cxn>
                <a:cxn ang="0">
                  <a:pos x="0" y="104"/>
                </a:cxn>
                <a:cxn ang="0">
                  <a:pos x="0" y="7"/>
                </a:cxn>
              </a:cxnLst>
              <a:rect l="0" t="0" r="r" b="b"/>
              <a:pathLst>
                <a:path w="800" h="246">
                  <a:moveTo>
                    <a:pt x="0" y="7"/>
                  </a:moveTo>
                  <a:cubicBezTo>
                    <a:pt x="3" y="24"/>
                    <a:pt x="15" y="40"/>
                    <a:pt x="35" y="55"/>
                  </a:cubicBezTo>
                  <a:cubicBezTo>
                    <a:pt x="55" y="69"/>
                    <a:pt x="82" y="82"/>
                    <a:pt x="117" y="94"/>
                  </a:cubicBezTo>
                  <a:cubicBezTo>
                    <a:pt x="119" y="95"/>
                    <a:pt x="121" y="95"/>
                    <a:pt x="123" y="96"/>
                  </a:cubicBezTo>
                  <a:cubicBezTo>
                    <a:pt x="200" y="121"/>
                    <a:pt x="292" y="133"/>
                    <a:pt x="400" y="133"/>
                  </a:cubicBezTo>
                  <a:cubicBezTo>
                    <a:pt x="508" y="133"/>
                    <a:pt x="600" y="121"/>
                    <a:pt x="678" y="96"/>
                  </a:cubicBezTo>
                  <a:cubicBezTo>
                    <a:pt x="679" y="95"/>
                    <a:pt x="681" y="94"/>
                    <a:pt x="683" y="94"/>
                  </a:cubicBezTo>
                  <a:cubicBezTo>
                    <a:pt x="718" y="82"/>
                    <a:pt x="745" y="69"/>
                    <a:pt x="765" y="55"/>
                  </a:cubicBezTo>
                  <a:cubicBezTo>
                    <a:pt x="788" y="38"/>
                    <a:pt x="800" y="20"/>
                    <a:pt x="800" y="0"/>
                  </a:cubicBezTo>
                  <a:cubicBezTo>
                    <a:pt x="800" y="111"/>
                    <a:pt x="800" y="111"/>
                    <a:pt x="800" y="111"/>
                  </a:cubicBezTo>
                  <a:cubicBezTo>
                    <a:pt x="800" y="148"/>
                    <a:pt x="761" y="180"/>
                    <a:pt x="683" y="206"/>
                  </a:cubicBezTo>
                  <a:cubicBezTo>
                    <a:pt x="605" y="233"/>
                    <a:pt x="510" y="246"/>
                    <a:pt x="400" y="246"/>
                  </a:cubicBezTo>
                  <a:cubicBezTo>
                    <a:pt x="289" y="246"/>
                    <a:pt x="195" y="233"/>
                    <a:pt x="117" y="206"/>
                  </a:cubicBezTo>
                  <a:cubicBezTo>
                    <a:pt x="39" y="180"/>
                    <a:pt x="0" y="148"/>
                    <a:pt x="0" y="111"/>
                  </a:cubicBezTo>
                  <a:cubicBezTo>
                    <a:pt x="0" y="109"/>
                    <a:pt x="0" y="106"/>
                    <a:pt x="0" y="10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7174715" y="2200052"/>
            <a:ext cx="2103967" cy="1007533"/>
            <a:chOff x="5320891" y="2802395"/>
            <a:chExt cx="1577975" cy="755650"/>
          </a:xfrm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320891" y="2802395"/>
              <a:ext cx="1577975" cy="531813"/>
            </a:xfrm>
            <a:custGeom>
              <a:avLst/>
              <a:gdLst/>
              <a:ahLst/>
              <a:cxnLst>
                <a:cxn ang="0">
                  <a:pos x="800" y="136"/>
                </a:cxn>
                <a:cxn ang="0">
                  <a:pos x="765" y="191"/>
                </a:cxn>
                <a:cxn ang="0">
                  <a:pos x="683" y="230"/>
                </a:cxn>
                <a:cxn ang="0">
                  <a:pos x="678" y="232"/>
                </a:cxn>
                <a:cxn ang="0">
                  <a:pos x="400" y="269"/>
                </a:cxn>
                <a:cxn ang="0">
                  <a:pos x="123" y="232"/>
                </a:cxn>
                <a:cxn ang="0">
                  <a:pos x="117" y="230"/>
                </a:cxn>
                <a:cxn ang="0">
                  <a:pos x="35" y="191"/>
                </a:cxn>
                <a:cxn ang="0">
                  <a:pos x="0" y="143"/>
                </a:cxn>
                <a:cxn ang="0">
                  <a:pos x="0" y="135"/>
                </a:cxn>
                <a:cxn ang="0">
                  <a:pos x="117" y="39"/>
                </a:cxn>
                <a:cxn ang="0">
                  <a:pos x="400" y="0"/>
                </a:cxn>
                <a:cxn ang="0">
                  <a:pos x="683" y="39"/>
                </a:cxn>
                <a:cxn ang="0">
                  <a:pos x="800" y="135"/>
                </a:cxn>
                <a:cxn ang="0">
                  <a:pos x="800" y="136"/>
                </a:cxn>
                <a:cxn ang="0">
                  <a:pos x="185" y="181"/>
                </a:cxn>
                <a:cxn ang="0">
                  <a:pos x="204" y="186"/>
                </a:cxn>
                <a:cxn ang="0">
                  <a:pos x="400" y="206"/>
                </a:cxn>
                <a:cxn ang="0">
                  <a:pos x="597" y="186"/>
                </a:cxn>
                <a:cxn ang="0">
                  <a:pos x="615" y="181"/>
                </a:cxn>
                <a:cxn ang="0">
                  <a:pos x="674" y="150"/>
                </a:cxn>
                <a:cxn ang="0">
                  <a:pos x="678" y="136"/>
                </a:cxn>
                <a:cxn ang="0">
                  <a:pos x="597" y="86"/>
                </a:cxn>
                <a:cxn ang="0">
                  <a:pos x="400" y="65"/>
                </a:cxn>
                <a:cxn ang="0">
                  <a:pos x="204" y="86"/>
                </a:cxn>
                <a:cxn ang="0">
                  <a:pos x="122" y="136"/>
                </a:cxn>
                <a:cxn ang="0">
                  <a:pos x="127" y="149"/>
                </a:cxn>
                <a:cxn ang="0">
                  <a:pos x="185" y="181"/>
                </a:cxn>
              </a:cxnLst>
              <a:rect l="0" t="0" r="r" b="b"/>
              <a:pathLst>
                <a:path w="800" h="269">
                  <a:moveTo>
                    <a:pt x="800" y="136"/>
                  </a:moveTo>
                  <a:cubicBezTo>
                    <a:pt x="800" y="156"/>
                    <a:pt x="788" y="174"/>
                    <a:pt x="765" y="191"/>
                  </a:cubicBezTo>
                  <a:cubicBezTo>
                    <a:pt x="745" y="205"/>
                    <a:pt x="718" y="218"/>
                    <a:pt x="683" y="230"/>
                  </a:cubicBezTo>
                  <a:cubicBezTo>
                    <a:pt x="681" y="230"/>
                    <a:pt x="679" y="231"/>
                    <a:pt x="678" y="232"/>
                  </a:cubicBezTo>
                  <a:cubicBezTo>
                    <a:pt x="600" y="257"/>
                    <a:pt x="508" y="269"/>
                    <a:pt x="400" y="269"/>
                  </a:cubicBezTo>
                  <a:cubicBezTo>
                    <a:pt x="292" y="269"/>
                    <a:pt x="200" y="257"/>
                    <a:pt x="123" y="232"/>
                  </a:cubicBezTo>
                  <a:cubicBezTo>
                    <a:pt x="121" y="231"/>
                    <a:pt x="119" y="231"/>
                    <a:pt x="117" y="230"/>
                  </a:cubicBezTo>
                  <a:cubicBezTo>
                    <a:pt x="82" y="218"/>
                    <a:pt x="55" y="205"/>
                    <a:pt x="35" y="191"/>
                  </a:cubicBezTo>
                  <a:cubicBezTo>
                    <a:pt x="15" y="176"/>
                    <a:pt x="3" y="160"/>
                    <a:pt x="0" y="143"/>
                  </a:cubicBezTo>
                  <a:cubicBezTo>
                    <a:pt x="0" y="140"/>
                    <a:pt x="0" y="137"/>
                    <a:pt x="0" y="135"/>
                  </a:cubicBezTo>
                  <a:cubicBezTo>
                    <a:pt x="0" y="98"/>
                    <a:pt x="39" y="66"/>
                    <a:pt x="117" y="39"/>
                  </a:cubicBezTo>
                  <a:cubicBezTo>
                    <a:pt x="195" y="13"/>
                    <a:pt x="289" y="0"/>
                    <a:pt x="400" y="0"/>
                  </a:cubicBezTo>
                  <a:cubicBezTo>
                    <a:pt x="510" y="0"/>
                    <a:pt x="605" y="13"/>
                    <a:pt x="683" y="39"/>
                  </a:cubicBezTo>
                  <a:cubicBezTo>
                    <a:pt x="761" y="66"/>
                    <a:pt x="800" y="98"/>
                    <a:pt x="800" y="135"/>
                  </a:cubicBezTo>
                  <a:cubicBezTo>
                    <a:pt x="800" y="135"/>
                    <a:pt x="800" y="135"/>
                    <a:pt x="800" y="136"/>
                  </a:cubicBezTo>
                  <a:close/>
                  <a:moveTo>
                    <a:pt x="185" y="181"/>
                  </a:moveTo>
                  <a:cubicBezTo>
                    <a:pt x="191" y="182"/>
                    <a:pt x="197" y="184"/>
                    <a:pt x="204" y="186"/>
                  </a:cubicBezTo>
                  <a:cubicBezTo>
                    <a:pt x="258" y="200"/>
                    <a:pt x="324" y="206"/>
                    <a:pt x="400" y="206"/>
                  </a:cubicBezTo>
                  <a:cubicBezTo>
                    <a:pt x="477" y="206"/>
                    <a:pt x="543" y="200"/>
                    <a:pt x="597" y="186"/>
                  </a:cubicBezTo>
                  <a:cubicBezTo>
                    <a:pt x="603" y="184"/>
                    <a:pt x="609" y="182"/>
                    <a:pt x="615" y="181"/>
                  </a:cubicBezTo>
                  <a:cubicBezTo>
                    <a:pt x="646" y="171"/>
                    <a:pt x="666" y="161"/>
                    <a:pt x="674" y="150"/>
                  </a:cubicBezTo>
                  <a:cubicBezTo>
                    <a:pt x="677" y="145"/>
                    <a:pt x="678" y="141"/>
                    <a:pt x="678" y="136"/>
                  </a:cubicBezTo>
                  <a:cubicBezTo>
                    <a:pt x="678" y="117"/>
                    <a:pt x="651" y="100"/>
                    <a:pt x="597" y="86"/>
                  </a:cubicBezTo>
                  <a:cubicBezTo>
                    <a:pt x="543" y="72"/>
                    <a:pt x="477" y="65"/>
                    <a:pt x="400" y="65"/>
                  </a:cubicBezTo>
                  <a:cubicBezTo>
                    <a:pt x="324" y="65"/>
                    <a:pt x="258" y="72"/>
                    <a:pt x="204" y="86"/>
                  </a:cubicBezTo>
                  <a:cubicBezTo>
                    <a:pt x="149" y="100"/>
                    <a:pt x="122" y="117"/>
                    <a:pt x="122" y="136"/>
                  </a:cubicBezTo>
                  <a:cubicBezTo>
                    <a:pt x="122" y="140"/>
                    <a:pt x="124" y="145"/>
                    <a:pt x="127" y="149"/>
                  </a:cubicBezTo>
                  <a:cubicBezTo>
                    <a:pt x="135" y="161"/>
                    <a:pt x="154" y="171"/>
                    <a:pt x="185" y="18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5562191" y="2930982"/>
              <a:ext cx="1095375" cy="230188"/>
            </a:xfrm>
            <a:custGeom>
              <a:avLst/>
              <a:gdLst/>
              <a:ahLst/>
              <a:cxnLst>
                <a:cxn ang="0">
                  <a:pos x="493" y="116"/>
                </a:cxn>
                <a:cxn ang="0">
                  <a:pos x="475" y="110"/>
                </a:cxn>
                <a:cxn ang="0">
                  <a:pos x="278" y="90"/>
                </a:cxn>
                <a:cxn ang="0">
                  <a:pos x="82" y="110"/>
                </a:cxn>
                <a:cxn ang="0">
                  <a:pos x="63" y="116"/>
                </a:cxn>
                <a:cxn ang="0">
                  <a:pos x="5" y="84"/>
                </a:cxn>
                <a:cxn ang="0">
                  <a:pos x="0" y="71"/>
                </a:cxn>
                <a:cxn ang="0">
                  <a:pos x="82" y="21"/>
                </a:cxn>
                <a:cxn ang="0">
                  <a:pos x="278" y="0"/>
                </a:cxn>
                <a:cxn ang="0">
                  <a:pos x="475" y="21"/>
                </a:cxn>
                <a:cxn ang="0">
                  <a:pos x="556" y="71"/>
                </a:cxn>
                <a:cxn ang="0">
                  <a:pos x="552" y="85"/>
                </a:cxn>
                <a:cxn ang="0">
                  <a:pos x="493" y="116"/>
                </a:cxn>
              </a:cxnLst>
              <a:rect l="0" t="0" r="r" b="b"/>
              <a:pathLst>
                <a:path w="556" h="116">
                  <a:moveTo>
                    <a:pt x="493" y="116"/>
                  </a:moveTo>
                  <a:cubicBezTo>
                    <a:pt x="487" y="114"/>
                    <a:pt x="481" y="112"/>
                    <a:pt x="475" y="110"/>
                  </a:cubicBezTo>
                  <a:cubicBezTo>
                    <a:pt x="421" y="97"/>
                    <a:pt x="355" y="90"/>
                    <a:pt x="278" y="90"/>
                  </a:cubicBezTo>
                  <a:cubicBezTo>
                    <a:pt x="202" y="90"/>
                    <a:pt x="136" y="97"/>
                    <a:pt x="82" y="110"/>
                  </a:cubicBezTo>
                  <a:cubicBezTo>
                    <a:pt x="75" y="112"/>
                    <a:pt x="69" y="114"/>
                    <a:pt x="63" y="116"/>
                  </a:cubicBezTo>
                  <a:cubicBezTo>
                    <a:pt x="32" y="106"/>
                    <a:pt x="13" y="96"/>
                    <a:pt x="5" y="84"/>
                  </a:cubicBezTo>
                  <a:cubicBezTo>
                    <a:pt x="2" y="80"/>
                    <a:pt x="0" y="75"/>
                    <a:pt x="0" y="71"/>
                  </a:cubicBezTo>
                  <a:cubicBezTo>
                    <a:pt x="0" y="52"/>
                    <a:pt x="27" y="35"/>
                    <a:pt x="82" y="21"/>
                  </a:cubicBezTo>
                  <a:cubicBezTo>
                    <a:pt x="136" y="7"/>
                    <a:pt x="202" y="0"/>
                    <a:pt x="278" y="0"/>
                  </a:cubicBezTo>
                  <a:cubicBezTo>
                    <a:pt x="355" y="0"/>
                    <a:pt x="421" y="7"/>
                    <a:pt x="475" y="21"/>
                  </a:cubicBezTo>
                  <a:cubicBezTo>
                    <a:pt x="529" y="35"/>
                    <a:pt x="556" y="52"/>
                    <a:pt x="556" y="71"/>
                  </a:cubicBezTo>
                  <a:cubicBezTo>
                    <a:pt x="556" y="76"/>
                    <a:pt x="555" y="80"/>
                    <a:pt x="552" y="85"/>
                  </a:cubicBezTo>
                  <a:cubicBezTo>
                    <a:pt x="544" y="96"/>
                    <a:pt x="524" y="106"/>
                    <a:pt x="493" y="1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5320891" y="3072270"/>
              <a:ext cx="1577975" cy="4857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5" y="55"/>
                </a:cxn>
                <a:cxn ang="0">
                  <a:pos x="117" y="94"/>
                </a:cxn>
                <a:cxn ang="0">
                  <a:pos x="123" y="96"/>
                </a:cxn>
                <a:cxn ang="0">
                  <a:pos x="400" y="133"/>
                </a:cxn>
                <a:cxn ang="0">
                  <a:pos x="678" y="96"/>
                </a:cxn>
                <a:cxn ang="0">
                  <a:pos x="683" y="94"/>
                </a:cxn>
                <a:cxn ang="0">
                  <a:pos x="765" y="55"/>
                </a:cxn>
                <a:cxn ang="0">
                  <a:pos x="800" y="0"/>
                </a:cxn>
                <a:cxn ang="0">
                  <a:pos x="800" y="111"/>
                </a:cxn>
                <a:cxn ang="0">
                  <a:pos x="683" y="206"/>
                </a:cxn>
                <a:cxn ang="0">
                  <a:pos x="400" y="246"/>
                </a:cxn>
                <a:cxn ang="0">
                  <a:pos x="117" y="206"/>
                </a:cxn>
                <a:cxn ang="0">
                  <a:pos x="0" y="111"/>
                </a:cxn>
                <a:cxn ang="0">
                  <a:pos x="0" y="104"/>
                </a:cxn>
                <a:cxn ang="0">
                  <a:pos x="0" y="7"/>
                </a:cxn>
              </a:cxnLst>
              <a:rect l="0" t="0" r="r" b="b"/>
              <a:pathLst>
                <a:path w="800" h="246">
                  <a:moveTo>
                    <a:pt x="0" y="7"/>
                  </a:moveTo>
                  <a:cubicBezTo>
                    <a:pt x="3" y="24"/>
                    <a:pt x="15" y="40"/>
                    <a:pt x="35" y="55"/>
                  </a:cubicBezTo>
                  <a:cubicBezTo>
                    <a:pt x="55" y="69"/>
                    <a:pt x="82" y="82"/>
                    <a:pt x="117" y="94"/>
                  </a:cubicBezTo>
                  <a:cubicBezTo>
                    <a:pt x="119" y="95"/>
                    <a:pt x="121" y="95"/>
                    <a:pt x="123" y="96"/>
                  </a:cubicBezTo>
                  <a:cubicBezTo>
                    <a:pt x="200" y="121"/>
                    <a:pt x="292" y="133"/>
                    <a:pt x="400" y="133"/>
                  </a:cubicBezTo>
                  <a:cubicBezTo>
                    <a:pt x="508" y="133"/>
                    <a:pt x="600" y="121"/>
                    <a:pt x="678" y="96"/>
                  </a:cubicBezTo>
                  <a:cubicBezTo>
                    <a:pt x="679" y="95"/>
                    <a:pt x="681" y="94"/>
                    <a:pt x="683" y="94"/>
                  </a:cubicBezTo>
                  <a:cubicBezTo>
                    <a:pt x="718" y="82"/>
                    <a:pt x="745" y="69"/>
                    <a:pt x="765" y="55"/>
                  </a:cubicBezTo>
                  <a:cubicBezTo>
                    <a:pt x="788" y="38"/>
                    <a:pt x="800" y="20"/>
                    <a:pt x="800" y="0"/>
                  </a:cubicBezTo>
                  <a:cubicBezTo>
                    <a:pt x="800" y="111"/>
                    <a:pt x="800" y="111"/>
                    <a:pt x="800" y="111"/>
                  </a:cubicBezTo>
                  <a:cubicBezTo>
                    <a:pt x="800" y="148"/>
                    <a:pt x="761" y="180"/>
                    <a:pt x="683" y="206"/>
                  </a:cubicBezTo>
                  <a:cubicBezTo>
                    <a:pt x="605" y="233"/>
                    <a:pt x="510" y="246"/>
                    <a:pt x="400" y="246"/>
                  </a:cubicBezTo>
                  <a:cubicBezTo>
                    <a:pt x="289" y="246"/>
                    <a:pt x="195" y="233"/>
                    <a:pt x="117" y="206"/>
                  </a:cubicBezTo>
                  <a:cubicBezTo>
                    <a:pt x="39" y="180"/>
                    <a:pt x="0" y="148"/>
                    <a:pt x="0" y="111"/>
                  </a:cubicBezTo>
                  <a:cubicBezTo>
                    <a:pt x="0" y="109"/>
                    <a:pt x="0" y="106"/>
                    <a:pt x="0" y="10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9352109" y="3573608"/>
            <a:ext cx="2103967" cy="1007533"/>
            <a:chOff x="5320891" y="2802395"/>
            <a:chExt cx="1577975" cy="755650"/>
          </a:xfrm>
        </p:grpSpPr>
        <p:sp>
          <p:nvSpPr>
            <p:cNvPr id="85" name="Freeform 5"/>
            <p:cNvSpPr>
              <a:spLocks noEditPoints="1"/>
            </p:cNvSpPr>
            <p:nvPr/>
          </p:nvSpPr>
          <p:spPr bwMode="auto">
            <a:xfrm>
              <a:off x="5320891" y="2802395"/>
              <a:ext cx="1577975" cy="531813"/>
            </a:xfrm>
            <a:custGeom>
              <a:avLst/>
              <a:gdLst/>
              <a:ahLst/>
              <a:cxnLst>
                <a:cxn ang="0">
                  <a:pos x="800" y="136"/>
                </a:cxn>
                <a:cxn ang="0">
                  <a:pos x="765" y="191"/>
                </a:cxn>
                <a:cxn ang="0">
                  <a:pos x="683" y="230"/>
                </a:cxn>
                <a:cxn ang="0">
                  <a:pos x="678" y="232"/>
                </a:cxn>
                <a:cxn ang="0">
                  <a:pos x="400" y="269"/>
                </a:cxn>
                <a:cxn ang="0">
                  <a:pos x="123" y="232"/>
                </a:cxn>
                <a:cxn ang="0">
                  <a:pos x="117" y="230"/>
                </a:cxn>
                <a:cxn ang="0">
                  <a:pos x="35" y="191"/>
                </a:cxn>
                <a:cxn ang="0">
                  <a:pos x="0" y="143"/>
                </a:cxn>
                <a:cxn ang="0">
                  <a:pos x="0" y="135"/>
                </a:cxn>
                <a:cxn ang="0">
                  <a:pos x="117" y="39"/>
                </a:cxn>
                <a:cxn ang="0">
                  <a:pos x="400" y="0"/>
                </a:cxn>
                <a:cxn ang="0">
                  <a:pos x="683" y="39"/>
                </a:cxn>
                <a:cxn ang="0">
                  <a:pos x="800" y="135"/>
                </a:cxn>
                <a:cxn ang="0">
                  <a:pos x="800" y="136"/>
                </a:cxn>
                <a:cxn ang="0">
                  <a:pos x="185" y="181"/>
                </a:cxn>
                <a:cxn ang="0">
                  <a:pos x="204" y="186"/>
                </a:cxn>
                <a:cxn ang="0">
                  <a:pos x="400" y="206"/>
                </a:cxn>
                <a:cxn ang="0">
                  <a:pos x="597" y="186"/>
                </a:cxn>
                <a:cxn ang="0">
                  <a:pos x="615" y="181"/>
                </a:cxn>
                <a:cxn ang="0">
                  <a:pos x="674" y="150"/>
                </a:cxn>
                <a:cxn ang="0">
                  <a:pos x="678" y="136"/>
                </a:cxn>
                <a:cxn ang="0">
                  <a:pos x="597" y="86"/>
                </a:cxn>
                <a:cxn ang="0">
                  <a:pos x="400" y="65"/>
                </a:cxn>
                <a:cxn ang="0">
                  <a:pos x="204" y="86"/>
                </a:cxn>
                <a:cxn ang="0">
                  <a:pos x="122" y="136"/>
                </a:cxn>
                <a:cxn ang="0">
                  <a:pos x="127" y="149"/>
                </a:cxn>
                <a:cxn ang="0">
                  <a:pos x="185" y="181"/>
                </a:cxn>
              </a:cxnLst>
              <a:rect l="0" t="0" r="r" b="b"/>
              <a:pathLst>
                <a:path w="800" h="269">
                  <a:moveTo>
                    <a:pt x="800" y="136"/>
                  </a:moveTo>
                  <a:cubicBezTo>
                    <a:pt x="800" y="156"/>
                    <a:pt x="788" y="174"/>
                    <a:pt x="765" y="191"/>
                  </a:cubicBezTo>
                  <a:cubicBezTo>
                    <a:pt x="745" y="205"/>
                    <a:pt x="718" y="218"/>
                    <a:pt x="683" y="230"/>
                  </a:cubicBezTo>
                  <a:cubicBezTo>
                    <a:pt x="681" y="230"/>
                    <a:pt x="679" y="231"/>
                    <a:pt x="678" y="232"/>
                  </a:cubicBezTo>
                  <a:cubicBezTo>
                    <a:pt x="600" y="257"/>
                    <a:pt x="508" y="269"/>
                    <a:pt x="400" y="269"/>
                  </a:cubicBezTo>
                  <a:cubicBezTo>
                    <a:pt x="292" y="269"/>
                    <a:pt x="200" y="257"/>
                    <a:pt x="123" y="232"/>
                  </a:cubicBezTo>
                  <a:cubicBezTo>
                    <a:pt x="121" y="231"/>
                    <a:pt x="119" y="231"/>
                    <a:pt x="117" y="230"/>
                  </a:cubicBezTo>
                  <a:cubicBezTo>
                    <a:pt x="82" y="218"/>
                    <a:pt x="55" y="205"/>
                    <a:pt x="35" y="191"/>
                  </a:cubicBezTo>
                  <a:cubicBezTo>
                    <a:pt x="15" y="176"/>
                    <a:pt x="3" y="160"/>
                    <a:pt x="0" y="143"/>
                  </a:cubicBezTo>
                  <a:cubicBezTo>
                    <a:pt x="0" y="140"/>
                    <a:pt x="0" y="137"/>
                    <a:pt x="0" y="135"/>
                  </a:cubicBezTo>
                  <a:cubicBezTo>
                    <a:pt x="0" y="98"/>
                    <a:pt x="39" y="66"/>
                    <a:pt x="117" y="39"/>
                  </a:cubicBezTo>
                  <a:cubicBezTo>
                    <a:pt x="195" y="13"/>
                    <a:pt x="289" y="0"/>
                    <a:pt x="400" y="0"/>
                  </a:cubicBezTo>
                  <a:cubicBezTo>
                    <a:pt x="510" y="0"/>
                    <a:pt x="605" y="13"/>
                    <a:pt x="683" y="39"/>
                  </a:cubicBezTo>
                  <a:cubicBezTo>
                    <a:pt x="761" y="66"/>
                    <a:pt x="800" y="98"/>
                    <a:pt x="800" y="135"/>
                  </a:cubicBezTo>
                  <a:cubicBezTo>
                    <a:pt x="800" y="135"/>
                    <a:pt x="800" y="135"/>
                    <a:pt x="800" y="136"/>
                  </a:cubicBezTo>
                  <a:close/>
                  <a:moveTo>
                    <a:pt x="185" y="181"/>
                  </a:moveTo>
                  <a:cubicBezTo>
                    <a:pt x="191" y="182"/>
                    <a:pt x="197" y="184"/>
                    <a:pt x="204" y="186"/>
                  </a:cubicBezTo>
                  <a:cubicBezTo>
                    <a:pt x="258" y="200"/>
                    <a:pt x="324" y="206"/>
                    <a:pt x="400" y="206"/>
                  </a:cubicBezTo>
                  <a:cubicBezTo>
                    <a:pt x="477" y="206"/>
                    <a:pt x="543" y="200"/>
                    <a:pt x="597" y="186"/>
                  </a:cubicBezTo>
                  <a:cubicBezTo>
                    <a:pt x="603" y="184"/>
                    <a:pt x="609" y="182"/>
                    <a:pt x="615" y="181"/>
                  </a:cubicBezTo>
                  <a:cubicBezTo>
                    <a:pt x="646" y="171"/>
                    <a:pt x="666" y="161"/>
                    <a:pt x="674" y="150"/>
                  </a:cubicBezTo>
                  <a:cubicBezTo>
                    <a:pt x="677" y="145"/>
                    <a:pt x="678" y="141"/>
                    <a:pt x="678" y="136"/>
                  </a:cubicBezTo>
                  <a:cubicBezTo>
                    <a:pt x="678" y="117"/>
                    <a:pt x="651" y="100"/>
                    <a:pt x="597" y="86"/>
                  </a:cubicBezTo>
                  <a:cubicBezTo>
                    <a:pt x="543" y="72"/>
                    <a:pt x="477" y="65"/>
                    <a:pt x="400" y="65"/>
                  </a:cubicBezTo>
                  <a:cubicBezTo>
                    <a:pt x="324" y="65"/>
                    <a:pt x="258" y="72"/>
                    <a:pt x="204" y="86"/>
                  </a:cubicBezTo>
                  <a:cubicBezTo>
                    <a:pt x="149" y="100"/>
                    <a:pt x="122" y="117"/>
                    <a:pt x="122" y="136"/>
                  </a:cubicBezTo>
                  <a:cubicBezTo>
                    <a:pt x="122" y="140"/>
                    <a:pt x="124" y="145"/>
                    <a:pt x="127" y="149"/>
                  </a:cubicBezTo>
                  <a:cubicBezTo>
                    <a:pt x="135" y="161"/>
                    <a:pt x="154" y="171"/>
                    <a:pt x="185" y="18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5562191" y="2930982"/>
              <a:ext cx="1095375" cy="230188"/>
            </a:xfrm>
            <a:custGeom>
              <a:avLst/>
              <a:gdLst/>
              <a:ahLst/>
              <a:cxnLst>
                <a:cxn ang="0">
                  <a:pos x="493" y="116"/>
                </a:cxn>
                <a:cxn ang="0">
                  <a:pos x="475" y="110"/>
                </a:cxn>
                <a:cxn ang="0">
                  <a:pos x="278" y="90"/>
                </a:cxn>
                <a:cxn ang="0">
                  <a:pos x="82" y="110"/>
                </a:cxn>
                <a:cxn ang="0">
                  <a:pos x="63" y="116"/>
                </a:cxn>
                <a:cxn ang="0">
                  <a:pos x="5" y="84"/>
                </a:cxn>
                <a:cxn ang="0">
                  <a:pos x="0" y="71"/>
                </a:cxn>
                <a:cxn ang="0">
                  <a:pos x="82" y="21"/>
                </a:cxn>
                <a:cxn ang="0">
                  <a:pos x="278" y="0"/>
                </a:cxn>
                <a:cxn ang="0">
                  <a:pos x="475" y="21"/>
                </a:cxn>
                <a:cxn ang="0">
                  <a:pos x="556" y="71"/>
                </a:cxn>
                <a:cxn ang="0">
                  <a:pos x="552" y="85"/>
                </a:cxn>
                <a:cxn ang="0">
                  <a:pos x="493" y="116"/>
                </a:cxn>
              </a:cxnLst>
              <a:rect l="0" t="0" r="r" b="b"/>
              <a:pathLst>
                <a:path w="556" h="116">
                  <a:moveTo>
                    <a:pt x="493" y="116"/>
                  </a:moveTo>
                  <a:cubicBezTo>
                    <a:pt x="487" y="114"/>
                    <a:pt x="481" y="112"/>
                    <a:pt x="475" y="110"/>
                  </a:cubicBezTo>
                  <a:cubicBezTo>
                    <a:pt x="421" y="97"/>
                    <a:pt x="355" y="90"/>
                    <a:pt x="278" y="90"/>
                  </a:cubicBezTo>
                  <a:cubicBezTo>
                    <a:pt x="202" y="90"/>
                    <a:pt x="136" y="97"/>
                    <a:pt x="82" y="110"/>
                  </a:cubicBezTo>
                  <a:cubicBezTo>
                    <a:pt x="75" y="112"/>
                    <a:pt x="69" y="114"/>
                    <a:pt x="63" y="116"/>
                  </a:cubicBezTo>
                  <a:cubicBezTo>
                    <a:pt x="32" y="106"/>
                    <a:pt x="13" y="96"/>
                    <a:pt x="5" y="84"/>
                  </a:cubicBezTo>
                  <a:cubicBezTo>
                    <a:pt x="2" y="80"/>
                    <a:pt x="0" y="75"/>
                    <a:pt x="0" y="71"/>
                  </a:cubicBezTo>
                  <a:cubicBezTo>
                    <a:pt x="0" y="52"/>
                    <a:pt x="27" y="35"/>
                    <a:pt x="82" y="21"/>
                  </a:cubicBezTo>
                  <a:cubicBezTo>
                    <a:pt x="136" y="7"/>
                    <a:pt x="202" y="0"/>
                    <a:pt x="278" y="0"/>
                  </a:cubicBezTo>
                  <a:cubicBezTo>
                    <a:pt x="355" y="0"/>
                    <a:pt x="421" y="7"/>
                    <a:pt x="475" y="21"/>
                  </a:cubicBezTo>
                  <a:cubicBezTo>
                    <a:pt x="529" y="35"/>
                    <a:pt x="556" y="52"/>
                    <a:pt x="556" y="71"/>
                  </a:cubicBezTo>
                  <a:cubicBezTo>
                    <a:pt x="556" y="76"/>
                    <a:pt x="555" y="80"/>
                    <a:pt x="552" y="85"/>
                  </a:cubicBezTo>
                  <a:cubicBezTo>
                    <a:pt x="544" y="96"/>
                    <a:pt x="524" y="106"/>
                    <a:pt x="493" y="11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5320891" y="3072270"/>
              <a:ext cx="1577975" cy="4857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5" y="55"/>
                </a:cxn>
                <a:cxn ang="0">
                  <a:pos x="117" y="94"/>
                </a:cxn>
                <a:cxn ang="0">
                  <a:pos x="123" y="96"/>
                </a:cxn>
                <a:cxn ang="0">
                  <a:pos x="400" y="133"/>
                </a:cxn>
                <a:cxn ang="0">
                  <a:pos x="678" y="96"/>
                </a:cxn>
                <a:cxn ang="0">
                  <a:pos x="683" y="94"/>
                </a:cxn>
                <a:cxn ang="0">
                  <a:pos x="765" y="55"/>
                </a:cxn>
                <a:cxn ang="0">
                  <a:pos x="800" y="0"/>
                </a:cxn>
                <a:cxn ang="0">
                  <a:pos x="800" y="111"/>
                </a:cxn>
                <a:cxn ang="0">
                  <a:pos x="683" y="206"/>
                </a:cxn>
                <a:cxn ang="0">
                  <a:pos x="400" y="246"/>
                </a:cxn>
                <a:cxn ang="0">
                  <a:pos x="117" y="206"/>
                </a:cxn>
                <a:cxn ang="0">
                  <a:pos x="0" y="111"/>
                </a:cxn>
                <a:cxn ang="0">
                  <a:pos x="0" y="104"/>
                </a:cxn>
                <a:cxn ang="0">
                  <a:pos x="0" y="7"/>
                </a:cxn>
              </a:cxnLst>
              <a:rect l="0" t="0" r="r" b="b"/>
              <a:pathLst>
                <a:path w="800" h="246">
                  <a:moveTo>
                    <a:pt x="0" y="7"/>
                  </a:moveTo>
                  <a:cubicBezTo>
                    <a:pt x="3" y="24"/>
                    <a:pt x="15" y="40"/>
                    <a:pt x="35" y="55"/>
                  </a:cubicBezTo>
                  <a:cubicBezTo>
                    <a:pt x="55" y="69"/>
                    <a:pt x="82" y="82"/>
                    <a:pt x="117" y="94"/>
                  </a:cubicBezTo>
                  <a:cubicBezTo>
                    <a:pt x="119" y="95"/>
                    <a:pt x="121" y="95"/>
                    <a:pt x="123" y="96"/>
                  </a:cubicBezTo>
                  <a:cubicBezTo>
                    <a:pt x="200" y="121"/>
                    <a:pt x="292" y="133"/>
                    <a:pt x="400" y="133"/>
                  </a:cubicBezTo>
                  <a:cubicBezTo>
                    <a:pt x="508" y="133"/>
                    <a:pt x="600" y="121"/>
                    <a:pt x="678" y="96"/>
                  </a:cubicBezTo>
                  <a:cubicBezTo>
                    <a:pt x="679" y="95"/>
                    <a:pt x="681" y="94"/>
                    <a:pt x="683" y="94"/>
                  </a:cubicBezTo>
                  <a:cubicBezTo>
                    <a:pt x="718" y="82"/>
                    <a:pt x="745" y="69"/>
                    <a:pt x="765" y="55"/>
                  </a:cubicBezTo>
                  <a:cubicBezTo>
                    <a:pt x="788" y="38"/>
                    <a:pt x="800" y="20"/>
                    <a:pt x="800" y="0"/>
                  </a:cubicBezTo>
                  <a:cubicBezTo>
                    <a:pt x="800" y="111"/>
                    <a:pt x="800" y="111"/>
                    <a:pt x="800" y="111"/>
                  </a:cubicBezTo>
                  <a:cubicBezTo>
                    <a:pt x="800" y="148"/>
                    <a:pt x="761" y="180"/>
                    <a:pt x="683" y="206"/>
                  </a:cubicBezTo>
                  <a:cubicBezTo>
                    <a:pt x="605" y="233"/>
                    <a:pt x="510" y="246"/>
                    <a:pt x="400" y="246"/>
                  </a:cubicBezTo>
                  <a:cubicBezTo>
                    <a:pt x="289" y="246"/>
                    <a:pt x="195" y="233"/>
                    <a:pt x="117" y="206"/>
                  </a:cubicBezTo>
                  <a:cubicBezTo>
                    <a:pt x="39" y="180"/>
                    <a:pt x="0" y="148"/>
                    <a:pt x="0" y="111"/>
                  </a:cubicBezTo>
                  <a:cubicBezTo>
                    <a:pt x="0" y="109"/>
                    <a:pt x="0" y="106"/>
                    <a:pt x="0" y="10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1" name="Group 279"/>
          <p:cNvGrpSpPr/>
          <p:nvPr/>
        </p:nvGrpSpPr>
        <p:grpSpPr>
          <a:xfrm>
            <a:off x="5528236" y="2820007"/>
            <a:ext cx="1042145" cy="1042140"/>
            <a:chOff x="846989" y="1401020"/>
            <a:chExt cx="877416" cy="877416"/>
          </a:xfrm>
          <a:effectLst/>
        </p:grpSpPr>
        <p:sp>
          <p:nvSpPr>
            <p:cNvPr id="32" name="Teardrop 3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279"/>
          <p:cNvGrpSpPr/>
          <p:nvPr/>
        </p:nvGrpSpPr>
        <p:grpSpPr>
          <a:xfrm>
            <a:off x="9883020" y="2809751"/>
            <a:ext cx="1042145" cy="1042140"/>
            <a:chOff x="846989" y="1401020"/>
            <a:chExt cx="877416" cy="877416"/>
          </a:xfrm>
          <a:effectLst/>
        </p:grpSpPr>
        <p:sp>
          <p:nvSpPr>
            <p:cNvPr id="35" name="Teardrop 3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279"/>
          <p:cNvGrpSpPr/>
          <p:nvPr/>
        </p:nvGrpSpPr>
        <p:grpSpPr>
          <a:xfrm>
            <a:off x="1173450" y="2822063"/>
            <a:ext cx="1042145" cy="1042140"/>
            <a:chOff x="846989" y="1401020"/>
            <a:chExt cx="877416" cy="877416"/>
          </a:xfrm>
          <a:effectLst/>
        </p:grpSpPr>
        <p:sp>
          <p:nvSpPr>
            <p:cNvPr id="38" name="Teardrop 3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279"/>
          <p:cNvGrpSpPr/>
          <p:nvPr/>
        </p:nvGrpSpPr>
        <p:grpSpPr>
          <a:xfrm>
            <a:off x="7705626" y="1442922"/>
            <a:ext cx="1042145" cy="1042140"/>
            <a:chOff x="846989" y="1401020"/>
            <a:chExt cx="877416" cy="877416"/>
          </a:xfrm>
          <a:effectLst/>
        </p:grpSpPr>
        <p:sp>
          <p:nvSpPr>
            <p:cNvPr id="41" name="Teardrop 4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279"/>
          <p:cNvGrpSpPr/>
          <p:nvPr/>
        </p:nvGrpSpPr>
        <p:grpSpPr>
          <a:xfrm>
            <a:off x="3350842" y="1402195"/>
            <a:ext cx="1042145" cy="1042140"/>
            <a:chOff x="846989" y="1401020"/>
            <a:chExt cx="877416" cy="877416"/>
          </a:xfrm>
          <a:effectLst/>
        </p:grpSpPr>
        <p:sp>
          <p:nvSpPr>
            <p:cNvPr id="44" name="Teardrop 4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56"/>
          <p:cNvGrpSpPr/>
          <p:nvPr/>
        </p:nvGrpSpPr>
        <p:grpSpPr>
          <a:xfrm>
            <a:off x="488919" y="4716761"/>
            <a:ext cx="2428632" cy="746571"/>
            <a:chOff x="-296510" y="1406858"/>
            <a:chExt cx="1821474" cy="559928"/>
          </a:xfrm>
        </p:grpSpPr>
        <p:sp>
          <p:nvSpPr>
            <p:cNvPr id="53" name="TextBox 52"/>
            <p:cNvSpPr txBox="1"/>
            <p:nvPr/>
          </p:nvSpPr>
          <p:spPr>
            <a:xfrm>
              <a:off x="-296510" y="1611304"/>
              <a:ext cx="1821474" cy="3554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40">
                <a:spcBef>
                  <a:spcPct val="20000"/>
                </a:spcBef>
                <a:defRPr/>
              </a:pPr>
              <a:r>
                <a:rPr lang="hr-HR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Multidisciplinarni tim</a:t>
              </a:r>
            </a:p>
            <a:p>
              <a:pPr algn="ctr" defTabSz="1219140">
                <a:spcBef>
                  <a:spcPct val="20000"/>
                </a:spcBef>
                <a:defRPr/>
              </a:pPr>
              <a:r>
                <a:rPr lang="hr-HR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HACCP koordinator - vođa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8204" y="1406858"/>
              <a:ext cx="65205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1"/>
                  </a:solidFill>
                </a:rPr>
                <a:t>HACCP tim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5" name="Group 56"/>
          <p:cNvGrpSpPr/>
          <p:nvPr/>
        </p:nvGrpSpPr>
        <p:grpSpPr>
          <a:xfrm>
            <a:off x="4923896" y="4716760"/>
            <a:ext cx="2428632" cy="477716"/>
            <a:chOff x="-296510" y="1406858"/>
            <a:chExt cx="1821474" cy="358287"/>
          </a:xfrm>
        </p:grpSpPr>
        <p:sp>
          <p:nvSpPr>
            <p:cNvPr id="56" name="TextBox 55"/>
            <p:cNvSpPr txBox="1"/>
            <p:nvPr/>
          </p:nvSpPr>
          <p:spPr>
            <a:xfrm>
              <a:off x="-296510" y="1611304"/>
              <a:ext cx="1821474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4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Lista sastojaka za svaki proizvod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3273" y="1406858"/>
              <a:ext cx="48191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3"/>
                  </a:solidFill>
                </a:rPr>
                <a:t>Sirovine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58" name="Group 56"/>
          <p:cNvGrpSpPr/>
          <p:nvPr/>
        </p:nvGrpSpPr>
        <p:grpSpPr>
          <a:xfrm>
            <a:off x="9214573" y="4716760"/>
            <a:ext cx="2428632" cy="682836"/>
            <a:chOff x="-296510" y="1406858"/>
            <a:chExt cx="1821474" cy="512127"/>
          </a:xfrm>
        </p:grpSpPr>
        <p:sp>
          <p:nvSpPr>
            <p:cNvPr id="59" name="TextBox 58"/>
            <p:cNvSpPr txBox="1"/>
            <p:nvPr/>
          </p:nvSpPr>
          <p:spPr>
            <a:xfrm>
              <a:off x="-296510" y="1611304"/>
              <a:ext cx="1821474" cy="3076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4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Preduvjetni program (upoznavanje sa zahtjevima sanitacije)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5067" y="1406858"/>
              <a:ext cx="93833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6"/>
                  </a:solidFill>
                </a:rPr>
                <a:t>Zahtjevi SSOP-a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1" name="Group 56"/>
          <p:cNvGrpSpPr/>
          <p:nvPr/>
        </p:nvGrpSpPr>
        <p:grpSpPr>
          <a:xfrm>
            <a:off x="2639580" y="3275384"/>
            <a:ext cx="2428632" cy="477716"/>
            <a:chOff x="-296510" y="1406858"/>
            <a:chExt cx="1821474" cy="358287"/>
          </a:xfrm>
        </p:grpSpPr>
        <p:sp>
          <p:nvSpPr>
            <p:cNvPr id="62" name="TextBox 61"/>
            <p:cNvSpPr txBox="1"/>
            <p:nvPr/>
          </p:nvSpPr>
          <p:spPr>
            <a:xfrm>
              <a:off x="-296510" y="1611304"/>
              <a:ext cx="1821474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4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Opis – potencijalne opasnosti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5896" y="1406858"/>
              <a:ext cx="51668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sz="1600" b="1" dirty="0">
                  <a:solidFill>
                    <a:schemeClr val="accent2"/>
                  </a:solidFill>
                </a:rPr>
                <a:t>Proizvod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4" name="Group 56"/>
          <p:cNvGrpSpPr/>
          <p:nvPr/>
        </p:nvGrpSpPr>
        <p:grpSpPr>
          <a:xfrm>
            <a:off x="7045871" y="3275384"/>
            <a:ext cx="2428632" cy="477716"/>
            <a:chOff x="-296510" y="1406858"/>
            <a:chExt cx="1821474" cy="358287"/>
          </a:xfrm>
        </p:grpSpPr>
        <p:sp>
          <p:nvSpPr>
            <p:cNvPr id="68" name="TextBox 67"/>
            <p:cNvSpPr txBox="1"/>
            <p:nvPr/>
          </p:nvSpPr>
          <p:spPr>
            <a:xfrm>
              <a:off x="-296510" y="1611304"/>
              <a:ext cx="1821474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4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Izrada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6616" y="1406858"/>
              <a:ext cx="835229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4"/>
                  </a:solidFill>
                </a:rPr>
                <a:t>Dijagram toka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838200" y="179707"/>
            <a:ext cx="10515600" cy="859789"/>
          </a:xfrm>
        </p:spPr>
        <p:txBody>
          <a:bodyPr/>
          <a:lstStyle/>
          <a:p>
            <a:r>
              <a:rPr lang="hr-HR" altLang="zh-CN" sz="4000" dirty="0">
                <a:solidFill>
                  <a:schemeClr val="tx1"/>
                </a:solidFill>
              </a:rPr>
              <a:t>Primjena HACCP-a – </a:t>
            </a:r>
            <a:r>
              <a:rPr lang="hr-HR" altLang="zh-CN" sz="4000" b="0" dirty="0">
                <a:solidFill>
                  <a:schemeClr val="tx1"/>
                </a:solidFill>
              </a:rPr>
              <a:t>5 preliminarnih koraka</a:t>
            </a:r>
            <a:endParaRPr lang="en-US" sz="40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1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1722080" y="879567"/>
            <a:ext cx="8747840" cy="4206527"/>
          </a:xfrm>
          <a:prstGeom prst="arc">
            <a:avLst>
              <a:gd name="adj1" fmla="val 10982311"/>
              <a:gd name="adj2" fmla="val 21396017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Arc 8"/>
          <p:cNvSpPr/>
          <p:nvPr/>
        </p:nvSpPr>
        <p:spPr>
          <a:xfrm>
            <a:off x="6006614" y="1912280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c 9"/>
          <p:cNvSpPr/>
          <p:nvPr/>
        </p:nvSpPr>
        <p:spPr>
          <a:xfrm>
            <a:off x="3122542" y="1921481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Arc 11"/>
          <p:cNvSpPr/>
          <p:nvPr/>
        </p:nvSpPr>
        <p:spPr>
          <a:xfrm>
            <a:off x="4567281" y="1905832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D68ECE2-EDE3-4AD1-A713-3EECE960D030}"/>
              </a:ext>
            </a:extLst>
          </p:cNvPr>
          <p:cNvSpPr/>
          <p:nvPr/>
        </p:nvSpPr>
        <p:spPr>
          <a:xfrm>
            <a:off x="1689990" y="1918727"/>
            <a:ext cx="3057475" cy="2316686"/>
          </a:xfrm>
          <a:prstGeom prst="arc">
            <a:avLst>
              <a:gd name="adj1" fmla="val 10736977"/>
              <a:gd name="adj2" fmla="val 26269"/>
            </a:avLst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2895819" y="2691007"/>
            <a:ext cx="549193" cy="532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P2</a:t>
            </a:r>
            <a:endParaRPr lang="en-US" sz="1500" b="1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CD626CF-C309-42EF-BF17-7D3C81CE3446}"/>
              </a:ext>
            </a:extLst>
          </p:cNvPr>
          <p:cNvSpPr/>
          <p:nvPr/>
        </p:nvSpPr>
        <p:spPr>
          <a:xfrm>
            <a:off x="7459093" y="1945429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4388244" y="2672397"/>
            <a:ext cx="549193" cy="532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P3</a:t>
            </a:r>
            <a:endParaRPr lang="en-US" sz="1500" b="1" dirty="0"/>
          </a:p>
        </p:txBody>
      </p:sp>
      <p:sp>
        <p:nvSpPr>
          <p:cNvPr id="20" name="Oval 19"/>
          <p:cNvSpPr/>
          <p:nvPr/>
        </p:nvSpPr>
        <p:spPr>
          <a:xfrm>
            <a:off x="5820349" y="2695009"/>
            <a:ext cx="549193" cy="532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P4</a:t>
            </a:r>
            <a:endParaRPr lang="en-US" sz="1500" b="1" dirty="0"/>
          </a:p>
        </p:txBody>
      </p:sp>
      <p:sp>
        <p:nvSpPr>
          <p:cNvPr id="21" name="Oval 20"/>
          <p:cNvSpPr/>
          <p:nvPr/>
        </p:nvSpPr>
        <p:spPr>
          <a:xfrm>
            <a:off x="7255325" y="2716622"/>
            <a:ext cx="549193" cy="5324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P5</a:t>
            </a:r>
            <a:endParaRPr lang="en-US" sz="1500" b="1" dirty="0"/>
          </a:p>
        </p:txBody>
      </p:sp>
      <p:sp>
        <p:nvSpPr>
          <p:cNvPr id="22" name="Oval 21"/>
          <p:cNvSpPr/>
          <p:nvPr/>
        </p:nvSpPr>
        <p:spPr>
          <a:xfrm>
            <a:off x="8704304" y="2716622"/>
            <a:ext cx="549193" cy="532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P6</a:t>
            </a:r>
            <a:endParaRPr lang="en-US" sz="1500" b="1" dirty="0"/>
          </a:p>
        </p:txBody>
      </p:sp>
      <p:grpSp>
        <p:nvGrpSpPr>
          <p:cNvPr id="5" name="Group 56"/>
          <p:cNvGrpSpPr/>
          <p:nvPr/>
        </p:nvGrpSpPr>
        <p:grpSpPr>
          <a:xfrm>
            <a:off x="6458474" y="3637808"/>
            <a:ext cx="2205687" cy="1134113"/>
            <a:chOff x="-296510" y="1406858"/>
            <a:chExt cx="1654265" cy="850585"/>
          </a:xfrm>
        </p:grpSpPr>
        <p:sp>
          <p:nvSpPr>
            <p:cNvPr id="27" name="TextBox 26"/>
            <p:cNvSpPr txBox="1"/>
            <p:nvPr/>
          </p:nvSpPr>
          <p:spPr>
            <a:xfrm>
              <a:off x="-296510" y="1611304"/>
              <a:ext cx="1654265" cy="6461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-U slučaju prekoračenja kritične granice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-Što tada učiniti/izbjeći ponavljanje situacije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157" y="1406858"/>
              <a:ext cx="101691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4"/>
                  </a:solidFill>
                </a:rPr>
                <a:t>Korektivne akcije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-25094" y="3602574"/>
            <a:ext cx="2086779" cy="723872"/>
            <a:chOff x="414602" y="1406858"/>
            <a:chExt cx="1565084" cy="542904"/>
          </a:xfrm>
        </p:grpSpPr>
        <p:sp>
          <p:nvSpPr>
            <p:cNvPr id="33" name="TextBox 32"/>
            <p:cNvSpPr txBox="1"/>
            <p:nvPr/>
          </p:nvSpPr>
          <p:spPr>
            <a:xfrm>
              <a:off x="414602" y="1611304"/>
              <a:ext cx="1565084" cy="338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-HACCP tim</a:t>
              </a:r>
            </a:p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-definicija mjere kontrole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2620" y="1406858"/>
              <a:ext cx="104706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r-HR" altLang="zh-CN" sz="1600" b="1" dirty="0">
                  <a:solidFill>
                    <a:schemeClr val="accent2">
                      <a:lumMod val="75000"/>
                    </a:schemeClr>
                  </a:solidFill>
                </a:rPr>
                <a:t>Analiza opasnosti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9570941" y="3679115"/>
            <a:ext cx="2086779" cy="477716"/>
            <a:chOff x="414602" y="1406858"/>
            <a:chExt cx="1565084" cy="358287"/>
          </a:xfrm>
        </p:grpSpPr>
        <p:sp>
          <p:nvSpPr>
            <p:cNvPr id="42" name="TextBox 41"/>
            <p:cNvSpPr txBox="1"/>
            <p:nvPr/>
          </p:nvSpPr>
          <p:spPr>
            <a:xfrm>
              <a:off x="414602" y="1611304"/>
              <a:ext cx="1565084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-Dostupno unutar objekta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602" y="1406858"/>
              <a:ext cx="130300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hr-HR" altLang="zh-CN" sz="1600" b="1" dirty="0">
                  <a:solidFill>
                    <a:schemeClr val="accent4">
                      <a:lumMod val="75000"/>
                    </a:schemeClr>
                  </a:solidFill>
                </a:rPr>
                <a:t>Dokumentacija i zapis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3582352" y="3619952"/>
            <a:ext cx="2290372" cy="665140"/>
            <a:chOff x="-328269" y="1406858"/>
            <a:chExt cx="1717779" cy="498855"/>
          </a:xfrm>
        </p:grpSpPr>
        <p:sp>
          <p:nvSpPr>
            <p:cNvPr id="51" name="TextBox 50"/>
            <p:cNvSpPr txBox="1"/>
            <p:nvPr/>
          </p:nvSpPr>
          <p:spPr>
            <a:xfrm>
              <a:off x="-318033" y="1598032"/>
              <a:ext cx="1654265" cy="3076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Odvajanje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prihvatljivog</a:t>
              </a: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od </a:t>
              </a:r>
              <a:r>
                <a:rPr lang="en-US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neprihvatljivog</a:t>
              </a: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328269" y="1406858"/>
              <a:ext cx="1717779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2"/>
                  </a:solidFill>
                </a:rPr>
                <a:t>Kritične granice z</a:t>
              </a:r>
              <a:r>
                <a:rPr lang="hr-HR" sz="1600" b="1" dirty="0">
                  <a:solidFill>
                    <a:schemeClr val="accent2"/>
                  </a:solidFill>
                </a:rPr>
                <a:t>a svaku KKT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838200" y="126199"/>
            <a:ext cx="10515600" cy="859789"/>
          </a:xfrm>
        </p:spPr>
        <p:txBody>
          <a:bodyPr/>
          <a:lstStyle/>
          <a:p>
            <a:r>
              <a:rPr lang="hr-HR" altLang="zh-CN" sz="4000" dirty="0">
                <a:solidFill>
                  <a:schemeClr val="tx1"/>
                </a:solidFill>
                <a:cs typeface="+mn-ea"/>
                <a:sym typeface="+mn-lt"/>
              </a:rPr>
              <a:t>Razvoj HACCP plana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A40B807-BBB0-4563-812D-D0381CCF105F}"/>
              </a:ext>
            </a:extLst>
          </p:cNvPr>
          <p:cNvSpPr/>
          <p:nvPr/>
        </p:nvSpPr>
        <p:spPr>
          <a:xfrm>
            <a:off x="1484147" y="2691007"/>
            <a:ext cx="549193" cy="5324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P1</a:t>
            </a:r>
            <a:endParaRPr lang="en-US" sz="15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69559F-4345-4B8F-82EF-F17631D1AB84}"/>
              </a:ext>
            </a:extLst>
          </p:cNvPr>
          <p:cNvSpPr/>
          <p:nvPr/>
        </p:nvSpPr>
        <p:spPr>
          <a:xfrm>
            <a:off x="10142423" y="2711836"/>
            <a:ext cx="549193" cy="5324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P7</a:t>
            </a:r>
            <a:endParaRPr lang="en-US" sz="1500" b="1" dirty="0"/>
          </a:p>
        </p:txBody>
      </p:sp>
      <p:grpSp>
        <p:nvGrpSpPr>
          <p:cNvPr id="37" name="Group 56">
            <a:extLst>
              <a:ext uri="{FF2B5EF4-FFF2-40B4-BE49-F238E27FC236}">
                <a16:creationId xmlns:a16="http://schemas.microsoft.com/office/drawing/2014/main" id="{C491CD63-4FB1-4382-8617-19689B9D75E4}"/>
              </a:ext>
            </a:extLst>
          </p:cNvPr>
          <p:cNvGrpSpPr/>
          <p:nvPr/>
        </p:nvGrpSpPr>
        <p:grpSpPr>
          <a:xfrm>
            <a:off x="2033340" y="5017416"/>
            <a:ext cx="2205687" cy="1175149"/>
            <a:chOff x="-296510" y="1406858"/>
            <a:chExt cx="1654265" cy="8813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C1B62C-242B-42E1-AD23-E0A4F5A79730}"/>
                </a:ext>
              </a:extLst>
            </p:cNvPr>
            <p:cNvSpPr txBox="1"/>
            <p:nvPr/>
          </p:nvSpPr>
          <p:spPr>
            <a:xfrm>
              <a:off x="-296510" y="1611304"/>
              <a:ext cx="1654265" cy="6769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-Najvažnija faza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-Definirati glavne korake gdje se opasnosti mogu kontrolirati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-Zadnja mjesta za kontrolu 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7FF9BB6-5A18-4443-9689-89324E7D03E5}"/>
                </a:ext>
              </a:extLst>
            </p:cNvPr>
            <p:cNvSpPr/>
            <p:nvPr/>
          </p:nvSpPr>
          <p:spPr>
            <a:xfrm>
              <a:off x="32141" y="1406858"/>
              <a:ext cx="99695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2"/>
                  </a:solidFill>
                </a:rPr>
                <a:t>Određivanje KKT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0" name="Group 56">
            <a:extLst>
              <a:ext uri="{FF2B5EF4-FFF2-40B4-BE49-F238E27FC236}">
                <a16:creationId xmlns:a16="http://schemas.microsoft.com/office/drawing/2014/main" id="{F46FC065-7310-4147-9A5B-AE96324B2DEA}"/>
              </a:ext>
            </a:extLst>
          </p:cNvPr>
          <p:cNvGrpSpPr/>
          <p:nvPr/>
        </p:nvGrpSpPr>
        <p:grpSpPr>
          <a:xfrm>
            <a:off x="5158730" y="5014168"/>
            <a:ext cx="2248308" cy="477716"/>
            <a:chOff x="-312498" y="1406858"/>
            <a:chExt cx="1686231" cy="35828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5E9AFF2-9C31-4F26-8722-32E786E3B172}"/>
                </a:ext>
              </a:extLst>
            </p:cNvPr>
            <p:cNvSpPr txBox="1"/>
            <p:nvPr/>
          </p:nvSpPr>
          <p:spPr>
            <a:xfrm>
              <a:off x="-296510" y="1611304"/>
              <a:ext cx="1654265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-Praćenje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5AA364-684E-4F9E-A3FB-6B9100B452C9}"/>
                </a:ext>
              </a:extLst>
            </p:cNvPr>
            <p:cNvSpPr/>
            <p:nvPr/>
          </p:nvSpPr>
          <p:spPr>
            <a:xfrm>
              <a:off x="-312498" y="1406858"/>
              <a:ext cx="168623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sz="1600" b="1" dirty="0">
                  <a:solidFill>
                    <a:schemeClr val="accent3"/>
                  </a:solidFill>
                </a:rPr>
                <a:t>Sustav nadzora za svaku KKT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5" name="Group 56">
            <a:extLst>
              <a:ext uri="{FF2B5EF4-FFF2-40B4-BE49-F238E27FC236}">
                <a16:creationId xmlns:a16="http://schemas.microsoft.com/office/drawing/2014/main" id="{755DF139-2E48-4E49-903C-A331930429BD}"/>
              </a:ext>
            </a:extLst>
          </p:cNvPr>
          <p:cNvGrpSpPr/>
          <p:nvPr/>
        </p:nvGrpSpPr>
        <p:grpSpPr>
          <a:xfrm>
            <a:off x="8089518" y="5040540"/>
            <a:ext cx="2086779" cy="710046"/>
            <a:chOff x="381930" y="1346287"/>
            <a:chExt cx="1565084" cy="53253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D825E1-CF6A-4661-A244-64EAA33AED9A}"/>
                </a:ext>
              </a:extLst>
            </p:cNvPr>
            <p:cNvSpPr txBox="1"/>
            <p:nvPr/>
          </p:nvSpPr>
          <p:spPr>
            <a:xfrm>
              <a:off x="381930" y="1540364"/>
              <a:ext cx="1565084" cy="338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-Provjera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-REVIZIJA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C604F97-4BDA-445F-94E3-F1C59C8E8154}"/>
                </a:ext>
              </a:extLst>
            </p:cNvPr>
            <p:cNvSpPr/>
            <p:nvPr/>
          </p:nvSpPr>
          <p:spPr>
            <a:xfrm>
              <a:off x="568828" y="1346287"/>
              <a:ext cx="119128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5"/>
                  </a:solidFill>
                </a:rPr>
                <a:t>Postupci verifikacije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2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31" grpId="0" animBg="1"/>
      <p:bldP spid="18" grpId="0" animBg="1"/>
      <p:bldP spid="30" grpId="0" animBg="1"/>
      <p:bldP spid="19" grpId="0" animBg="1"/>
      <p:bldP spid="20" grpId="0" animBg="1"/>
      <p:bldP spid="21" grpId="0" animBg="1"/>
      <p:bldP spid="22" grpId="0" animBg="1"/>
      <p:bldP spid="32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1722080" y="879567"/>
            <a:ext cx="8747840" cy="4206527"/>
          </a:xfrm>
          <a:prstGeom prst="arc">
            <a:avLst>
              <a:gd name="adj1" fmla="val 10982311"/>
              <a:gd name="adj2" fmla="val 21396017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Arc 8"/>
          <p:cNvSpPr/>
          <p:nvPr/>
        </p:nvSpPr>
        <p:spPr>
          <a:xfrm>
            <a:off x="6006614" y="1912280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c 9"/>
          <p:cNvSpPr/>
          <p:nvPr/>
        </p:nvSpPr>
        <p:spPr>
          <a:xfrm>
            <a:off x="3122542" y="1921481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Arc 11"/>
          <p:cNvSpPr/>
          <p:nvPr/>
        </p:nvSpPr>
        <p:spPr>
          <a:xfrm>
            <a:off x="4567281" y="1905832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D68ECE2-EDE3-4AD1-A713-3EECE960D030}"/>
              </a:ext>
            </a:extLst>
          </p:cNvPr>
          <p:cNvSpPr/>
          <p:nvPr/>
        </p:nvSpPr>
        <p:spPr>
          <a:xfrm>
            <a:off x="1689990" y="1918727"/>
            <a:ext cx="3057475" cy="2316686"/>
          </a:xfrm>
          <a:prstGeom prst="arc">
            <a:avLst>
              <a:gd name="adj1" fmla="val 10736977"/>
              <a:gd name="adj2" fmla="val 26269"/>
            </a:avLst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2895819" y="2691007"/>
            <a:ext cx="549193" cy="532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P2</a:t>
            </a:r>
            <a:endParaRPr lang="en-US" sz="1500" b="1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CD626CF-C309-42EF-BF17-7D3C81CE3446}"/>
              </a:ext>
            </a:extLst>
          </p:cNvPr>
          <p:cNvSpPr/>
          <p:nvPr/>
        </p:nvSpPr>
        <p:spPr>
          <a:xfrm>
            <a:off x="7459093" y="1945429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4388244" y="2672397"/>
            <a:ext cx="549193" cy="532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P3</a:t>
            </a:r>
            <a:endParaRPr lang="en-US" sz="1500" b="1" dirty="0"/>
          </a:p>
        </p:txBody>
      </p:sp>
      <p:sp>
        <p:nvSpPr>
          <p:cNvPr id="20" name="Oval 19"/>
          <p:cNvSpPr/>
          <p:nvPr/>
        </p:nvSpPr>
        <p:spPr>
          <a:xfrm>
            <a:off x="5820349" y="2695009"/>
            <a:ext cx="549193" cy="532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P4</a:t>
            </a:r>
            <a:endParaRPr lang="en-US" sz="1500" b="1" dirty="0"/>
          </a:p>
        </p:txBody>
      </p:sp>
      <p:sp>
        <p:nvSpPr>
          <p:cNvPr id="21" name="Oval 20"/>
          <p:cNvSpPr/>
          <p:nvPr/>
        </p:nvSpPr>
        <p:spPr>
          <a:xfrm>
            <a:off x="7255325" y="2716622"/>
            <a:ext cx="549193" cy="5324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P5</a:t>
            </a:r>
            <a:endParaRPr lang="en-US" sz="1500" b="1" dirty="0"/>
          </a:p>
        </p:txBody>
      </p:sp>
      <p:sp>
        <p:nvSpPr>
          <p:cNvPr id="22" name="Oval 21"/>
          <p:cNvSpPr/>
          <p:nvPr/>
        </p:nvSpPr>
        <p:spPr>
          <a:xfrm>
            <a:off x="8704304" y="2716622"/>
            <a:ext cx="549193" cy="532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P6</a:t>
            </a:r>
            <a:endParaRPr lang="en-US" sz="1500" b="1" dirty="0"/>
          </a:p>
        </p:txBody>
      </p:sp>
      <p:grpSp>
        <p:nvGrpSpPr>
          <p:cNvPr id="5" name="Group 56"/>
          <p:cNvGrpSpPr/>
          <p:nvPr/>
        </p:nvGrpSpPr>
        <p:grpSpPr>
          <a:xfrm>
            <a:off x="6484936" y="3878408"/>
            <a:ext cx="2205687" cy="1093076"/>
            <a:chOff x="-296510" y="1406858"/>
            <a:chExt cx="1654265" cy="819807"/>
          </a:xfrm>
        </p:grpSpPr>
        <p:sp>
          <p:nvSpPr>
            <p:cNvPr id="27" name="TextBox 26"/>
            <p:cNvSpPr txBox="1"/>
            <p:nvPr/>
          </p:nvSpPr>
          <p:spPr>
            <a:xfrm>
              <a:off x="-296510" y="1611304"/>
              <a:ext cx="1654265" cy="615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157" y="1406858"/>
              <a:ext cx="101691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4"/>
                  </a:solidFill>
                </a:rPr>
                <a:t>Korektivne akcije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-25094" y="3602574"/>
            <a:ext cx="2086779" cy="723872"/>
            <a:chOff x="414602" y="1406858"/>
            <a:chExt cx="1565084" cy="542904"/>
          </a:xfrm>
        </p:grpSpPr>
        <p:sp>
          <p:nvSpPr>
            <p:cNvPr id="33" name="TextBox 32"/>
            <p:cNvSpPr txBox="1"/>
            <p:nvPr/>
          </p:nvSpPr>
          <p:spPr>
            <a:xfrm>
              <a:off x="414602" y="1611304"/>
              <a:ext cx="1565084" cy="338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-HACCP tim</a:t>
              </a:r>
            </a:p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-Definicija mjere kontrole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2620" y="1406858"/>
              <a:ext cx="104706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r-HR" altLang="zh-CN" sz="1600" b="1" dirty="0">
                  <a:solidFill>
                    <a:schemeClr val="accent2">
                      <a:lumMod val="75000"/>
                    </a:schemeClr>
                  </a:solidFill>
                </a:rPr>
                <a:t>Analiza opasnosti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9570941" y="3679115"/>
            <a:ext cx="2086779" cy="887956"/>
            <a:chOff x="414602" y="1406858"/>
            <a:chExt cx="1565084" cy="665967"/>
          </a:xfrm>
        </p:grpSpPr>
        <p:sp>
          <p:nvSpPr>
            <p:cNvPr id="42" name="TextBox 41"/>
            <p:cNvSpPr txBox="1"/>
            <p:nvPr/>
          </p:nvSpPr>
          <p:spPr>
            <a:xfrm>
              <a:off x="414602" y="1611304"/>
              <a:ext cx="1565084" cy="461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602" y="1406858"/>
              <a:ext cx="130300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hr-HR" altLang="zh-CN" sz="1600" b="1" dirty="0">
                  <a:solidFill>
                    <a:schemeClr val="accent4">
                      <a:lumMod val="75000"/>
                    </a:schemeClr>
                  </a:solidFill>
                </a:rPr>
                <a:t>Dokumentacija i zapis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3654245" y="3878408"/>
            <a:ext cx="2308004" cy="1297485"/>
            <a:chOff x="-334882" y="1406858"/>
            <a:chExt cx="1731003" cy="973114"/>
          </a:xfrm>
        </p:grpSpPr>
        <p:sp>
          <p:nvSpPr>
            <p:cNvPr id="51" name="TextBox 50"/>
            <p:cNvSpPr txBox="1"/>
            <p:nvPr/>
          </p:nvSpPr>
          <p:spPr>
            <a:xfrm>
              <a:off x="-283784" y="1764611"/>
              <a:ext cx="1654265" cy="615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334882" y="1406858"/>
              <a:ext cx="1731003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2"/>
                  </a:solidFill>
                </a:rPr>
                <a:t>Kritične granice z</a:t>
              </a:r>
              <a:r>
                <a:rPr lang="hr-HR" sz="1600" b="1" dirty="0">
                  <a:solidFill>
                    <a:schemeClr val="accent2"/>
                  </a:solidFill>
                </a:rPr>
                <a:t>a svaku CCP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838200" y="126199"/>
            <a:ext cx="10515600" cy="859789"/>
          </a:xfrm>
        </p:spPr>
        <p:txBody>
          <a:bodyPr/>
          <a:lstStyle/>
          <a:p>
            <a:r>
              <a:rPr lang="hr-HR" altLang="zh-CN" sz="4000" dirty="0">
                <a:solidFill>
                  <a:schemeClr val="tx1"/>
                </a:solidFill>
                <a:cs typeface="+mn-ea"/>
                <a:sym typeface="+mn-lt"/>
              </a:rPr>
              <a:t>Razvoj HACCP plana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A40B807-BBB0-4563-812D-D0381CCF105F}"/>
              </a:ext>
            </a:extLst>
          </p:cNvPr>
          <p:cNvSpPr/>
          <p:nvPr/>
        </p:nvSpPr>
        <p:spPr>
          <a:xfrm>
            <a:off x="1484147" y="2691007"/>
            <a:ext cx="549193" cy="5324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P1</a:t>
            </a:r>
            <a:endParaRPr lang="en-US" sz="15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69559F-4345-4B8F-82EF-F17631D1AB84}"/>
              </a:ext>
            </a:extLst>
          </p:cNvPr>
          <p:cNvSpPr/>
          <p:nvPr/>
        </p:nvSpPr>
        <p:spPr>
          <a:xfrm>
            <a:off x="10142423" y="2711836"/>
            <a:ext cx="549193" cy="5324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P7</a:t>
            </a:r>
            <a:endParaRPr lang="en-US" sz="1500" b="1" dirty="0"/>
          </a:p>
        </p:txBody>
      </p:sp>
      <p:grpSp>
        <p:nvGrpSpPr>
          <p:cNvPr id="40" name="Group 56">
            <a:extLst>
              <a:ext uri="{FF2B5EF4-FFF2-40B4-BE49-F238E27FC236}">
                <a16:creationId xmlns:a16="http://schemas.microsoft.com/office/drawing/2014/main" id="{F46FC065-7310-4147-9A5B-AE96324B2DEA}"/>
              </a:ext>
            </a:extLst>
          </p:cNvPr>
          <p:cNvGrpSpPr/>
          <p:nvPr/>
        </p:nvGrpSpPr>
        <p:grpSpPr>
          <a:xfrm>
            <a:off x="5149914" y="5014168"/>
            <a:ext cx="2265940" cy="1093076"/>
            <a:chOff x="-319110" y="1406858"/>
            <a:chExt cx="1699455" cy="81980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5E9AFF2-9C31-4F26-8722-32E786E3B172}"/>
                </a:ext>
              </a:extLst>
            </p:cNvPr>
            <p:cNvSpPr txBox="1"/>
            <p:nvPr/>
          </p:nvSpPr>
          <p:spPr>
            <a:xfrm>
              <a:off x="-296510" y="1611304"/>
              <a:ext cx="1654265" cy="615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5AA364-684E-4F9E-A3FB-6B9100B452C9}"/>
                </a:ext>
              </a:extLst>
            </p:cNvPr>
            <p:cNvSpPr/>
            <p:nvPr/>
          </p:nvSpPr>
          <p:spPr>
            <a:xfrm>
              <a:off x="-319110" y="1406858"/>
              <a:ext cx="169945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sz="1600" b="1" dirty="0">
                  <a:solidFill>
                    <a:schemeClr val="accent3"/>
                  </a:solidFill>
                </a:rPr>
                <a:t>Sustav nadzora za svaku CCP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5" name="Group 56">
            <a:extLst>
              <a:ext uri="{FF2B5EF4-FFF2-40B4-BE49-F238E27FC236}">
                <a16:creationId xmlns:a16="http://schemas.microsoft.com/office/drawing/2014/main" id="{755DF139-2E48-4E49-903C-A331930429BD}"/>
              </a:ext>
            </a:extLst>
          </p:cNvPr>
          <p:cNvGrpSpPr/>
          <p:nvPr/>
        </p:nvGrpSpPr>
        <p:grpSpPr>
          <a:xfrm>
            <a:off x="8133081" y="5121303"/>
            <a:ext cx="2086779" cy="887956"/>
            <a:chOff x="414602" y="1406858"/>
            <a:chExt cx="1565084" cy="66596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D825E1-CF6A-4661-A244-64EAA33AED9A}"/>
                </a:ext>
              </a:extLst>
            </p:cNvPr>
            <p:cNvSpPr txBox="1"/>
            <p:nvPr/>
          </p:nvSpPr>
          <p:spPr>
            <a:xfrm>
              <a:off x="414602" y="1611304"/>
              <a:ext cx="1565084" cy="461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US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C604F97-4BDA-445F-94E3-F1C59C8E8154}"/>
                </a:ext>
              </a:extLst>
            </p:cNvPr>
            <p:cNvSpPr/>
            <p:nvPr/>
          </p:nvSpPr>
          <p:spPr>
            <a:xfrm>
              <a:off x="414602" y="1406858"/>
              <a:ext cx="119128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hr-HR" altLang="zh-CN" sz="1600" b="1" dirty="0">
                  <a:solidFill>
                    <a:schemeClr val="accent5"/>
                  </a:solidFill>
                </a:rPr>
                <a:t>Postupci verifikacije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99B8F2-F5B6-4339-A4F8-9FF28588692E}"/>
              </a:ext>
            </a:extLst>
          </p:cNvPr>
          <p:cNvSpPr/>
          <p:nvPr/>
        </p:nvSpPr>
        <p:spPr>
          <a:xfrm>
            <a:off x="3671735" y="848740"/>
            <a:ext cx="8280779" cy="600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19863F-E0F5-446A-959A-9D305569D1A1}"/>
              </a:ext>
            </a:extLst>
          </p:cNvPr>
          <p:cNvSpPr txBox="1"/>
          <p:nvPr/>
        </p:nvSpPr>
        <p:spPr>
          <a:xfrm>
            <a:off x="5222629" y="3925336"/>
            <a:ext cx="5902639" cy="15157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KAKO ODREĐENU FAZU U PROIZVODNJI DEFINIRATI KAO KKT?</a:t>
            </a:r>
          </a:p>
          <a:p>
            <a:pPr algn="l"/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28600" indent="-228600" algn="l">
              <a:buAutoNum type="arabicPeriod"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Utječe li uspostavljena mjera kontrole opasnosti na sigurnost hrane?</a:t>
            </a:r>
          </a:p>
          <a:p>
            <a:pPr marL="228600" indent="-228600" algn="l">
              <a:buAutoNum type="arabicPeriod"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Može li uspostavljena kontrolna mjera smanjiti ili eliminirati opasnost?</a:t>
            </a:r>
          </a:p>
          <a:p>
            <a:pPr marL="228600" indent="-228600" algn="l">
              <a:buAutoNum type="arabicPeriod"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 li se o zadnjem mjestu u procesu gdje se ova opasnost može kontrolirati?</a:t>
            </a:r>
          </a:p>
          <a:p>
            <a:pPr marL="228600" indent="-228600" algn="l">
              <a:buAutoNum type="arabicPeriod"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Možete li se uspos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taviti način praćenja/mjerenja te kontrolne mjere?</a:t>
            </a:r>
          </a:p>
          <a:p>
            <a:pPr algn="l"/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                                                 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 x DA = KKT</a:t>
            </a:r>
          </a:p>
        </p:txBody>
      </p:sp>
      <p:grpSp>
        <p:nvGrpSpPr>
          <p:cNvPr id="37" name="Group 56">
            <a:extLst>
              <a:ext uri="{FF2B5EF4-FFF2-40B4-BE49-F238E27FC236}">
                <a16:creationId xmlns:a16="http://schemas.microsoft.com/office/drawing/2014/main" id="{C491CD63-4FB1-4382-8617-19689B9D75E4}"/>
              </a:ext>
            </a:extLst>
          </p:cNvPr>
          <p:cNvGrpSpPr/>
          <p:nvPr/>
        </p:nvGrpSpPr>
        <p:grpSpPr>
          <a:xfrm>
            <a:off x="1999532" y="4926681"/>
            <a:ext cx="2205687" cy="1175149"/>
            <a:chOff x="-296510" y="1406858"/>
            <a:chExt cx="1654265" cy="8813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C1B62C-242B-42E1-AD23-E0A4F5A79730}"/>
                </a:ext>
              </a:extLst>
            </p:cNvPr>
            <p:cNvSpPr txBox="1"/>
            <p:nvPr/>
          </p:nvSpPr>
          <p:spPr>
            <a:xfrm>
              <a:off x="-296510" y="1611304"/>
              <a:ext cx="1654265" cy="6769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-Najvažnija faza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-Definirati glavne korake gdje se opasnosti mogu kontrolirati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-Zadnja mjesta za kontrolu 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7FF9BB6-5A18-4443-9689-89324E7D03E5}"/>
                </a:ext>
              </a:extLst>
            </p:cNvPr>
            <p:cNvSpPr/>
            <p:nvPr/>
          </p:nvSpPr>
          <p:spPr>
            <a:xfrm>
              <a:off x="32141" y="1406858"/>
              <a:ext cx="99695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2"/>
                  </a:solidFill>
                </a:rPr>
                <a:t>Određivanje KKT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64D6D95-34DC-4BBA-AF2E-89C601D1EE57}"/>
              </a:ext>
            </a:extLst>
          </p:cNvPr>
          <p:cNvSpPr/>
          <p:nvPr/>
        </p:nvSpPr>
        <p:spPr>
          <a:xfrm>
            <a:off x="7717252" y="5579706"/>
            <a:ext cx="1287999" cy="47111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BABAA4FB-9F8A-4883-B34B-ECB442F25699}"/>
              </a:ext>
            </a:extLst>
          </p:cNvPr>
          <p:cNvSpPr/>
          <p:nvPr/>
        </p:nvSpPr>
        <p:spPr>
          <a:xfrm rot="19843970">
            <a:off x="4164449" y="4363403"/>
            <a:ext cx="951677" cy="386709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0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1722080" y="879567"/>
            <a:ext cx="8747840" cy="4206527"/>
          </a:xfrm>
          <a:prstGeom prst="arc">
            <a:avLst>
              <a:gd name="adj1" fmla="val 10982311"/>
              <a:gd name="adj2" fmla="val 21396017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Arc 8"/>
          <p:cNvSpPr/>
          <p:nvPr/>
        </p:nvSpPr>
        <p:spPr>
          <a:xfrm>
            <a:off x="6006614" y="1912280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c 9"/>
          <p:cNvSpPr/>
          <p:nvPr/>
        </p:nvSpPr>
        <p:spPr>
          <a:xfrm>
            <a:off x="3122542" y="1921481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Arc 11"/>
          <p:cNvSpPr/>
          <p:nvPr/>
        </p:nvSpPr>
        <p:spPr>
          <a:xfrm>
            <a:off x="4567281" y="1905832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D68ECE2-EDE3-4AD1-A713-3EECE960D030}"/>
              </a:ext>
            </a:extLst>
          </p:cNvPr>
          <p:cNvSpPr/>
          <p:nvPr/>
        </p:nvSpPr>
        <p:spPr>
          <a:xfrm>
            <a:off x="1689990" y="1918727"/>
            <a:ext cx="3057475" cy="2316686"/>
          </a:xfrm>
          <a:prstGeom prst="arc">
            <a:avLst>
              <a:gd name="adj1" fmla="val 10736977"/>
              <a:gd name="adj2" fmla="val 26269"/>
            </a:avLst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2895819" y="2691007"/>
            <a:ext cx="549193" cy="532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P2</a:t>
            </a:r>
            <a:endParaRPr lang="en-US" sz="1500" b="1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CD626CF-C309-42EF-BF17-7D3C81CE3446}"/>
              </a:ext>
            </a:extLst>
          </p:cNvPr>
          <p:cNvSpPr/>
          <p:nvPr/>
        </p:nvSpPr>
        <p:spPr>
          <a:xfrm>
            <a:off x="7459093" y="1945429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4388244" y="2672397"/>
            <a:ext cx="549193" cy="532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P3</a:t>
            </a:r>
            <a:endParaRPr lang="en-US" sz="1500" b="1" dirty="0"/>
          </a:p>
        </p:txBody>
      </p:sp>
      <p:sp>
        <p:nvSpPr>
          <p:cNvPr id="20" name="Oval 19"/>
          <p:cNvSpPr/>
          <p:nvPr/>
        </p:nvSpPr>
        <p:spPr>
          <a:xfrm>
            <a:off x="5820349" y="2695009"/>
            <a:ext cx="549193" cy="532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P4</a:t>
            </a:r>
            <a:endParaRPr lang="en-US" sz="1500" b="1" dirty="0"/>
          </a:p>
        </p:txBody>
      </p:sp>
      <p:sp>
        <p:nvSpPr>
          <p:cNvPr id="21" name="Oval 20"/>
          <p:cNvSpPr/>
          <p:nvPr/>
        </p:nvSpPr>
        <p:spPr>
          <a:xfrm>
            <a:off x="7255325" y="2716622"/>
            <a:ext cx="549193" cy="5324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P5</a:t>
            </a:r>
            <a:endParaRPr lang="en-US" sz="1500" b="1" dirty="0"/>
          </a:p>
        </p:txBody>
      </p:sp>
      <p:sp>
        <p:nvSpPr>
          <p:cNvPr id="22" name="Oval 21"/>
          <p:cNvSpPr/>
          <p:nvPr/>
        </p:nvSpPr>
        <p:spPr>
          <a:xfrm>
            <a:off x="8704304" y="2716622"/>
            <a:ext cx="549193" cy="532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P6</a:t>
            </a:r>
            <a:endParaRPr lang="en-US" sz="1500" b="1" dirty="0"/>
          </a:p>
        </p:txBody>
      </p:sp>
      <p:grpSp>
        <p:nvGrpSpPr>
          <p:cNvPr id="5" name="Group 56"/>
          <p:cNvGrpSpPr/>
          <p:nvPr/>
        </p:nvGrpSpPr>
        <p:grpSpPr>
          <a:xfrm>
            <a:off x="6485067" y="3627700"/>
            <a:ext cx="2205687" cy="1134113"/>
            <a:chOff x="-296510" y="1406858"/>
            <a:chExt cx="1654265" cy="850585"/>
          </a:xfrm>
        </p:grpSpPr>
        <p:sp>
          <p:nvSpPr>
            <p:cNvPr id="27" name="TextBox 26"/>
            <p:cNvSpPr txBox="1"/>
            <p:nvPr/>
          </p:nvSpPr>
          <p:spPr>
            <a:xfrm>
              <a:off x="-296510" y="1611304"/>
              <a:ext cx="1654265" cy="6461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-U slučaju prekoračenja kritične granice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-Što tada učiniti/izbjeći ponavljanje situacije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157" y="1406858"/>
              <a:ext cx="101691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4"/>
                  </a:solidFill>
                </a:rPr>
                <a:t>Korektivne akcije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-25094" y="3602574"/>
            <a:ext cx="2086779" cy="723872"/>
            <a:chOff x="414602" y="1406858"/>
            <a:chExt cx="1565084" cy="542904"/>
          </a:xfrm>
        </p:grpSpPr>
        <p:sp>
          <p:nvSpPr>
            <p:cNvPr id="33" name="TextBox 32"/>
            <p:cNvSpPr txBox="1"/>
            <p:nvPr/>
          </p:nvSpPr>
          <p:spPr>
            <a:xfrm>
              <a:off x="414602" y="1611304"/>
              <a:ext cx="1565084" cy="338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-HACCP tim</a:t>
              </a:r>
            </a:p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-definicija mjere kontrole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2620" y="1406858"/>
              <a:ext cx="104706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r-HR" altLang="zh-CN" sz="1600" b="1" dirty="0">
                  <a:solidFill>
                    <a:schemeClr val="accent2">
                      <a:lumMod val="75000"/>
                    </a:schemeClr>
                  </a:solidFill>
                </a:rPr>
                <a:t>Analiza opasnosti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9570941" y="3679115"/>
            <a:ext cx="2086779" cy="477716"/>
            <a:chOff x="414602" y="1406858"/>
            <a:chExt cx="1565084" cy="358287"/>
          </a:xfrm>
        </p:grpSpPr>
        <p:sp>
          <p:nvSpPr>
            <p:cNvPr id="42" name="TextBox 41"/>
            <p:cNvSpPr txBox="1"/>
            <p:nvPr/>
          </p:nvSpPr>
          <p:spPr>
            <a:xfrm>
              <a:off x="414602" y="1611304"/>
              <a:ext cx="1565084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-Dostupno unutar objekta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602" y="1406858"/>
              <a:ext cx="130300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hr-HR" altLang="zh-CN" sz="1600" b="1" dirty="0">
                  <a:solidFill>
                    <a:schemeClr val="accent4">
                      <a:lumMod val="75000"/>
                    </a:schemeClr>
                  </a:solidFill>
                </a:rPr>
                <a:t>Dokumentacija i zapis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3602279" y="3633994"/>
            <a:ext cx="2290372" cy="692452"/>
            <a:chOff x="-328269" y="1406858"/>
            <a:chExt cx="1717779" cy="519339"/>
          </a:xfrm>
        </p:grpSpPr>
        <p:sp>
          <p:nvSpPr>
            <p:cNvPr id="51" name="TextBox 50"/>
            <p:cNvSpPr txBox="1"/>
            <p:nvPr/>
          </p:nvSpPr>
          <p:spPr>
            <a:xfrm>
              <a:off x="-306938" y="1618516"/>
              <a:ext cx="1654265" cy="3076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-Odvajanje prihvatljivog od neprihvatljivog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328269" y="1406858"/>
              <a:ext cx="1717779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2"/>
                  </a:solidFill>
                </a:rPr>
                <a:t>Kritične granice z</a:t>
              </a:r>
              <a:r>
                <a:rPr lang="hr-HR" sz="1600" b="1" dirty="0">
                  <a:solidFill>
                    <a:schemeClr val="accent2"/>
                  </a:solidFill>
                </a:rPr>
                <a:t>a svaku KKT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838200" y="126199"/>
            <a:ext cx="10515600" cy="859789"/>
          </a:xfrm>
        </p:spPr>
        <p:txBody>
          <a:bodyPr/>
          <a:lstStyle/>
          <a:p>
            <a:r>
              <a:rPr lang="hr-HR" altLang="zh-CN" sz="4000" dirty="0">
                <a:solidFill>
                  <a:schemeClr val="tx1"/>
                </a:solidFill>
                <a:cs typeface="+mn-ea"/>
                <a:sym typeface="+mn-lt"/>
              </a:rPr>
              <a:t>Razvoj HACCP plana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A40B807-BBB0-4563-812D-D0381CCF105F}"/>
              </a:ext>
            </a:extLst>
          </p:cNvPr>
          <p:cNvSpPr/>
          <p:nvPr/>
        </p:nvSpPr>
        <p:spPr>
          <a:xfrm>
            <a:off x="1484147" y="2691007"/>
            <a:ext cx="549193" cy="5324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P1</a:t>
            </a:r>
            <a:endParaRPr lang="en-US" sz="15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69559F-4345-4B8F-82EF-F17631D1AB84}"/>
              </a:ext>
            </a:extLst>
          </p:cNvPr>
          <p:cNvSpPr/>
          <p:nvPr/>
        </p:nvSpPr>
        <p:spPr>
          <a:xfrm>
            <a:off x="10142423" y="2711836"/>
            <a:ext cx="549193" cy="5324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P7</a:t>
            </a:r>
            <a:endParaRPr lang="en-US" sz="1500" b="1" dirty="0"/>
          </a:p>
        </p:txBody>
      </p:sp>
      <p:grpSp>
        <p:nvGrpSpPr>
          <p:cNvPr id="37" name="Group 56">
            <a:extLst>
              <a:ext uri="{FF2B5EF4-FFF2-40B4-BE49-F238E27FC236}">
                <a16:creationId xmlns:a16="http://schemas.microsoft.com/office/drawing/2014/main" id="{C491CD63-4FB1-4382-8617-19689B9D75E4}"/>
              </a:ext>
            </a:extLst>
          </p:cNvPr>
          <p:cNvGrpSpPr/>
          <p:nvPr/>
        </p:nvGrpSpPr>
        <p:grpSpPr>
          <a:xfrm>
            <a:off x="2017072" y="5005153"/>
            <a:ext cx="2205687" cy="1175149"/>
            <a:chOff x="-296510" y="1406858"/>
            <a:chExt cx="1654265" cy="8813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C1B62C-242B-42E1-AD23-E0A4F5A79730}"/>
                </a:ext>
              </a:extLst>
            </p:cNvPr>
            <p:cNvSpPr txBox="1"/>
            <p:nvPr/>
          </p:nvSpPr>
          <p:spPr>
            <a:xfrm>
              <a:off x="-296510" y="1611304"/>
              <a:ext cx="1654265" cy="6769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-Najvažnija faza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-Definirati glavne korake gdje se opasnosti mogu kontrolirati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-Zadnja mjesta za kontrolu 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7FF9BB6-5A18-4443-9689-89324E7D03E5}"/>
                </a:ext>
              </a:extLst>
            </p:cNvPr>
            <p:cNvSpPr/>
            <p:nvPr/>
          </p:nvSpPr>
          <p:spPr>
            <a:xfrm>
              <a:off x="32141" y="1406858"/>
              <a:ext cx="99695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2"/>
                  </a:solidFill>
                </a:rPr>
                <a:t>Određivanje KKT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0" name="Group 56">
            <a:extLst>
              <a:ext uri="{FF2B5EF4-FFF2-40B4-BE49-F238E27FC236}">
                <a16:creationId xmlns:a16="http://schemas.microsoft.com/office/drawing/2014/main" id="{F46FC065-7310-4147-9A5B-AE96324B2DEA}"/>
              </a:ext>
            </a:extLst>
          </p:cNvPr>
          <p:cNvGrpSpPr/>
          <p:nvPr/>
        </p:nvGrpSpPr>
        <p:grpSpPr>
          <a:xfrm>
            <a:off x="5158730" y="5014168"/>
            <a:ext cx="2248308" cy="477716"/>
            <a:chOff x="-312498" y="1406858"/>
            <a:chExt cx="1686231" cy="35828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5E9AFF2-9C31-4F26-8722-32E786E3B172}"/>
                </a:ext>
              </a:extLst>
            </p:cNvPr>
            <p:cNvSpPr txBox="1"/>
            <p:nvPr/>
          </p:nvSpPr>
          <p:spPr>
            <a:xfrm>
              <a:off x="-296510" y="1611304"/>
              <a:ext cx="1654265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-Praćenje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5AA364-684E-4F9E-A3FB-6B9100B452C9}"/>
                </a:ext>
              </a:extLst>
            </p:cNvPr>
            <p:cNvSpPr/>
            <p:nvPr/>
          </p:nvSpPr>
          <p:spPr>
            <a:xfrm>
              <a:off x="-312498" y="1406858"/>
              <a:ext cx="168623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sz="1600" b="1" dirty="0">
                  <a:solidFill>
                    <a:schemeClr val="accent3"/>
                  </a:solidFill>
                </a:rPr>
                <a:t>Sustav nadzora za svaku KKT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5" name="Group 56">
            <a:extLst>
              <a:ext uri="{FF2B5EF4-FFF2-40B4-BE49-F238E27FC236}">
                <a16:creationId xmlns:a16="http://schemas.microsoft.com/office/drawing/2014/main" id="{755DF139-2E48-4E49-903C-A331930429BD}"/>
              </a:ext>
            </a:extLst>
          </p:cNvPr>
          <p:cNvGrpSpPr/>
          <p:nvPr/>
        </p:nvGrpSpPr>
        <p:grpSpPr>
          <a:xfrm>
            <a:off x="7953788" y="5041803"/>
            <a:ext cx="2086779" cy="726736"/>
            <a:chOff x="226950" y="1340353"/>
            <a:chExt cx="1565084" cy="54505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D825E1-CF6A-4661-A244-64EAA33AED9A}"/>
                </a:ext>
              </a:extLst>
            </p:cNvPr>
            <p:cNvSpPr txBox="1"/>
            <p:nvPr/>
          </p:nvSpPr>
          <p:spPr>
            <a:xfrm>
              <a:off x="226950" y="1546947"/>
              <a:ext cx="1565084" cy="338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-Provjera (i gotov proizvod)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-REVIZIJA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C604F97-4BDA-445F-94E3-F1C59C8E8154}"/>
                </a:ext>
              </a:extLst>
            </p:cNvPr>
            <p:cNvSpPr/>
            <p:nvPr/>
          </p:nvSpPr>
          <p:spPr>
            <a:xfrm>
              <a:off x="413848" y="1340353"/>
              <a:ext cx="119128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hr-HR" altLang="zh-CN" sz="1600" b="1" dirty="0">
                  <a:solidFill>
                    <a:schemeClr val="accent5"/>
                  </a:solidFill>
                </a:rPr>
                <a:t>Postupci verifikacije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90B9B36-050F-4875-BBE1-435E79D7EC54}"/>
              </a:ext>
            </a:extLst>
          </p:cNvPr>
          <p:cNvSpPr/>
          <p:nvPr/>
        </p:nvSpPr>
        <p:spPr>
          <a:xfrm>
            <a:off x="5040010" y="5853350"/>
            <a:ext cx="2485747" cy="81927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KAKO?</a:t>
            </a:r>
          </a:p>
          <a:p>
            <a:pPr algn="ctr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KADA/KOLIKO ČESTO?</a:t>
            </a:r>
          </a:p>
          <a:p>
            <a:pPr algn="ctr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TKO?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0EB1E41-FF46-4E68-A4E0-560D83DFA4F0}"/>
              </a:ext>
            </a:extLst>
          </p:cNvPr>
          <p:cNvCxnSpPr>
            <a:cxnSpLocks/>
          </p:cNvCxnSpPr>
          <p:nvPr/>
        </p:nvCxnSpPr>
        <p:spPr>
          <a:xfrm>
            <a:off x="6282883" y="5541645"/>
            <a:ext cx="0" cy="25415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1722080" y="879567"/>
            <a:ext cx="8747840" cy="4206527"/>
          </a:xfrm>
          <a:prstGeom prst="arc">
            <a:avLst>
              <a:gd name="adj1" fmla="val 10982311"/>
              <a:gd name="adj2" fmla="val 21396017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Arc 8"/>
          <p:cNvSpPr/>
          <p:nvPr/>
        </p:nvSpPr>
        <p:spPr>
          <a:xfrm>
            <a:off x="6006614" y="1912280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c 9"/>
          <p:cNvSpPr/>
          <p:nvPr/>
        </p:nvSpPr>
        <p:spPr>
          <a:xfrm>
            <a:off x="3122542" y="1921481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Arc 11"/>
          <p:cNvSpPr/>
          <p:nvPr/>
        </p:nvSpPr>
        <p:spPr>
          <a:xfrm>
            <a:off x="4567281" y="1905832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D68ECE2-EDE3-4AD1-A713-3EECE960D030}"/>
              </a:ext>
            </a:extLst>
          </p:cNvPr>
          <p:cNvSpPr/>
          <p:nvPr/>
        </p:nvSpPr>
        <p:spPr>
          <a:xfrm>
            <a:off x="1689990" y="1918727"/>
            <a:ext cx="3057475" cy="2316686"/>
          </a:xfrm>
          <a:prstGeom prst="arc">
            <a:avLst>
              <a:gd name="adj1" fmla="val 10736977"/>
              <a:gd name="adj2" fmla="val 26269"/>
            </a:avLst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2895819" y="2691007"/>
            <a:ext cx="549193" cy="532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P2</a:t>
            </a:r>
            <a:endParaRPr lang="en-US" sz="1500" b="1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CD626CF-C309-42EF-BF17-7D3C81CE3446}"/>
              </a:ext>
            </a:extLst>
          </p:cNvPr>
          <p:cNvSpPr/>
          <p:nvPr/>
        </p:nvSpPr>
        <p:spPr>
          <a:xfrm>
            <a:off x="7459093" y="1945429"/>
            <a:ext cx="3057475" cy="231668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4388244" y="2672397"/>
            <a:ext cx="549193" cy="532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P3</a:t>
            </a:r>
            <a:endParaRPr lang="en-US" sz="1500" b="1" dirty="0"/>
          </a:p>
        </p:txBody>
      </p:sp>
      <p:sp>
        <p:nvSpPr>
          <p:cNvPr id="20" name="Oval 19"/>
          <p:cNvSpPr/>
          <p:nvPr/>
        </p:nvSpPr>
        <p:spPr>
          <a:xfrm>
            <a:off x="5820349" y="2695009"/>
            <a:ext cx="549193" cy="532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P4</a:t>
            </a:r>
            <a:endParaRPr lang="en-US" sz="1500" b="1" dirty="0"/>
          </a:p>
        </p:txBody>
      </p:sp>
      <p:sp>
        <p:nvSpPr>
          <p:cNvPr id="21" name="Oval 20"/>
          <p:cNvSpPr/>
          <p:nvPr/>
        </p:nvSpPr>
        <p:spPr>
          <a:xfrm>
            <a:off x="7255325" y="2716622"/>
            <a:ext cx="549193" cy="5324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P5</a:t>
            </a:r>
            <a:endParaRPr lang="en-US" sz="1500" b="1" dirty="0"/>
          </a:p>
        </p:txBody>
      </p:sp>
      <p:sp>
        <p:nvSpPr>
          <p:cNvPr id="22" name="Oval 21"/>
          <p:cNvSpPr/>
          <p:nvPr/>
        </p:nvSpPr>
        <p:spPr>
          <a:xfrm>
            <a:off x="8704304" y="2716622"/>
            <a:ext cx="549193" cy="532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P6</a:t>
            </a:r>
            <a:endParaRPr lang="en-US" sz="1500" b="1" dirty="0"/>
          </a:p>
        </p:txBody>
      </p:sp>
      <p:grpSp>
        <p:nvGrpSpPr>
          <p:cNvPr id="5" name="Group 56"/>
          <p:cNvGrpSpPr/>
          <p:nvPr/>
        </p:nvGrpSpPr>
        <p:grpSpPr>
          <a:xfrm>
            <a:off x="6485067" y="3627700"/>
            <a:ext cx="2205687" cy="1134113"/>
            <a:chOff x="-296510" y="1406858"/>
            <a:chExt cx="1654265" cy="850585"/>
          </a:xfrm>
        </p:grpSpPr>
        <p:sp>
          <p:nvSpPr>
            <p:cNvPr id="27" name="TextBox 26"/>
            <p:cNvSpPr txBox="1"/>
            <p:nvPr/>
          </p:nvSpPr>
          <p:spPr>
            <a:xfrm>
              <a:off x="-296510" y="1611304"/>
              <a:ext cx="1654265" cy="6461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-U slučaju prekoračenja kritične granice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-Što tada učiniti/izbjeći ponavljanje situacije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157" y="1406858"/>
              <a:ext cx="101691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4"/>
                  </a:solidFill>
                </a:rPr>
                <a:t>Korektivne akcije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-25094" y="3602574"/>
            <a:ext cx="2086779" cy="723872"/>
            <a:chOff x="414602" y="1406858"/>
            <a:chExt cx="1565084" cy="542904"/>
          </a:xfrm>
        </p:grpSpPr>
        <p:sp>
          <p:nvSpPr>
            <p:cNvPr id="33" name="TextBox 32"/>
            <p:cNvSpPr txBox="1"/>
            <p:nvPr/>
          </p:nvSpPr>
          <p:spPr>
            <a:xfrm>
              <a:off x="414602" y="1611304"/>
              <a:ext cx="1565084" cy="338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-HACCP tim</a:t>
              </a:r>
            </a:p>
            <a:p>
              <a:pPr algn="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-definicija mjere kontrole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2620" y="1406858"/>
              <a:ext cx="104706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r-HR" altLang="zh-CN" sz="1600" b="1" dirty="0">
                  <a:solidFill>
                    <a:schemeClr val="accent2">
                      <a:lumMod val="75000"/>
                    </a:schemeClr>
                  </a:solidFill>
                </a:rPr>
                <a:t>Analiza opasnosti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9570941" y="3679118"/>
            <a:ext cx="2086779" cy="477714"/>
            <a:chOff x="414602" y="1406858"/>
            <a:chExt cx="1565084" cy="358285"/>
          </a:xfrm>
        </p:grpSpPr>
        <p:sp>
          <p:nvSpPr>
            <p:cNvPr id="42" name="TextBox 41"/>
            <p:cNvSpPr txBox="1"/>
            <p:nvPr/>
          </p:nvSpPr>
          <p:spPr>
            <a:xfrm>
              <a:off x="414602" y="1611302"/>
              <a:ext cx="1565084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-Dostupno unutar objekta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602" y="1406858"/>
              <a:ext cx="130300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hr-HR" altLang="zh-CN" sz="1600" b="1" dirty="0">
                  <a:solidFill>
                    <a:schemeClr val="accent4">
                      <a:lumMod val="75000"/>
                    </a:schemeClr>
                  </a:solidFill>
                </a:rPr>
                <a:t>Dokumentacija i zapis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3602279" y="3633994"/>
            <a:ext cx="2290372" cy="692452"/>
            <a:chOff x="-328269" y="1406858"/>
            <a:chExt cx="1717779" cy="519339"/>
          </a:xfrm>
        </p:grpSpPr>
        <p:sp>
          <p:nvSpPr>
            <p:cNvPr id="51" name="TextBox 50"/>
            <p:cNvSpPr txBox="1"/>
            <p:nvPr/>
          </p:nvSpPr>
          <p:spPr>
            <a:xfrm>
              <a:off x="-306938" y="1618516"/>
              <a:ext cx="1654265" cy="3076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-Odvajanje prihvatljivog od neprihvatljivog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328269" y="1406858"/>
              <a:ext cx="1717779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2"/>
                  </a:solidFill>
                </a:rPr>
                <a:t>Kritične granice z</a:t>
              </a:r>
              <a:r>
                <a:rPr lang="hr-HR" sz="1600" b="1" dirty="0">
                  <a:solidFill>
                    <a:schemeClr val="accent2"/>
                  </a:solidFill>
                </a:rPr>
                <a:t>a svaku KKT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838200" y="126199"/>
            <a:ext cx="10515600" cy="859789"/>
          </a:xfrm>
        </p:spPr>
        <p:txBody>
          <a:bodyPr/>
          <a:lstStyle/>
          <a:p>
            <a:r>
              <a:rPr lang="hr-HR" altLang="zh-CN" sz="4000" dirty="0">
                <a:solidFill>
                  <a:schemeClr val="tx1"/>
                </a:solidFill>
                <a:cs typeface="+mn-ea"/>
                <a:sym typeface="+mn-lt"/>
              </a:rPr>
              <a:t>Razvoj HACCP plana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A40B807-BBB0-4563-812D-D0381CCF105F}"/>
              </a:ext>
            </a:extLst>
          </p:cNvPr>
          <p:cNvSpPr/>
          <p:nvPr/>
        </p:nvSpPr>
        <p:spPr>
          <a:xfrm>
            <a:off x="1484147" y="2691007"/>
            <a:ext cx="549193" cy="5324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P1</a:t>
            </a:r>
            <a:endParaRPr lang="en-US" sz="15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69559F-4345-4B8F-82EF-F17631D1AB84}"/>
              </a:ext>
            </a:extLst>
          </p:cNvPr>
          <p:cNvSpPr/>
          <p:nvPr/>
        </p:nvSpPr>
        <p:spPr>
          <a:xfrm>
            <a:off x="10142423" y="2711836"/>
            <a:ext cx="549193" cy="5324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/>
              <a:t>P7</a:t>
            </a:r>
            <a:endParaRPr lang="en-US" sz="1500" b="1" dirty="0"/>
          </a:p>
        </p:txBody>
      </p:sp>
      <p:grpSp>
        <p:nvGrpSpPr>
          <p:cNvPr id="37" name="Group 56">
            <a:extLst>
              <a:ext uri="{FF2B5EF4-FFF2-40B4-BE49-F238E27FC236}">
                <a16:creationId xmlns:a16="http://schemas.microsoft.com/office/drawing/2014/main" id="{C491CD63-4FB1-4382-8617-19689B9D75E4}"/>
              </a:ext>
            </a:extLst>
          </p:cNvPr>
          <p:cNvGrpSpPr/>
          <p:nvPr/>
        </p:nvGrpSpPr>
        <p:grpSpPr>
          <a:xfrm>
            <a:off x="2017072" y="5005153"/>
            <a:ext cx="2205687" cy="1175149"/>
            <a:chOff x="-296510" y="1406858"/>
            <a:chExt cx="1654265" cy="8813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C1B62C-242B-42E1-AD23-E0A4F5A79730}"/>
                </a:ext>
              </a:extLst>
            </p:cNvPr>
            <p:cNvSpPr txBox="1"/>
            <p:nvPr/>
          </p:nvSpPr>
          <p:spPr>
            <a:xfrm>
              <a:off x="-296510" y="1611304"/>
              <a:ext cx="1654265" cy="6769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-Najvažnija faza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-Definirati glavne korake gdje se opasnosti mogu kontrolirati</a:t>
              </a:r>
            </a:p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-Zadnja mjesta za kontrolu 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7FF9BB6-5A18-4443-9689-89324E7D03E5}"/>
                </a:ext>
              </a:extLst>
            </p:cNvPr>
            <p:cNvSpPr/>
            <p:nvPr/>
          </p:nvSpPr>
          <p:spPr>
            <a:xfrm>
              <a:off x="32141" y="1406858"/>
              <a:ext cx="99695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altLang="zh-CN" sz="1600" b="1" dirty="0">
                  <a:solidFill>
                    <a:schemeClr val="accent2"/>
                  </a:solidFill>
                </a:rPr>
                <a:t>Određivanje KKT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0" name="Group 56">
            <a:extLst>
              <a:ext uri="{FF2B5EF4-FFF2-40B4-BE49-F238E27FC236}">
                <a16:creationId xmlns:a16="http://schemas.microsoft.com/office/drawing/2014/main" id="{F46FC065-7310-4147-9A5B-AE96324B2DEA}"/>
              </a:ext>
            </a:extLst>
          </p:cNvPr>
          <p:cNvGrpSpPr/>
          <p:nvPr/>
        </p:nvGrpSpPr>
        <p:grpSpPr>
          <a:xfrm>
            <a:off x="5158730" y="5014168"/>
            <a:ext cx="2248308" cy="477716"/>
            <a:chOff x="-312498" y="1406858"/>
            <a:chExt cx="1686231" cy="35828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5E9AFF2-9C31-4F26-8722-32E786E3B172}"/>
                </a:ext>
              </a:extLst>
            </p:cNvPr>
            <p:cNvSpPr txBox="1"/>
            <p:nvPr/>
          </p:nvSpPr>
          <p:spPr>
            <a:xfrm>
              <a:off x="-296510" y="1611304"/>
              <a:ext cx="1654265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hr-HR" sz="13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-Praćenje</a:t>
              </a:r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5AA364-684E-4F9E-A3FB-6B9100B452C9}"/>
                </a:ext>
              </a:extLst>
            </p:cNvPr>
            <p:cNvSpPr/>
            <p:nvPr/>
          </p:nvSpPr>
          <p:spPr>
            <a:xfrm>
              <a:off x="-312498" y="1406858"/>
              <a:ext cx="168623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r-HR" sz="1600" b="1" dirty="0">
                  <a:solidFill>
                    <a:schemeClr val="accent3"/>
                  </a:solidFill>
                </a:rPr>
                <a:t>Sustav nadzora za svaku KKT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A0A53E-C6F2-4223-9E2D-C045FE03ACF1}"/>
              </a:ext>
            </a:extLst>
          </p:cNvPr>
          <p:cNvSpPr/>
          <p:nvPr/>
        </p:nvSpPr>
        <p:spPr>
          <a:xfrm>
            <a:off x="2995127" y="835152"/>
            <a:ext cx="6400766" cy="5668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9D4B10-1D44-4F71-B1CB-D0AFF67D203A}"/>
              </a:ext>
            </a:extLst>
          </p:cNvPr>
          <p:cNvSpPr txBox="1"/>
          <p:nvPr/>
        </p:nvSpPr>
        <p:spPr>
          <a:xfrm>
            <a:off x="4120977" y="3617127"/>
            <a:ext cx="5147290" cy="15157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EVIDENCIJA O PROVEDBI UKLJUČUJE: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28600" indent="-228600" algn="l">
              <a:buAutoNum type="arabicPeriod"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Procedure za preduvjetne programe</a:t>
            </a:r>
          </a:p>
          <a:p>
            <a:pPr marL="228600" indent="-228600" algn="l">
              <a:buAutoNum type="arabicPeriod"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Analizu opasnosti</a:t>
            </a:r>
          </a:p>
          <a:p>
            <a:pPr marL="228600" indent="-228600" algn="l">
              <a:buAutoNum type="arabicPeriod"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HACCP plan</a:t>
            </a:r>
          </a:p>
          <a:p>
            <a:pPr marL="228600" indent="-228600" algn="l">
              <a:buAutoNum type="arabicPeriod"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Određivanje KKT</a:t>
            </a:r>
          </a:p>
          <a:p>
            <a:pPr marL="228600" indent="-228600" algn="l">
              <a:buAutoNum type="arabicPeriod"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Određivanje kritičnih granica</a:t>
            </a:r>
          </a:p>
          <a:p>
            <a:pPr marL="228600" indent="-228600" algn="l">
              <a:buAutoNum type="arabicPeriod"/>
            </a:pP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Izmjene sustava i postupaka temeljenih na načelima HACCP sustava</a:t>
            </a:r>
          </a:p>
          <a:p>
            <a:pPr algn="l"/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                                                  </a:t>
            </a: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8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vironment Pitch Deck_01_SB - v4.potx" id="{4767A4A5-B777-4A95-AB94-FD17FD1362AA}" vid="{9DC7DFAC-E0EA-4333-A663-FA6782D5D4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 deck</Template>
  <TotalTime>0</TotalTime>
  <Words>1191</Words>
  <Application>Microsoft Office PowerPoint</Application>
  <PresentationFormat>Široki zaslon</PresentationFormat>
  <Paragraphs>303</Paragraphs>
  <Slides>15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等线</vt:lpstr>
      <vt:lpstr>Rockwell</vt:lpstr>
      <vt:lpstr>Times New Roman</vt:lpstr>
      <vt:lpstr>Office Theme</vt:lpstr>
      <vt:lpstr>PowerPoint prezentacija</vt:lpstr>
      <vt:lpstr>Što je HACCP?</vt:lpstr>
      <vt:lpstr>PowerPoint prezentacija</vt:lpstr>
      <vt:lpstr>Ključni pojmovi</vt:lpstr>
      <vt:lpstr>Primjena HACCP-a – 5 preliminarnih koraka</vt:lpstr>
      <vt:lpstr>Razvoj HACCP plana</vt:lpstr>
      <vt:lpstr>Razvoj HACCP plana</vt:lpstr>
      <vt:lpstr>Razvoj HACCP plana</vt:lpstr>
      <vt:lpstr>Razvoj HACCP plana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2018-06-15T14:54:12Z</dcterms:created>
  <dcterms:modified xsi:type="dcterms:W3CDTF">2026-04-27T13:09:32Z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2018-06-06T23:54:02.5199353Z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