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306" r:id="rId2"/>
    <p:sldId id="257" r:id="rId3"/>
    <p:sldId id="317" r:id="rId4"/>
    <p:sldId id="307" r:id="rId5"/>
    <p:sldId id="315" r:id="rId6"/>
    <p:sldId id="308" r:id="rId7"/>
    <p:sldId id="316" r:id="rId8"/>
    <p:sldId id="260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6E4"/>
    <a:srgbClr val="1A4C86"/>
    <a:srgbClr val="1A4D86"/>
    <a:srgbClr val="01A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9" autoAdjust="0"/>
    <p:restoredTop sz="94667" autoAdjust="0"/>
  </p:normalViewPr>
  <p:slideViewPr>
    <p:cSldViewPr snapToGrid="0">
      <p:cViewPr varScale="1">
        <p:scale>
          <a:sx n="60" d="100"/>
          <a:sy n="60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DA317-E2E9-492E-AE42-69A6D52DC8B3}" type="datetimeFigureOut">
              <a:rPr lang="hr-HR" smtClean="0"/>
              <a:t>21.10.2025.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4D1EB-3318-4E51-99DE-BDA02F3B5E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111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4D1EB-3318-4E51-99DE-BDA02F3B5E01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071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E054-D802-45B2-B214-B8C8882698EC}" type="datetime1">
              <a:rPr lang="hr-HR" smtClean="0"/>
              <a:t>21.10.2025.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558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03B5-EC68-4A62-AB11-030EAC8B8A5B}" type="datetime1">
              <a:rPr lang="hr-HR" smtClean="0"/>
              <a:t>21.10.2025.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619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EFAF-483A-4F2A-93AC-944CAC16CB6D}" type="datetime1">
              <a:rPr lang="hr-HR" smtClean="0"/>
              <a:t>21.10.2025.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2384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14400" y="546100"/>
            <a:ext cx="838200" cy="5104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xtBox 3"/>
          <p:cNvSpPr txBox="1"/>
          <p:nvPr userDrawn="1"/>
        </p:nvSpPr>
        <p:spPr>
          <a:xfrm>
            <a:off x="11653736" y="379379"/>
            <a:ext cx="353943" cy="61186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hr-HR" sz="1100" spc="100" noProof="0" dirty="0" err="1">
                <a:solidFill>
                  <a:schemeClr val="bg1">
                    <a:lumMod val="75000"/>
                  </a:schemeClr>
                </a:solidFill>
              </a:rPr>
              <a:t>Univerza</a:t>
            </a:r>
            <a:r>
              <a:rPr lang="hr-HR" sz="1100" spc="100" noProof="0" dirty="0">
                <a:solidFill>
                  <a:schemeClr val="bg1">
                    <a:lumMod val="75000"/>
                  </a:schemeClr>
                </a:solidFill>
              </a:rPr>
              <a:t> v Mariboru | Sveučilište Libertas | Veleučilište </a:t>
            </a:r>
            <a:r>
              <a:rPr lang="hr-HR" sz="1100" spc="100" noProof="0" dirty="0" err="1">
                <a:solidFill>
                  <a:schemeClr val="bg1">
                    <a:lumMod val="75000"/>
                  </a:schemeClr>
                </a:solidFill>
              </a:rPr>
              <a:t>Vimal</a:t>
            </a:r>
            <a:endParaRPr lang="en-GB" sz="1100" spc="100" noProof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/>
            </a:lvl1pPr>
          </a:lstStyle>
          <a:p>
            <a:fld id="{032BC6FA-B8DD-40CF-B66A-80B692B3C9EF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E50F5D-6D28-40AA-911F-6D307284CF86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7" r="58274"/>
          <a:stretch/>
        </p:blipFill>
        <p:spPr bwMode="auto">
          <a:xfrm>
            <a:off x="0" y="0"/>
            <a:ext cx="109138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303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3364F9-BE09-4AD7-986E-407F1B79F9AD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403035" y="0"/>
            <a:ext cx="7788965" cy="6858000"/>
          </a:xfrm>
          <a:custGeom>
            <a:avLst/>
            <a:gdLst>
              <a:gd name="connsiteX0" fmla="*/ 3894482 w 7788965"/>
              <a:gd name="connsiteY0" fmla="*/ 2146852 h 6858000"/>
              <a:gd name="connsiteX1" fmla="*/ 7788964 w 7788965"/>
              <a:gd name="connsiteY1" fmla="*/ 6858000 h 6858000"/>
              <a:gd name="connsiteX2" fmla="*/ 0 w 7788965"/>
              <a:gd name="connsiteY2" fmla="*/ 6858000 h 6858000"/>
              <a:gd name="connsiteX3" fmla="*/ 0 w 7788965"/>
              <a:gd name="connsiteY3" fmla="*/ 6857999 h 6858000"/>
              <a:gd name="connsiteX4" fmla="*/ 5734705 w 7788965"/>
              <a:gd name="connsiteY4" fmla="*/ 0 h 6858000"/>
              <a:gd name="connsiteX5" fmla="*/ 7788965 w 7788965"/>
              <a:gd name="connsiteY5" fmla="*/ 0 h 6858000"/>
              <a:gd name="connsiteX6" fmla="*/ 7788965 w 7788965"/>
              <a:gd name="connsiteY6" fmla="*/ 6641351 h 6858000"/>
              <a:gd name="connsiteX7" fmla="*/ 4000566 w 7788965"/>
              <a:gd name="connsiteY7" fmla="*/ 2078313 h 6858000"/>
              <a:gd name="connsiteX8" fmla="*/ 2214158 w 7788965"/>
              <a:gd name="connsiteY8" fmla="*/ 0 h 6858000"/>
              <a:gd name="connsiteX9" fmla="*/ 5574803 w 7788965"/>
              <a:gd name="connsiteY9" fmla="*/ 0 h 6858000"/>
              <a:gd name="connsiteX10" fmla="*/ 3894480 w 7788965"/>
              <a:gd name="connsiteY10" fmla="*/ 2032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965" h="6858000">
                <a:moveTo>
                  <a:pt x="3894482" y="2146852"/>
                </a:moveTo>
                <a:lnTo>
                  <a:pt x="7788964" y="6858000"/>
                </a:lnTo>
                <a:lnTo>
                  <a:pt x="0" y="6858000"/>
                </a:lnTo>
                <a:lnTo>
                  <a:pt x="0" y="6857999"/>
                </a:lnTo>
                <a:close/>
                <a:moveTo>
                  <a:pt x="5734705" y="0"/>
                </a:moveTo>
                <a:lnTo>
                  <a:pt x="7788965" y="0"/>
                </a:lnTo>
                <a:lnTo>
                  <a:pt x="7788965" y="6641351"/>
                </a:lnTo>
                <a:lnTo>
                  <a:pt x="4000566" y="2078313"/>
                </a:lnTo>
                <a:close/>
                <a:moveTo>
                  <a:pt x="2214158" y="0"/>
                </a:moveTo>
                <a:lnTo>
                  <a:pt x="5574803" y="0"/>
                </a:lnTo>
                <a:lnTo>
                  <a:pt x="3894480" y="203268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883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11516" y="216000"/>
            <a:ext cx="5228944" cy="64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589C8AA-2D4C-4994-980A-55755859B752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449903D-1884-4F36-ADC7-5E445863E767}"/>
              </a:ext>
            </a:extLst>
          </p:cNvPr>
          <p:cNvSpPr/>
          <p:nvPr userDrawn="1"/>
        </p:nvSpPr>
        <p:spPr>
          <a:xfrm>
            <a:off x="11976000" y="0"/>
            <a:ext cx="216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3353408-014E-40E6-91DD-CB316B4EA769}"/>
              </a:ext>
            </a:extLst>
          </p:cNvPr>
          <p:cNvSpPr/>
          <p:nvPr userDrawn="1"/>
        </p:nvSpPr>
        <p:spPr>
          <a:xfrm>
            <a:off x="0" y="0"/>
            <a:ext cx="12192000" cy="21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3769F56-512B-47D6-9A36-7436DFABFE7B}"/>
              </a:ext>
            </a:extLst>
          </p:cNvPr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964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5734-7EE0-4ACC-8B74-D317A6D8FC19}" type="datetime1">
              <a:rPr lang="hr-HR" smtClean="0"/>
              <a:t>21.10.2025.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619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62BE-F343-4162-B49E-24FF0442F69B}" type="datetime1">
              <a:rPr lang="hr-HR" smtClean="0"/>
              <a:t>21.10.2025.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663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EDC2-975B-4C49-83BA-303EEB97287C}" type="datetime1">
              <a:rPr lang="hr-HR" smtClean="0"/>
              <a:t>21.10.2025.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118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DAFE-1179-4117-8FAD-31EE2074D4CB}" type="datetime1">
              <a:rPr lang="hr-HR" smtClean="0"/>
              <a:t>21.10.2025.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425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9608-B518-4362-9F05-41559E68DB45}" type="datetime1">
              <a:rPr lang="hr-HR" smtClean="0"/>
              <a:t>21.10.2025.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321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5E06-B830-4F1D-A329-60E7B8D9ECBB}" type="datetime1">
              <a:rPr lang="hr-HR" smtClean="0"/>
              <a:t>21.10.2025.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833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ACF5-8B12-43A8-B497-DB7C7E1A28E1}" type="datetime1">
              <a:rPr lang="hr-HR" smtClean="0"/>
              <a:t>21.10.2025.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787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465E-0189-4D2D-A166-7405411F3BE7}" type="datetime1">
              <a:rPr lang="hr-HR" smtClean="0"/>
              <a:t>21.10.2025.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501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687CE-E831-4561-A998-1F2DC29F0165}" type="datetime1">
              <a:rPr lang="hr-HR" smtClean="0"/>
              <a:t>21.10.2025.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979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>
            <a:extLst>
              <a:ext uri="{FF2B5EF4-FFF2-40B4-BE49-F238E27FC236}">
                <a16:creationId xmlns:a16="http://schemas.microsoft.com/office/drawing/2014/main" id="{A30A7E01-DD0E-4051-B154-425CE3D21431}"/>
              </a:ext>
            </a:extLst>
          </p:cNvPr>
          <p:cNvSpPr/>
          <p:nvPr/>
        </p:nvSpPr>
        <p:spPr>
          <a:xfrm>
            <a:off x="210164" y="4924424"/>
            <a:ext cx="4247536" cy="1312887"/>
          </a:xfrm>
          <a:prstGeom prst="rect">
            <a:avLst/>
          </a:prstGeom>
          <a:solidFill>
            <a:srgbClr val="23A6E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C5EE7B64-E772-41FB-A26B-2881CBC12043}"/>
              </a:ext>
            </a:extLst>
          </p:cNvPr>
          <p:cNvSpPr txBox="1">
            <a:spLocks/>
          </p:cNvSpPr>
          <p:nvPr/>
        </p:nvSpPr>
        <p:spPr>
          <a:xfrm>
            <a:off x="760023" y="4941168"/>
            <a:ext cx="3678627" cy="11521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hr-HR" altLang="ko-K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hr-HR" altLang="ko-K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37" name="Isosceles Triangle 51">
            <a:extLst>
              <a:ext uri="{FF2B5EF4-FFF2-40B4-BE49-F238E27FC236}">
                <a16:creationId xmlns:a16="http://schemas.microsoft.com/office/drawing/2014/main" id="{65EAC5E2-8392-49AD-8432-8A5C03D7D7BF}"/>
              </a:ext>
            </a:extLst>
          </p:cNvPr>
          <p:cNvSpPr/>
          <p:nvPr/>
        </p:nvSpPr>
        <p:spPr>
          <a:xfrm>
            <a:off x="10432102" y="862250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C86F34EC-DE9C-4B1C-86CC-9F1F1CFF9603}"/>
              </a:ext>
            </a:extLst>
          </p:cNvPr>
          <p:cNvSpPr/>
          <p:nvPr/>
        </p:nvSpPr>
        <p:spPr>
          <a:xfrm flipH="1">
            <a:off x="6601206" y="82280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Oval 21">
            <a:extLst>
              <a:ext uri="{FF2B5EF4-FFF2-40B4-BE49-F238E27FC236}">
                <a16:creationId xmlns:a16="http://schemas.microsoft.com/office/drawing/2014/main" id="{037464A1-89B9-437E-AF59-75439B46393A}"/>
              </a:ext>
            </a:extLst>
          </p:cNvPr>
          <p:cNvSpPr>
            <a:spLocks noChangeAspect="1"/>
          </p:cNvSpPr>
          <p:nvPr/>
        </p:nvSpPr>
        <p:spPr>
          <a:xfrm>
            <a:off x="9154093" y="805541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B30C854-BF19-E0B5-FCD6-E29047B234FB}"/>
              </a:ext>
            </a:extLst>
          </p:cNvPr>
          <p:cNvSpPr txBox="1">
            <a:spLocks/>
          </p:cNvSpPr>
          <p:nvPr/>
        </p:nvSpPr>
        <p:spPr>
          <a:xfrm>
            <a:off x="5741764" y="2962265"/>
            <a:ext cx="4901422" cy="769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OPG Pešta</a:t>
            </a:r>
            <a:endParaRPr lang="en-GB" sz="2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5619266-7FE4-0656-9363-1E70D5408392}"/>
              </a:ext>
            </a:extLst>
          </p:cNvPr>
          <p:cNvSpPr txBox="1">
            <a:spLocks/>
          </p:cNvSpPr>
          <p:nvPr/>
        </p:nvSpPr>
        <p:spPr>
          <a:xfrm>
            <a:off x="5774549" y="4599067"/>
            <a:ext cx="4901421" cy="16521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Sandra </a:t>
            </a:r>
            <a:r>
              <a:rPr lang="hr-HR" sz="2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Riljko</a:t>
            </a:r>
            <a:r>
              <a:rPr lang="hr-HR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, Lana </a:t>
            </a:r>
            <a:r>
              <a:rPr lang="hr-HR" sz="2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Nemec</a:t>
            </a:r>
            <a:r>
              <a:rPr lang="hr-HR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, Vladimir </a:t>
            </a:r>
            <a:r>
              <a:rPr lang="hr-HR" sz="2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Štefanek</a:t>
            </a:r>
            <a:r>
              <a:rPr lang="hr-HR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, Kristian Šimunović i Danijel </a:t>
            </a:r>
            <a:r>
              <a:rPr lang="hr-HR" sz="2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Topljak</a:t>
            </a:r>
            <a:endParaRPr lang="hr-HR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800" dirty="0">
              <a:solidFill>
                <a:srgbClr val="1A4D86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r-HR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Veleučilište u Križevcima</a:t>
            </a:r>
            <a:endParaRPr lang="en-GB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F0757E10-3ED2-4F6D-9384-0EE26B1F4316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" b="605"/>
          <a:stretch>
            <a:fillRect/>
          </a:stretch>
        </p:blipFill>
        <p:spPr/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E975B07F-49C0-41BD-8289-A23C21159807}"/>
              </a:ext>
            </a:extLst>
          </p:cNvPr>
          <p:cNvSpPr txBox="1">
            <a:spLocks/>
          </p:cNvSpPr>
          <p:nvPr/>
        </p:nvSpPr>
        <p:spPr>
          <a:xfrm>
            <a:off x="5741764" y="1516762"/>
            <a:ext cx="4901422" cy="769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RRT 2025</a:t>
            </a:r>
            <a:endParaRPr lang="en-GB" sz="2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pic>
        <p:nvPicPr>
          <p:cNvPr id="31" name="Image 2">
            <a:extLst>
              <a:ext uri="{FF2B5EF4-FFF2-40B4-BE49-F238E27FC236}">
                <a16:creationId xmlns:a16="http://schemas.microsoft.com/office/drawing/2014/main" id="{C68BCADA-A0E5-455A-A848-A0FE35A2EC9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61755" y="386944"/>
            <a:ext cx="1156852" cy="658474"/>
          </a:xfrm>
          <a:prstGeom prst="rect">
            <a:avLst/>
          </a:prstGeom>
        </p:spPr>
      </p:pic>
      <p:pic>
        <p:nvPicPr>
          <p:cNvPr id="32" name="Image 1">
            <a:extLst>
              <a:ext uri="{FF2B5EF4-FFF2-40B4-BE49-F238E27FC236}">
                <a16:creationId xmlns:a16="http://schemas.microsoft.com/office/drawing/2014/main" id="{7C038D37-209D-4F6D-A366-BE9B3B061FE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55541" y="558962"/>
            <a:ext cx="2891540" cy="333502"/>
          </a:xfrm>
          <a:prstGeom prst="rect">
            <a:avLst/>
          </a:prstGeom>
        </p:spPr>
      </p:pic>
      <p:pic>
        <p:nvPicPr>
          <p:cNvPr id="14" name="Image 3">
            <a:extLst>
              <a:ext uri="{FF2B5EF4-FFF2-40B4-BE49-F238E27FC236}">
                <a16:creationId xmlns:a16="http://schemas.microsoft.com/office/drawing/2014/main" id="{D0E910E1-F5FE-471B-AC21-D18A4FCC63E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68751" y="546068"/>
            <a:ext cx="1973212" cy="39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5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4930" y="481167"/>
            <a:ext cx="9795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Uvod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2</a:t>
            </a:fld>
            <a:endParaRPr lang="hr-HR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4195690E-3F53-9F6C-55C6-7077F01BAB9E}"/>
              </a:ext>
            </a:extLst>
          </p:cNvPr>
          <p:cNvSpPr txBox="1"/>
          <p:nvPr/>
        </p:nvSpPr>
        <p:spPr>
          <a:xfrm>
            <a:off x="1904930" y="1874728"/>
            <a:ext cx="4245971" cy="2610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dirty="0"/>
              <a:t>OPG Pešta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dirty="0"/>
              <a:t>Od polja do stola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dirty="0"/>
              <a:t>Kratki lanac opskrbe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dirty="0"/>
              <a:t>Blizina turističkih atrakcija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D0506CC-D633-B6BD-BA6D-B5C25AC7C4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784" y="924231"/>
            <a:ext cx="3565423" cy="475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0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17321-F8B2-B1CB-BAE7-483FAF285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04EC1E-8B0B-6549-5587-715905CA3BE0}"/>
              </a:ext>
            </a:extLst>
          </p:cNvPr>
          <p:cNvSpPr txBox="1"/>
          <p:nvPr/>
        </p:nvSpPr>
        <p:spPr>
          <a:xfrm>
            <a:off x="1698452" y="1143686"/>
            <a:ext cx="9795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Uvod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7EEFAEA-0DE1-5595-C4A3-4364E33B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3</a:t>
            </a:fld>
            <a:endParaRPr lang="hr-HR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9F3E919E-10F0-AD24-5994-3F0FEA794C48}"/>
              </a:ext>
            </a:extLst>
          </p:cNvPr>
          <p:cNvSpPr txBox="1"/>
          <p:nvPr/>
        </p:nvSpPr>
        <p:spPr>
          <a:xfrm>
            <a:off x="1549614" y="2108774"/>
            <a:ext cx="5961002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/>
              <a:t>10 hektara vlastitog poljoprivrednog zemljišta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/>
              <a:t>Angažman cijele obitelji </a:t>
            </a:r>
            <a:r>
              <a:rPr lang="hr-HR" sz="2200" dirty="0" err="1"/>
              <a:t>Golenko</a:t>
            </a:r>
            <a:endParaRPr lang="hr-HR" sz="2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/>
              <a:t>Restoran od 2025. – Pešta breg d.o.o.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/>
              <a:t>OPG od 2021.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/>
              <a:t>Tradicija koja se nastavlja unutar obitelji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 err="1"/>
              <a:t>Plastenička</a:t>
            </a:r>
            <a:r>
              <a:rPr lang="hr-HR" sz="2200" dirty="0"/>
              <a:t> proizvodnja povrća i proizvodnja na otvorenom, stočarstvo i peradarstvo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800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A1657320-2C2D-D9EF-9CA4-034CF1CAC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282431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5D287D4-7D68-9B01-C8CC-5EAD0CD90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803" y="1986118"/>
            <a:ext cx="4559709" cy="341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4930" y="481167"/>
            <a:ext cx="9795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OPG Pešta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4</a:t>
            </a:fld>
            <a:endParaRPr lang="hr-HR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9532FF16-4DDF-5DB8-69E3-23F2F5B67ACD}"/>
              </a:ext>
            </a:extLst>
          </p:cNvPr>
          <p:cNvSpPr txBox="1"/>
          <p:nvPr/>
        </p:nvSpPr>
        <p:spPr>
          <a:xfrm>
            <a:off x="1904930" y="1899081"/>
            <a:ext cx="5547922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/>
              <a:t>Plasman proizvoda u vlastitom restoranu – kratki lanac opskrbe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/>
              <a:t>Potencijal za dodatno unapređenje gospodarstva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D821B64-A901-9533-C8E9-73BC812E7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168" y="1284008"/>
            <a:ext cx="3743632" cy="374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35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4930" y="481167"/>
            <a:ext cx="9795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stanja i ponude sadržaja</a:t>
            </a:r>
            <a:endParaRPr lang="hr-HR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5</a:t>
            </a:fld>
            <a:endParaRPr lang="hr-HR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F70FBB1-0594-E74B-2E68-EE978BF8E2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21" y="1729946"/>
            <a:ext cx="5283199" cy="3962399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F6761B79-6060-217F-42B7-F4FBB7886441}"/>
              </a:ext>
            </a:extLst>
          </p:cNvPr>
          <p:cNvSpPr txBox="1"/>
          <p:nvPr/>
        </p:nvSpPr>
        <p:spPr>
          <a:xfrm>
            <a:off x="1260918" y="1814360"/>
            <a:ext cx="51792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/>
              <a:t>Vlastita proizvodnja i prerada prehrambenih proizvoda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/>
              <a:t>Zajedništvo, iznimno bogata lokalna turistička ponuda, iskustvo i tradicija koja se prenosi s koljena na koljeno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995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4930" y="481167"/>
            <a:ext cx="97957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Rezultati / Prijedlozi za unaprjeđenje, poboljšanje ponude / smjer razvoja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6</a:t>
            </a:fld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FF607D8-C72D-395F-EF1E-30F89A0EC107}"/>
              </a:ext>
            </a:extLst>
          </p:cNvPr>
          <p:cNvSpPr txBox="1"/>
          <p:nvPr/>
        </p:nvSpPr>
        <p:spPr>
          <a:xfrm>
            <a:off x="1904930" y="2315447"/>
            <a:ext cx="8219768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Fokus: prijedlozi za unaprjeđenje rada gospodarstva 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i="0" dirty="0">
                <a:effectLst/>
              </a:rPr>
              <a:t> Marketinška strategija              </a:t>
            </a:r>
            <a:endParaRPr lang="hr-HR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i="0" dirty="0">
                <a:effectLst/>
              </a:rPr>
              <a:t> Putokazi do gospodarstva</a:t>
            </a:r>
            <a:endParaRPr lang="hr-HR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 Google karte, unaprijediti web stranicu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 Marketing na društvenim mrežama (Instagram, Facebook) </a:t>
            </a:r>
          </a:p>
        </p:txBody>
      </p:sp>
    </p:spTree>
    <p:extLst>
      <p:ext uri="{BB962C8B-B14F-4D97-AF65-F5344CB8AC3E}">
        <p14:creationId xmlns:p14="http://schemas.microsoft.com/office/powerpoint/2010/main" val="946725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4930" y="481167"/>
            <a:ext cx="9795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Zaključak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7</a:t>
            </a:fld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8C8480CB-F764-69D0-7D2A-89314E72AD51}"/>
              </a:ext>
            </a:extLst>
          </p:cNvPr>
          <p:cNvSpPr txBox="1"/>
          <p:nvPr/>
        </p:nvSpPr>
        <p:spPr>
          <a:xfrm>
            <a:off x="1983588" y="2464651"/>
            <a:ext cx="877290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/>
              <a:t>Zaokružena priča proizvodnje i plasmana proizvoda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/>
              <a:t>Važno je iskoristiti lokalne turističke potencijale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/>
              <a:t>Ključ za uspjeh u budućnosti - nastavak ulaganja u gospodarstvo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72534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14D9989-0485-4850-9528-D66FE3CD8A5E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r="7505"/>
          <a:stretch>
            <a:fillRect/>
          </a:stretch>
        </p:blipFill>
        <p:spPr/>
      </p:pic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CEDA9D63-ABF3-44A1-A417-E145D8FBC925}"/>
              </a:ext>
            </a:extLst>
          </p:cNvPr>
          <p:cNvSpPr>
            <a:spLocks noChangeAspect="1"/>
          </p:cNvSpPr>
          <p:nvPr/>
        </p:nvSpPr>
        <p:spPr>
          <a:xfrm>
            <a:off x="1306285" y="2762264"/>
            <a:ext cx="393180" cy="33930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ound Same Side Corner Rectangle 36">
            <a:extLst>
              <a:ext uri="{FF2B5EF4-FFF2-40B4-BE49-F238E27FC236}">
                <a16:creationId xmlns:a16="http://schemas.microsoft.com/office/drawing/2014/main" id="{13410EA6-790E-4CE8-B5FC-7052ACA1C51C}"/>
              </a:ext>
            </a:extLst>
          </p:cNvPr>
          <p:cNvSpPr>
            <a:spLocks noChangeAspect="1"/>
          </p:cNvSpPr>
          <p:nvPr/>
        </p:nvSpPr>
        <p:spPr>
          <a:xfrm>
            <a:off x="3009725" y="2743493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533374" y="2002431"/>
            <a:ext cx="5724728" cy="10229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 na pozornosti!</a:t>
            </a:r>
            <a:endParaRPr lang="en-GB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448608" y="4034309"/>
            <a:ext cx="5575145" cy="112968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Autor/i: Sandra </a:t>
            </a: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Riljko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Lana </a:t>
            </a: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Nemec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Vladimir </a:t>
            </a: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Štefanek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Kristian Šimunović, Danijel </a:t>
            </a: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Topljak</a:t>
            </a:r>
            <a:endParaRPr lang="en-GB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Institucija: Veleučilište u Križevcima</a:t>
            </a:r>
          </a:p>
          <a:p>
            <a:pPr marL="0" indent="0">
              <a:buNone/>
            </a:pPr>
            <a:r>
              <a:rPr lang="hr-H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skantar@vguk.hr</a:t>
            </a:r>
            <a:endParaRPr lang="en-GB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043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232</Words>
  <Application>Microsoft Office PowerPoint</Application>
  <PresentationFormat>Široki zaslon</PresentationFormat>
  <Paragraphs>48</Paragraphs>
  <Slides>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Tomislav</dc:creator>
  <cp:lastModifiedBy>Kristina Svržnjak</cp:lastModifiedBy>
  <cp:revision>64</cp:revision>
  <dcterms:created xsi:type="dcterms:W3CDTF">2020-03-03T13:50:49Z</dcterms:created>
  <dcterms:modified xsi:type="dcterms:W3CDTF">2025-10-21T10:06:01Z</dcterms:modified>
</cp:coreProperties>
</file>