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17" r:id="rId2"/>
    <p:sldId id="261" r:id="rId3"/>
    <p:sldId id="418" r:id="rId4"/>
    <p:sldId id="419" r:id="rId5"/>
    <p:sldId id="408" r:id="rId6"/>
    <p:sldId id="411" r:id="rId7"/>
    <p:sldId id="409" r:id="rId8"/>
    <p:sldId id="410" r:id="rId9"/>
    <p:sldId id="412" r:id="rId10"/>
    <p:sldId id="413" r:id="rId11"/>
    <p:sldId id="414" r:id="rId12"/>
    <p:sldId id="415" r:id="rId13"/>
    <p:sldId id="426" r:id="rId14"/>
    <p:sldId id="416" r:id="rId15"/>
    <p:sldId id="420" r:id="rId16"/>
    <p:sldId id="421" r:id="rId17"/>
    <p:sldId id="422" r:id="rId18"/>
    <p:sldId id="423" r:id="rId19"/>
    <p:sldId id="425" r:id="rId20"/>
    <p:sldId id="42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9D258E-B423-4D2B-8E86-A1CC16423F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C65A3C-6752-4918-89B2-57678A32D8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EA8720-7589-41B7-A1F7-5A8CC1676A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94CE9-C791-4494-8D86-2CA1292F9D87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24743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F329CE-B451-4196-A323-C42C1FE6D9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7BC758-E4CF-43C2-A05D-08F8590AB0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1813EB-9F99-40BD-BFAE-F69B5C15BB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616BC-DD97-4D54-9F36-705DCA153E6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3215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B3E0C8-DAF7-4F38-8163-7447F51420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0A225E-596E-4146-93B1-EB58E48A84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22E45B-D7D5-444B-B50E-73BB5F8F7F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E2308-6320-40FF-875B-CC337B2C2CA2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6912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7FD1A8-5E2B-4AE7-84DE-4AA15AD3FC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2710AA-0157-49C6-969E-9E494B6FA2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E4D35D-A7EC-4C50-AF6F-EFB2AE771E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B092C-373B-4A3A-97FB-71BC6C218073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912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268B8C-F065-4C9D-8622-B3392CD5C6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3255A5-32E5-4BAC-8844-A4DDE5C6D2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8A4E71-3098-4015-93F2-F8C9506902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9F6CA-4C3E-4047-A602-9315977EEEC3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82357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B00956-4EBF-463B-BC4C-E9E9E631C0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CCBA1E-B795-4F8E-A326-968D6208C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E5EC91-9795-4D64-9175-0EF15557D8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8E9D7-71C0-44A3-AF94-A3261219B5AE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21572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79EA275-DD39-4C1E-A87F-4ACEF0E4BE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7AD4D3A-5510-46E1-9552-1BFFD283D6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29358EA-BC33-450E-A9A3-05E5E9E87D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AB5AA-9F58-44D5-BCEE-538B9C081FE7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14013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9B148FE-D578-43F4-8FB7-AE21EB6CED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C084829-54DB-463F-8EED-1069D1B3FF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2234753-EE36-42F8-95B0-EA960871FA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7BAFC-5B19-4770-ABE9-6AC272F3F1F8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12813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2BA01EB-B86E-4BFC-80E7-C79E9FCB6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6BA11C-E45F-4817-9006-EE703ECF9B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48E96B4-015D-43B5-A537-3871FC4F1F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2E914-9E3E-4CF7-8B4E-AE1E49B1B7B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846123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50CBCC-5A50-40C9-9E63-6A5E5ECEEF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1222B5-E83E-4881-A7B2-3F4E647BC3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64A0FE-050E-4B7F-A7EB-E742465365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8FCC9-FA9F-4F98-9EDA-3A773F0FAAD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02619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B16C90-5DCE-481D-A3FB-E023A4813F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3762F8-39AB-421A-9876-4A7D3C6A78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0159B6-5DA2-4F87-B8A5-6CE863F023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F7643-DA63-4DC2-9C7F-B22FAF0DBDD9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54695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02C57C6-3219-4E02-A86E-AE5450E841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46B428D-3642-434F-BAE2-76D55CFD1E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C60D38-5A7A-4CA9-90D5-39F2909EE4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FD4316E-E100-4B62-8242-88962C67511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50FA9AA-1855-4280-8CC1-304EEB8C76A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4C6B8D5-21FA-4782-A04E-01B081CA1777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14666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narodne-novine.nn.hr/clanci/sluzbeni/2014_04_42_784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gipu.hr/default.aspx?id=28128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arodne-novine.nn.hr/clanci/sluzbeni/2013_12_153_3221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FA2B8482-D5C8-412A-BFE3-BE31ECAE8B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Graditeljstvo u </a:t>
            </a:r>
            <a:r>
              <a:rPr lang="hr-HR" dirty="0" err="1"/>
              <a:t>zootehnici</a:t>
            </a:r>
            <a:br>
              <a:rPr lang="hr-HR" dirty="0"/>
            </a:br>
            <a:r>
              <a:rPr lang="hr-HR" sz="3200" dirty="0"/>
              <a:t>Zakonska regulativa u području graditeljstva</a:t>
            </a:r>
            <a:endParaRPr lang="en-US" sz="3200" dirty="0"/>
          </a:p>
        </p:txBody>
      </p:sp>
      <p:sp>
        <p:nvSpPr>
          <p:cNvPr id="5" name="Podnaslov 4">
            <a:extLst>
              <a:ext uri="{FF2B5EF4-FFF2-40B4-BE49-F238E27FC236}">
                <a16:creationId xmlns:a16="http://schemas.microsoft.com/office/drawing/2014/main" id="{B6CE74C4-7E7E-4CB2-83EE-1C985C0416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0" y="3861048"/>
            <a:ext cx="6400800" cy="1752600"/>
          </a:xfrm>
        </p:spPr>
        <p:txBody>
          <a:bodyPr/>
          <a:lstStyle/>
          <a:p>
            <a:r>
              <a:rPr lang="hr-HR" dirty="0"/>
              <a:t>mr. </a:t>
            </a:r>
            <a:r>
              <a:rPr lang="hr-HR" dirty="0" err="1"/>
              <a:t>sc</a:t>
            </a:r>
            <a:r>
              <a:rPr lang="hr-HR" dirty="0"/>
              <a:t>. Miomir Stojnović</a:t>
            </a:r>
          </a:p>
          <a:p>
            <a:r>
              <a:rPr lang="hr-HR" dirty="0"/>
              <a:t>VGUK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081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>
            <a:extLst>
              <a:ext uri="{FF2B5EF4-FFF2-40B4-BE49-F238E27FC236}">
                <a16:creationId xmlns:a16="http://schemas.microsoft.com/office/drawing/2014/main" id="{4AB988EB-F7B0-4DFC-94A3-BAE4964659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4000"/>
              <a:t>Zaštita od buke</a:t>
            </a:r>
            <a:endParaRPr lang="en-US" altLang="en-US" sz="4000"/>
          </a:p>
        </p:txBody>
      </p:sp>
      <p:sp>
        <p:nvSpPr>
          <p:cNvPr id="10243" name="Rezervirano mjesto sadržaja 2">
            <a:extLst>
              <a:ext uri="{FF2B5EF4-FFF2-40B4-BE49-F238E27FC236}">
                <a16:creationId xmlns:a16="http://schemas.microsoft.com/office/drawing/2014/main" id="{BA55AED5-E097-4330-AE3F-F9E6016F83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altLang="en-US"/>
              <a:t>Građevina mora biti projektirana i izgrađena tako da buka koju zamjećuju korisnici ili osobe koje se nalaze u blizini ostaje na razini koja ne predstavlja prijetnju njihovu zdravlju i koja im omogućuje spavanje, odmor i rad u zadovoljavajućim uvjetima.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slov 1">
            <a:extLst>
              <a:ext uri="{FF2B5EF4-FFF2-40B4-BE49-F238E27FC236}">
                <a16:creationId xmlns:a16="http://schemas.microsoft.com/office/drawing/2014/main" id="{7DF2B8FD-5660-4A7F-9D47-E52C3B90FB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4000"/>
              <a:t>Gospodarenje energijom i očuvanje topline</a:t>
            </a:r>
            <a:endParaRPr lang="en-US" altLang="en-US" sz="4000"/>
          </a:p>
        </p:txBody>
      </p:sp>
      <p:sp>
        <p:nvSpPr>
          <p:cNvPr id="11267" name="Rezervirano mjesto sadržaja 2">
            <a:extLst>
              <a:ext uri="{FF2B5EF4-FFF2-40B4-BE49-F238E27FC236}">
                <a16:creationId xmlns:a16="http://schemas.microsoft.com/office/drawing/2014/main" id="{B1AB576E-27BC-492D-B91B-4DB912ACE9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altLang="en-US" sz="2800"/>
              <a:t>Građevine i njihove instalacije za grijanje, hlađenje, osvjetljenje i provjetravanje moraju biti projektirane i izgrađene tako da količina energije koju zahtijevaju ostane na niskoj razini, uzimajući u obzir korisnike i klimatske uvjete smještaja građevine. </a:t>
            </a:r>
          </a:p>
          <a:p>
            <a:pPr algn="just"/>
            <a:r>
              <a:rPr lang="hr-HR" altLang="en-US" sz="2800"/>
              <a:t>Građevine također moraju biti energetski učinkovite, tako da koriste što je moguće manje energije tijekom građenja i razgradnje.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slov 1">
            <a:extLst>
              <a:ext uri="{FF2B5EF4-FFF2-40B4-BE49-F238E27FC236}">
                <a16:creationId xmlns:a16="http://schemas.microsoft.com/office/drawing/2014/main" id="{C569FA05-5DE8-47F2-BA4B-00ABEFB8ED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4000"/>
              <a:t>Održiva uporaba prirodnih izvora</a:t>
            </a:r>
            <a:endParaRPr lang="en-US" altLang="en-US" sz="400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908FFD1-68A1-4B3A-B016-A3750496D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r>
              <a:rPr lang="hr-HR" sz="2800" i="1" dirty="0"/>
              <a:t>Građevine moraju biti projektirane, izgrađene i uklonjene tako da je uporaba prirodnih izvora održiva, a posebno moraju zajamčiti sljedeće</a:t>
            </a:r>
            <a:r>
              <a:rPr lang="hr-HR" sz="2800" dirty="0"/>
              <a:t>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hr-HR" sz="2400" dirty="0"/>
              <a:t>ponovnu uporabu ili mogućnost reciklaže građevine</a:t>
            </a:r>
            <a:r>
              <a:rPr lang="en-US" sz="2400" dirty="0"/>
              <a:t>,</a:t>
            </a:r>
            <a:r>
              <a:rPr lang="hr-HR" sz="2400" dirty="0"/>
              <a:t> njezinih materijala i dijelova nakon uklanjanja</a:t>
            </a:r>
          </a:p>
          <a:p>
            <a:pPr marL="0" indent="0">
              <a:buNone/>
              <a:defRPr/>
            </a:pPr>
            <a:r>
              <a:rPr lang="hr-HR" sz="2400" dirty="0"/>
              <a:t>2. trajnost građevine</a:t>
            </a:r>
          </a:p>
          <a:p>
            <a:pPr marL="0" indent="0">
              <a:buNone/>
              <a:defRPr/>
            </a:pPr>
            <a:r>
              <a:rPr lang="hr-HR" sz="2400" dirty="0"/>
              <a:t>3. uporabu okolišu prihvatljivih sirovina i sekundarnih materijala u građevinama</a:t>
            </a:r>
            <a:r>
              <a:rPr lang="en-US" sz="2400" dirty="0"/>
              <a:t>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D0504D5-C030-4193-AE3C-15B6ADA68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Razvrstavanje građevina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285AB71-0DDF-4F18-8D29-36F378130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Građevine</a:t>
            </a:r>
            <a:r>
              <a:rPr lang="hr-HR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s obzirom na zahtjevnost postupaka u vezi s gradnjom razvrstavaju u pet skupina, od zahtjevnijih prema manje zahtjevnima, kako slijedi:</a:t>
            </a:r>
            <a:endParaRPr lang="en-US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skupina </a:t>
            </a:r>
            <a:r>
              <a:rPr lang="hr-HR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građevine planirane Državnim planom prostornog razvoja</a:t>
            </a:r>
            <a:endParaRPr lang="en-US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skupina </a:t>
            </a:r>
            <a:r>
              <a:rPr lang="hr-HR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građevine za koje se prema posebnim propisima utvrđuju posebni uvjeti u postupku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procjene utjecaja na okoliš i u postupku ocjene prihvatljivosti zahvata za ekološku mrežu</a:t>
            </a:r>
            <a:endParaRPr lang="en-US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skupina </a:t>
            </a:r>
            <a:r>
              <a:rPr lang="hr-HR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građevine za koje se utvrđuju posebni uvjeti</a:t>
            </a:r>
            <a:endParaRPr lang="en-US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skupina </a:t>
            </a:r>
            <a:r>
              <a:rPr lang="hr-HR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građevine za koje se utvrđuju uvjeti priključenja, a ne utvrđuju se drugi posebni uvjeti</a:t>
            </a:r>
            <a:endParaRPr lang="en-US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skupina </a:t>
            </a:r>
            <a:r>
              <a:rPr lang="hr-HR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građevine koje nisu razvrstane u 1., 2., 3. ili 4. skupinu.</a:t>
            </a:r>
            <a:endParaRPr lang="en-US" sz="2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85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slov 1">
            <a:extLst>
              <a:ext uri="{FF2B5EF4-FFF2-40B4-BE49-F238E27FC236}">
                <a16:creationId xmlns:a16="http://schemas.microsoft.com/office/drawing/2014/main" id="{3C7283C5-8030-40BE-B667-C3351B1592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/>
              <a:t>Označavanje gradilišta</a:t>
            </a:r>
            <a:br>
              <a:rPr lang="hr-HR" altLang="en-US"/>
            </a:br>
            <a:r>
              <a:rPr lang="hr-HR" altLang="en-US" sz="1400" i="1">
                <a:hlinkClick r:id="rId2"/>
              </a:rPr>
              <a:t>https://narodne-novine.nn.hr/clanci/sluzbeni/2014_04_42_784.html</a:t>
            </a:r>
            <a:r>
              <a:rPr lang="hr-HR" altLang="en-US" sz="1400" i="1"/>
              <a:t> </a:t>
            </a:r>
            <a:endParaRPr lang="en-US" altLang="en-US" sz="1400" i="1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AC57C49-2B4F-4710-8B41-BC20632D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r>
              <a:rPr lang="hr-HR" sz="1800" b="1" dirty="0"/>
              <a:t>Gradilište na kojem se gradi na temelju građevinske dozvole mora biti označeno pločom koja obvezno sadrži:</a:t>
            </a:r>
          </a:p>
          <a:p>
            <a:pPr>
              <a:defRPr/>
            </a:pPr>
            <a:r>
              <a:rPr lang="hr-HR" sz="1800" dirty="0"/>
              <a:t>naziv i vrstu građevine koja se gradi</a:t>
            </a:r>
          </a:p>
          <a:p>
            <a:pPr>
              <a:defRPr/>
            </a:pPr>
            <a:r>
              <a:rPr lang="hr-HR" sz="1800" dirty="0"/>
              <a:t>broj katastarske čestice i katastarske općine na kojoj se građevina gradi te adresa (ako je poznata)</a:t>
            </a:r>
          </a:p>
          <a:p>
            <a:pPr>
              <a:defRPr/>
            </a:pPr>
            <a:r>
              <a:rPr lang="hr-HR" sz="1800" dirty="0"/>
              <a:t>ime, odnosno tvrtku investitora,</a:t>
            </a:r>
          </a:p>
          <a:p>
            <a:pPr>
              <a:defRPr/>
            </a:pPr>
            <a:r>
              <a:rPr lang="hr-HR" sz="1800" dirty="0"/>
              <a:t>ime odnosno tvrtku projektanta,</a:t>
            </a:r>
          </a:p>
          <a:p>
            <a:pPr>
              <a:defRPr/>
            </a:pPr>
            <a:r>
              <a:rPr lang="hr-HR" sz="1800" dirty="0"/>
              <a:t>ime odnosno tvrtku izvođača,</a:t>
            </a:r>
          </a:p>
          <a:p>
            <a:pPr>
              <a:defRPr/>
            </a:pPr>
            <a:r>
              <a:rPr lang="hr-HR" sz="1800" dirty="0"/>
              <a:t>ime odnosno tvrtku osobe koja provodi stručni nadzor građenja,</a:t>
            </a:r>
          </a:p>
          <a:p>
            <a:pPr>
              <a:defRPr/>
            </a:pPr>
            <a:r>
              <a:rPr lang="hr-HR" sz="1800" dirty="0"/>
              <a:t>naziv tijela koje je izdalo građevinsku dozvolu,</a:t>
            </a:r>
          </a:p>
          <a:p>
            <a:pPr>
              <a:defRPr/>
            </a:pPr>
            <a:r>
              <a:rPr lang="hr-HR" sz="1800" dirty="0"/>
              <a:t>klasifikacijsku oznaku, urudžbeni broj, datum izdavanja i pravomoćnosti, odnosno izvršnosti dozvole,</a:t>
            </a:r>
          </a:p>
          <a:p>
            <a:pPr>
              <a:defRPr/>
            </a:pPr>
            <a:r>
              <a:rPr lang="hr-HR" sz="1800" dirty="0"/>
              <a:t>datum prijave početka građenja,</a:t>
            </a:r>
          </a:p>
          <a:p>
            <a:pPr>
              <a:defRPr/>
            </a:pPr>
            <a:r>
              <a:rPr lang="hr-HR" sz="1800" dirty="0"/>
              <a:t>naznaku da se radi o kulturnom dobru ako se radovi izvode na građevini upisanoj u Registar kulturnih dobara Republike Hrvatske.</a:t>
            </a:r>
          </a:p>
          <a:p>
            <a:pPr marL="0" indent="0"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82C8B4-E9BE-449D-BEDF-2D81DDCD9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Projekti – vrste projekata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3E0549A-5DFC-4933-9CDA-1AAB8A72B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glavni projekt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izvedbeni projekt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tipski projekt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projekt uklanjanja građevine.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374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80E0E03-B36A-4DED-89AB-AD43EB4C2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GLAVNI PROJEKT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C263F2B-D724-4A95-8511-16FC01921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Glavni projekt </a:t>
            </a:r>
            <a:r>
              <a:rPr lang="hr-H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skup međusobno usklađenih projekata kojima se daje tehničko rješenje građevine i dokazuje ispunjavanje temeljnih zahtjeva za građevinu te drugih propisanih i određenih zahtjeva i uvjeta.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Glavni projekt</a:t>
            </a:r>
            <a:r>
              <a:rPr lang="hr-H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ovisno o vrsti građevine, odnosno radova sadrži: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1. arhitektonski projekt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2. građevinski projekt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3. elektrotehnički projekt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4. strojarski projekt.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876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DE5DA8A-674C-4046-98E0-B2F3E6744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GEODETSKI PROJEKT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F74FE27-F290-47C7-A004-3DDD8E0C7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Geodetskim projektom </a:t>
            </a:r>
            <a:r>
              <a:rPr lang="hr-H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prikazuje se smještaj jedne ili više građevina na građevnoj čestici te oblik i veličina građevne čestice čije se formiranje određuje građevinskom dozvolom.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Geodetski projekt izrađuje se kao fizički zasebni dio glavnog projekta.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temelju geodetskog projekta koji je sastavni dio glavnog projekta, koji je sastavni dio građevinske dozvole, međusobno se usklađuje stanje u katastru, zemljišnoj knjizi i naravi, ako je to potrebno, te se provodi formiranje građevne čestice u katastru, </a:t>
            </a:r>
            <a:r>
              <a:rPr lang="hr-H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iskolčenje</a:t>
            </a:r>
            <a:r>
              <a:rPr lang="hr-H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građevine i evidentiranje građevine u katastru.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380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118E6A5-BB71-4466-9955-DF28AC8B4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IZVEDBENI PROJEKT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BF09762-E280-441E-BC83-02F3A964E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Izvedbenim projektom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razrađuje se tehničko rješenje dano glavnim projektom.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Izvedbeni projekt mora biti izrađen u skladu s glavnim projektom.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Izvedbeni projekt se izrađuje za građenje građevina planiranih Državnim planom prostornog razvoja (1. skupina građevina) te u slučaju u kojem su to investitor i projektant ugovorili ugovorom o izradi glavnog projekta ili kada su to investitor i izvođač ugovorili ugovorom o građenju.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950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B75898-009A-430B-A417-D9F9926B2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TIPSKI PROJEKT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CCDA380-CD83-4CBA-840A-4B46DECDA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sz="2400" b="1" dirty="0"/>
              <a:t>Tipski</a:t>
            </a:r>
            <a:r>
              <a:rPr lang="en-US" sz="2400" b="1" dirty="0"/>
              <a:t> </a:t>
            </a:r>
            <a:r>
              <a:rPr lang="hr-HR" sz="2400" b="1" dirty="0"/>
              <a:t>projekt</a:t>
            </a:r>
            <a:r>
              <a:rPr lang="en-US" sz="2400" b="1" dirty="0"/>
              <a:t> </a:t>
            </a:r>
            <a:r>
              <a:rPr lang="hr-HR" sz="2400" dirty="0"/>
              <a:t>je projekt koji sadrži sve elemente propisane za sadržaj glavnog projekta bez definiranja uvjeta gradnje na određenoj lokaciji i za koji je Ministarstvo prostornoga uređenja, graditeljstva i državne imovine izdalo Rješenje o tipskom projektu.</a:t>
            </a:r>
          </a:p>
          <a:p>
            <a:pPr algn="just"/>
            <a:r>
              <a:rPr lang="hr-HR" sz="2400" dirty="0"/>
              <a:t> Prednost tipskog projekta je da se jednom u projektu definira građevina ili njezin dio koji se zatim mogu postavljati (izvoditi) više puta na raznim lokacijama, a da se kasnije dodatno određuju samo dijelovi građevine koji ovise o konkretnoj lokaciji.</a:t>
            </a:r>
          </a:p>
        </p:txBody>
      </p:sp>
    </p:spTree>
    <p:extLst>
      <p:ext uri="{BB962C8B-B14F-4D97-AF65-F5344CB8AC3E}">
        <p14:creationId xmlns:p14="http://schemas.microsoft.com/office/powerpoint/2010/main" val="2616483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B7C58E7-5251-4998-8244-0C59E2A1D3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dirty="0"/>
              <a:t>Graditeljstvo - definicija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39AA971-DD6D-4F7F-87DA-9753EECB7F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r-HR" altLang="sr-Latn-RS" b="1" dirty="0"/>
              <a:t>Graditeljstvo </a:t>
            </a:r>
            <a:r>
              <a:rPr lang="hr-HR" altLang="sr-Latn-RS" dirty="0"/>
              <a:t>podrazumijeva projektiranje, građenje, uporabu i održavanje te uklanjanje građevine, pri čemu se ne smije ugroziti život i zdravlje ljudi, okoliš, priroda, druge građevine i stvari, niti stabilnost tla na okolnom zemljištu.</a:t>
            </a:r>
            <a:endParaRPr lang="hr-HR" altLang="sr-Latn-RS" b="1" dirty="0"/>
          </a:p>
          <a:p>
            <a:pPr eaLnBrk="1" hangingPunct="1">
              <a:buFontTx/>
              <a:buNone/>
            </a:pPr>
            <a:r>
              <a:rPr lang="hr-HR" altLang="en-US" b="1" dirty="0">
                <a:solidFill>
                  <a:srgbClr val="00B050"/>
                </a:solidFill>
              </a:rPr>
              <a:t> </a:t>
            </a:r>
            <a:r>
              <a:rPr lang="hr-HR" altLang="en-US" dirty="0">
                <a:solidFill>
                  <a:srgbClr val="00B050"/>
                </a:solidFill>
              </a:rPr>
              <a:t> </a:t>
            </a:r>
            <a:r>
              <a:rPr lang="hr-HR" altLang="en-US" sz="2400" dirty="0">
                <a:solidFill>
                  <a:srgbClr val="00B050"/>
                </a:solidFill>
              </a:rPr>
              <a:t>(</a:t>
            </a:r>
            <a:r>
              <a:rPr lang="hr-HR" altLang="en-US" sz="2400" i="1" dirty="0">
                <a:solidFill>
                  <a:srgbClr val="00B050"/>
                </a:solidFill>
                <a:hlinkClick r:id="rId2"/>
              </a:rPr>
              <a:t>http://www.mgipu.hr/default.aspx?id=28128</a:t>
            </a:r>
            <a:r>
              <a:rPr lang="hr-HR" altLang="en-US" sz="2400" i="1" dirty="0">
                <a:solidFill>
                  <a:srgbClr val="00B050"/>
                </a:solidFill>
              </a:rPr>
              <a:t>)</a:t>
            </a:r>
            <a:endParaRPr lang="hr-HR" altLang="sr-Latn-RS" sz="24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ED173AE-67F4-4E1A-AA90-E3A966631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PROJEKT UKLANJANJA GRAĐEVINE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6F7B907-9E1A-4A79-BF73-67288A559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 uklanjanja građevine </a:t>
            </a:r>
            <a:r>
              <a:rPr lang="hr-HR" sz="3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projekt kojim se tehnički razrađuju rješenja, odnosno postupak i način uklanjanja građevine i stvari koje se nalaze u građevini, prethodno rješavanje pitanja odvajanja priključaka građevine na energetsku i/ili drugu infrastrukturu, sigurnosne mjere, mjere gospodarenja otpadom, oporabe i/ili zbrinjavanja otpada iz građevine i otpada nastalog uklanjanjem građevine, sukladno propisima koji uređuju gospodarenje otpadom, te odvoz i zbrinjavanje građevinskog materijala nastalog uklanjanjem građevine.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43143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620D45-6701-49D0-9386-C504E009A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Pojmovi iz Zakona o graditeljstvu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B6DD9E8-1867-476D-973F-9300D7848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energetsko svojstvo zgrade </a:t>
            </a:r>
            <a:r>
              <a:rPr lang="hr-H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izračunata ili izmjerena količina energije potrebna za zadovoljavanje potreba za energijom prilikom karakteristične uporabe zgrade, a koja među ostalim uključuje energiju koja se koristi za grijanje, hlađenje, ventilaciju, pripremu tople vode i osvjetljenje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gradilište</a:t>
            </a:r>
            <a:r>
              <a:rPr lang="hr-H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zemljište i/ili građevina, uključivo i privremeno zauzete površine, na kojima se izvodi građenje ili radovi potrebni za primjenu odgovarajuće tehnologije građenja i zaštitu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gradnja</a:t>
            </a:r>
            <a:r>
              <a:rPr lang="hr-H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projektiranje i građenje građevina te stručni nadzor građenja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građenje</a:t>
            </a:r>
            <a:r>
              <a:rPr lang="hr-H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izvedba građevinskih i drugih radova (pripremni, zemljani, </a:t>
            </a:r>
            <a:r>
              <a:rPr lang="hr-HR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konstruktorski</a:t>
            </a:r>
            <a:r>
              <a:rPr lang="hr-H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instalaterski, završni te ugradnja građevnih proizvoda, opreme ili postrojenja) kojima se gradi nova građevina, rekonstruira, održava ili uklanja postojeća građevina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građevina</a:t>
            </a:r>
            <a:r>
              <a:rPr lang="hr-H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građenjem nastao i s tlom povezan sklop, izveden od svrhovito povezanih građevnih proizvoda sa ili bez instalacija, sklop s ugrađenim postrojenjem, samostalno postrojenje povezano s tlom ili sklop nastao građenjem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iskolčenje</a:t>
            </a:r>
            <a:r>
              <a:rPr lang="hr-H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građevine je geodetski prijenos tlocrta vanjskog obrisa, odnosno osi građevine koja će se graditi, na teren unutar građevne čestice, odnosno obuhvata zahvata u prostoru koji izvodi ovlašteni inženjer geodezije sukladno posebnom propisu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zgrada</a:t>
            </a:r>
            <a:r>
              <a:rPr lang="hr-H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zatvorena i/ili natkrivena građevina namijenjena boravku ljudi, odnosno smještaju životinja, biljaka i stvari. Zgradom se ne smatra pojedinačna građevina unutar sustava infrastrukturne građevine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725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2E1F046-885B-41FF-BACF-3314D040A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Sudionici u gradnji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96C34AA-6E64-4D9E-815C-355B7965D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hr-HR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Investitor</a:t>
            </a:r>
            <a:r>
              <a:rPr lang="hr-H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pravna ili fizička osoba u čije ime se gradi građevina.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hr-HR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Projektant</a:t>
            </a:r>
            <a:r>
              <a:rPr lang="hr-H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fizička osoba koja prema posebnom zakonu ima pravo uporabe strukovnog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naziva ovlašteni arhitekt ili ovlašteni inženjer.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hr-HR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Izvođač</a:t>
            </a:r>
            <a:r>
              <a:rPr lang="hr-H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osoba koja gradi ili izvodi pojedine radove na građevini.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hr-HR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Nadzorni inženjer </a:t>
            </a:r>
            <a:r>
              <a:rPr lang="hr-H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fizička osoba koja prema posebnom zakonu ima pravo uporabe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strukovnog naziva ovlašteni arhitekt ili ovlašteni inženjer i provodi u ime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investitora stručni nadzor građenja.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hr-HR" sz="2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Revident</a:t>
            </a:r>
            <a:r>
              <a:rPr lang="hr-H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fizička osoba ovlaštena za kontrolu projekata.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59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>
            <a:extLst>
              <a:ext uri="{FF2B5EF4-FFF2-40B4-BE49-F238E27FC236}">
                <a16:creationId xmlns:a16="http://schemas.microsoft.com/office/drawing/2014/main" id="{4124FC57-1ED3-447D-895E-27A5BB29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4000"/>
              <a:t>Temeljni zahtjevi za građevinu</a:t>
            </a:r>
            <a:br>
              <a:rPr lang="hr-HR" altLang="en-US"/>
            </a:br>
            <a:r>
              <a:rPr lang="hr-HR" altLang="en-US" sz="1400" i="1"/>
              <a:t>Izvor: </a:t>
            </a:r>
            <a:r>
              <a:rPr lang="hr-HR" altLang="en-US" sz="1400" i="1">
                <a:hlinkClick r:id="rId2"/>
              </a:rPr>
              <a:t>https://narodne-novine.nn.hr/clanci/sluzbeni/2013_12_153_3221.html</a:t>
            </a:r>
            <a:r>
              <a:rPr lang="hr-HR" altLang="en-US" sz="1400" i="1"/>
              <a:t> </a:t>
            </a:r>
            <a:endParaRPr lang="en-US" altLang="en-US" sz="1400" i="1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12E6DF3-2272-4322-BFE4-A571FC790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hr-HR" dirty="0"/>
              <a:t>1. mehanička otpornost i stabilnost</a:t>
            </a:r>
          </a:p>
          <a:p>
            <a:pPr marL="0" indent="0">
              <a:buNone/>
              <a:defRPr/>
            </a:pPr>
            <a:r>
              <a:rPr lang="hr-HR" dirty="0"/>
              <a:t>2. sigurnost u slučaju požara</a:t>
            </a:r>
          </a:p>
          <a:p>
            <a:pPr marL="0" indent="0">
              <a:buNone/>
              <a:defRPr/>
            </a:pPr>
            <a:r>
              <a:rPr lang="hr-HR" dirty="0"/>
              <a:t>3. higijena, zdravlje i okoliš</a:t>
            </a:r>
          </a:p>
          <a:p>
            <a:pPr marL="0" indent="0">
              <a:buNone/>
              <a:defRPr/>
            </a:pPr>
            <a:r>
              <a:rPr lang="hr-HR" dirty="0"/>
              <a:t>4. sigurnost i pristupačnost tijekom uporabe</a:t>
            </a:r>
          </a:p>
          <a:p>
            <a:pPr marL="0" indent="0">
              <a:buNone/>
              <a:defRPr/>
            </a:pPr>
            <a:r>
              <a:rPr lang="hr-HR" dirty="0"/>
              <a:t>5. zaštita od buke</a:t>
            </a:r>
          </a:p>
          <a:p>
            <a:pPr marL="0" indent="0">
              <a:buNone/>
              <a:defRPr/>
            </a:pPr>
            <a:r>
              <a:rPr lang="hr-HR" dirty="0"/>
              <a:t>6. gospodarenje energijom i očuvanje topline</a:t>
            </a:r>
          </a:p>
          <a:p>
            <a:pPr marL="0" indent="0">
              <a:buNone/>
              <a:defRPr/>
            </a:pPr>
            <a:r>
              <a:rPr lang="hr-HR" dirty="0"/>
              <a:t>7. održiva uporaba prirodnih izvora.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>
            <a:extLst>
              <a:ext uri="{FF2B5EF4-FFF2-40B4-BE49-F238E27FC236}">
                <a16:creationId xmlns:a16="http://schemas.microsoft.com/office/drawing/2014/main" id="{CA5FEF8B-9F8A-47C3-AFFF-2E1DA37D87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4000"/>
              <a:t>Mehanička otpornost i stabilnost</a:t>
            </a:r>
            <a:endParaRPr lang="en-US" altLang="en-US" sz="400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152F3F6-ABD6-429D-9E67-7994FD4EA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r>
              <a:rPr lang="hr-HR" sz="2400" b="1" i="1" dirty="0"/>
              <a:t>Građevina mora biti projektirana i izgrađena tako da opterećenja koja na nju mogu djelovati tijekom građenja i uporabe ne mogu dovesti do:</a:t>
            </a:r>
          </a:p>
          <a:p>
            <a:pPr>
              <a:defRPr/>
            </a:pPr>
            <a:r>
              <a:rPr lang="hr-HR" sz="2400" dirty="0"/>
              <a:t>rušenja cijele građevine ili nekog njezina dijela</a:t>
            </a:r>
          </a:p>
          <a:p>
            <a:pPr>
              <a:defRPr/>
            </a:pPr>
            <a:r>
              <a:rPr lang="hr-HR" sz="2400" dirty="0"/>
              <a:t>velikih deformacija u stupnju koji nije prihvatljiv</a:t>
            </a:r>
          </a:p>
          <a:p>
            <a:pPr>
              <a:defRPr/>
            </a:pPr>
            <a:r>
              <a:rPr lang="hr-HR" sz="2400" dirty="0"/>
              <a:t>oštećenja na drugim dijelovima građevine, instalacijama ili ugrađenoj opremi kao rezultat velike deformacije nosive konstrukcije</a:t>
            </a:r>
          </a:p>
          <a:p>
            <a:pPr>
              <a:defRPr/>
            </a:pPr>
            <a:r>
              <a:rPr lang="hr-HR" sz="2400" dirty="0"/>
              <a:t>oštećenja kao rezultat nekog događaja, u mjeri koja je nerazmjerna izvornom uzroku.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>
            <a:extLst>
              <a:ext uri="{FF2B5EF4-FFF2-40B4-BE49-F238E27FC236}">
                <a16:creationId xmlns:a16="http://schemas.microsoft.com/office/drawing/2014/main" id="{9FBD8321-D5F7-491C-BDEA-027F21B1B0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4000"/>
              <a:t>Sigurnost u slučaju požara</a:t>
            </a:r>
            <a:endParaRPr lang="en-US" altLang="en-US" sz="400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73C97DE-FEC7-4DFC-AD24-257BB4DD7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r>
              <a:rPr lang="hr-HR" sz="2800" b="1" i="1" dirty="0"/>
              <a:t>Građevine moraju biti projektirane i izgrađene tako da u slučaju izbijanja požara: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hr-HR" sz="2800" dirty="0"/>
              <a:t>nosivost građevine može biti zajamčena</a:t>
            </a:r>
            <a:r>
              <a:rPr lang="en-US" sz="2800" dirty="0"/>
              <a:t> </a:t>
            </a:r>
            <a:r>
              <a:rPr lang="hr-HR" sz="2800" dirty="0"/>
              <a:t>tijekom određenog</a:t>
            </a:r>
            <a:r>
              <a:rPr lang="en-US" sz="2800" dirty="0"/>
              <a:t> </a:t>
            </a:r>
            <a:r>
              <a:rPr lang="hr-HR" sz="2800" dirty="0"/>
              <a:t>razdoblja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hr-HR" sz="2800" dirty="0"/>
              <a:t>nastanak</a:t>
            </a:r>
            <a:r>
              <a:rPr lang="en-US" sz="2800" dirty="0"/>
              <a:t> </a:t>
            </a:r>
            <a:r>
              <a:rPr lang="hr-HR" sz="2800" dirty="0"/>
              <a:t>i</a:t>
            </a:r>
            <a:r>
              <a:rPr lang="en-US" sz="2800" dirty="0"/>
              <a:t> </a:t>
            </a:r>
            <a:r>
              <a:rPr lang="hr-HR" sz="2800" dirty="0"/>
              <a:t>širenje</a:t>
            </a:r>
            <a:r>
              <a:rPr lang="en-US" sz="2800" dirty="0"/>
              <a:t> </a:t>
            </a:r>
            <a:r>
              <a:rPr lang="hr-HR" sz="2800" dirty="0"/>
              <a:t>požara</a:t>
            </a:r>
            <a:r>
              <a:rPr lang="en-US" sz="2800" dirty="0"/>
              <a:t> </a:t>
            </a:r>
            <a:r>
              <a:rPr lang="hr-HR" sz="2800" dirty="0"/>
              <a:t>i</a:t>
            </a:r>
            <a:r>
              <a:rPr lang="en-US" sz="2800" dirty="0"/>
              <a:t> </a:t>
            </a:r>
            <a:r>
              <a:rPr lang="hr-HR" sz="2800" dirty="0"/>
              <a:t>dima</a:t>
            </a:r>
            <a:r>
              <a:rPr lang="en-US" sz="2800" dirty="0"/>
              <a:t> </a:t>
            </a:r>
            <a:r>
              <a:rPr lang="hr-HR" sz="2800" dirty="0"/>
              <a:t>unutar</a:t>
            </a:r>
            <a:r>
              <a:rPr lang="en-US" sz="2800" dirty="0"/>
              <a:t> </a:t>
            </a:r>
            <a:r>
              <a:rPr lang="hr-HR" sz="2800" dirty="0"/>
              <a:t>građevine</a:t>
            </a:r>
            <a:r>
              <a:rPr lang="en-US" sz="2800" dirty="0"/>
              <a:t> je</a:t>
            </a:r>
            <a:r>
              <a:rPr lang="hr-HR" sz="2800" dirty="0"/>
              <a:t> ograničeno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hr-HR" sz="2800" dirty="0"/>
              <a:t>širenje</a:t>
            </a:r>
            <a:r>
              <a:rPr lang="en-US" sz="2800" dirty="0"/>
              <a:t> </a:t>
            </a:r>
            <a:r>
              <a:rPr lang="hr-HR" sz="2800" dirty="0"/>
              <a:t>požara na okolne građevine</a:t>
            </a:r>
            <a:r>
              <a:rPr lang="en-US" sz="2800" dirty="0"/>
              <a:t> je </a:t>
            </a:r>
            <a:r>
              <a:rPr lang="hr-HR" sz="2800" dirty="0"/>
              <a:t>ograničeno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hr-HR" sz="2800" dirty="0"/>
              <a:t>korisnici</a:t>
            </a:r>
            <a:r>
              <a:rPr lang="en-US" sz="2800" dirty="0"/>
              <a:t> </a:t>
            </a:r>
            <a:r>
              <a:rPr lang="hr-HR" sz="2800" dirty="0"/>
              <a:t>mogu napustiti građevinu ili na drugi način biti spašeni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hr-HR" sz="2800" dirty="0"/>
              <a:t>sigurnost</a:t>
            </a:r>
            <a:r>
              <a:rPr lang="en-US" sz="2800" dirty="0"/>
              <a:t> </a:t>
            </a:r>
            <a:r>
              <a:rPr lang="hr-HR" sz="2800" dirty="0"/>
              <a:t>spasilačkog</a:t>
            </a:r>
            <a:r>
              <a:rPr lang="en-US" sz="2800" dirty="0"/>
              <a:t> </a:t>
            </a:r>
            <a:r>
              <a:rPr lang="hr-HR" sz="2800" dirty="0"/>
              <a:t>tima</a:t>
            </a:r>
            <a:r>
              <a:rPr lang="en-US" sz="2800" dirty="0"/>
              <a:t> je </a:t>
            </a:r>
            <a:r>
              <a:rPr lang="hr-HR" sz="2800" dirty="0"/>
              <a:t>uzeta</a:t>
            </a:r>
            <a:r>
              <a:rPr lang="en-US" sz="2800" dirty="0"/>
              <a:t> u </a:t>
            </a:r>
            <a:r>
              <a:rPr lang="hr-HR" sz="2800" dirty="0"/>
              <a:t>obzir</a:t>
            </a:r>
            <a:r>
              <a:rPr lang="en-US" sz="2800" dirty="0"/>
              <a:t>.</a:t>
            </a:r>
          </a:p>
          <a:p>
            <a:pPr marL="0" indent="0"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>
            <a:extLst>
              <a:ext uri="{FF2B5EF4-FFF2-40B4-BE49-F238E27FC236}">
                <a16:creationId xmlns:a16="http://schemas.microsoft.com/office/drawing/2014/main" id="{FCD37694-0DD9-4424-A5FC-6514869FFA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4000"/>
              <a:t>Higijena, zdravlje i okoliš</a:t>
            </a:r>
            <a:endParaRPr lang="en-US" altLang="en-US" sz="400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8D19904-AAD2-42E5-B3B4-AB760F2FE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r>
              <a:rPr lang="hr-HR" sz="1800" b="1" i="1" dirty="0"/>
              <a:t>Građevina mora biti projektirana i izgrađena tako da tijekom svog vijeka trajanja ne predstavlja prijetnju za higijenu ili zdravlje i sigurnost radnika, korisnika ili susjeda te da tijekom svog vijeka trajanja nema iznimno velik utjecaj na kvalitetu okoliša ili klimu</a:t>
            </a:r>
            <a:r>
              <a:rPr lang="en-US" sz="1800" b="1" i="1" dirty="0"/>
              <a:t>, </a:t>
            </a:r>
            <a:r>
              <a:rPr lang="hr-HR" sz="1800" b="1" i="1" dirty="0"/>
              <a:t>posebno kao rezultat</a:t>
            </a:r>
            <a:r>
              <a:rPr lang="en-US" sz="1800" b="1" i="1" dirty="0"/>
              <a:t>:</a:t>
            </a:r>
          </a:p>
          <a:p>
            <a:pPr>
              <a:defRPr/>
            </a:pPr>
            <a:r>
              <a:rPr lang="hr-HR" sz="1800" dirty="0"/>
              <a:t>istjecanja otrovnog plina</a:t>
            </a:r>
          </a:p>
          <a:p>
            <a:pPr>
              <a:defRPr/>
            </a:pPr>
            <a:r>
              <a:rPr lang="hr-HR" sz="1800" dirty="0"/>
              <a:t>emisije opasnih tvari, hlapljivih organskih spojeva (VOC-</a:t>
            </a:r>
            <a:r>
              <a:rPr lang="hr-HR" sz="1800" dirty="0" err="1"/>
              <a:t>volatile</a:t>
            </a:r>
            <a:r>
              <a:rPr lang="hr-HR" sz="1800" dirty="0"/>
              <a:t> </a:t>
            </a:r>
            <a:r>
              <a:rPr lang="hr-HR" sz="1800" dirty="0" err="1"/>
              <a:t>organic</a:t>
            </a:r>
            <a:r>
              <a:rPr lang="hr-HR" sz="1800" dirty="0"/>
              <a:t> </a:t>
            </a:r>
            <a:r>
              <a:rPr lang="hr-HR" sz="1800" dirty="0" err="1"/>
              <a:t>compounds</a:t>
            </a:r>
            <a:r>
              <a:rPr lang="hr-HR" sz="1800" dirty="0"/>
              <a:t>), stakleničkih plinova ili opasnih čestica u zatvoreni i otvoreni prostor</a:t>
            </a:r>
          </a:p>
          <a:p>
            <a:pPr>
              <a:defRPr/>
            </a:pPr>
            <a:r>
              <a:rPr lang="hr-HR" sz="1800" dirty="0"/>
              <a:t>emisije opasnog zračenja</a:t>
            </a:r>
          </a:p>
          <a:p>
            <a:pPr>
              <a:defRPr/>
            </a:pPr>
            <a:r>
              <a:rPr lang="hr-HR" sz="1800" dirty="0"/>
              <a:t>ispuštanja opasnih tvari u podzemne vode, morske vode, površinske vode ili tlo</a:t>
            </a:r>
          </a:p>
          <a:p>
            <a:pPr>
              <a:defRPr/>
            </a:pPr>
            <a:r>
              <a:rPr lang="hr-HR" sz="1800" dirty="0"/>
              <a:t>ispuštanja opasnih tvari u pitku vodu ili tvari koje na drugi način negativno utječu na pitku vodu</a:t>
            </a:r>
          </a:p>
          <a:p>
            <a:pPr>
              <a:defRPr/>
            </a:pPr>
            <a:r>
              <a:rPr lang="hr-HR" sz="1800" dirty="0"/>
              <a:t>pogrešno ispuštanje otpadnih voda, emisije dimnih plinova ili nepropisno odlaganje krutog ili tekućeg otpada</a:t>
            </a:r>
          </a:p>
          <a:p>
            <a:pPr>
              <a:defRPr/>
            </a:pPr>
            <a:r>
              <a:rPr lang="hr-HR" sz="1800" dirty="0"/>
              <a:t>prisutnost vlage u dijelovima građevine ili na površini unutar građevine</a:t>
            </a:r>
            <a:r>
              <a:rPr lang="en-US" sz="1800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>
            <a:extLst>
              <a:ext uri="{FF2B5EF4-FFF2-40B4-BE49-F238E27FC236}">
                <a16:creationId xmlns:a16="http://schemas.microsoft.com/office/drawing/2014/main" id="{717884F1-3E21-4CBD-A083-E954AB967F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4000"/>
              <a:t>Sigurnost i pristupačnost tijekom uporabe</a:t>
            </a:r>
            <a:endParaRPr lang="en-US" altLang="en-US" sz="4000"/>
          </a:p>
        </p:txBody>
      </p:sp>
      <p:sp>
        <p:nvSpPr>
          <p:cNvPr id="9219" name="Rezervirano mjesto sadržaja 2">
            <a:extLst>
              <a:ext uri="{FF2B5EF4-FFF2-40B4-BE49-F238E27FC236}">
                <a16:creationId xmlns:a16="http://schemas.microsoft.com/office/drawing/2014/main" id="{E1CD9298-2CC6-41AE-AC65-6DEE201197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altLang="en-US" sz="2800"/>
              <a:t>Građevina mora biti projektirana i izgrađena tako da ne predstavlja neprihvatljive rizike od nezgoda ili oštećenja tijekom uporabe ili funkcioniranja, kao što su </a:t>
            </a:r>
            <a:r>
              <a:rPr lang="hr-HR" altLang="en-US" sz="2800" b="1" i="1"/>
              <a:t>proklizavanje, pad, sudar, opekline, električni udari, ozljede od eksplozija i provale</a:t>
            </a:r>
            <a:r>
              <a:rPr lang="en-US" altLang="en-US" sz="2800" b="1" i="1"/>
              <a:t>. </a:t>
            </a:r>
            <a:endParaRPr lang="hr-HR" altLang="en-US" sz="2800" b="1" i="1"/>
          </a:p>
          <a:p>
            <a:pPr algn="just"/>
            <a:r>
              <a:rPr lang="hr-HR" altLang="en-US" sz="2800"/>
              <a:t>Posebno, građevine moraju biti projektirane i izgrađene vodeći računa o pristupačnosti i uporabi od strane osoba smanjene pokretljivosti</a:t>
            </a:r>
            <a:r>
              <a:rPr lang="en-US" altLang="en-US" sz="280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1489</Words>
  <Application>Microsoft Office PowerPoint</Application>
  <PresentationFormat>Široki zaslon</PresentationFormat>
  <Paragraphs>111</Paragraphs>
  <Slides>20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Default Design</vt:lpstr>
      <vt:lpstr>Graditeljstvo u zootehnici Zakonska regulativa u području graditeljstva</vt:lpstr>
      <vt:lpstr>Graditeljstvo - definicija</vt:lpstr>
      <vt:lpstr>Pojmovi iz Zakona o graditeljstvu</vt:lpstr>
      <vt:lpstr>Sudionici u gradnji</vt:lpstr>
      <vt:lpstr>Temeljni zahtjevi za građevinu Izvor: https://narodne-novine.nn.hr/clanci/sluzbeni/2013_12_153_3221.html </vt:lpstr>
      <vt:lpstr>Mehanička otpornost i stabilnost</vt:lpstr>
      <vt:lpstr>Sigurnost u slučaju požara</vt:lpstr>
      <vt:lpstr>Higijena, zdravlje i okoliš</vt:lpstr>
      <vt:lpstr>Sigurnost i pristupačnost tijekom uporabe</vt:lpstr>
      <vt:lpstr>Zaštita od buke</vt:lpstr>
      <vt:lpstr>Gospodarenje energijom i očuvanje topline</vt:lpstr>
      <vt:lpstr>Održiva uporaba prirodnih izvora</vt:lpstr>
      <vt:lpstr>Razvrstavanje građevina</vt:lpstr>
      <vt:lpstr>Označavanje gradilišta https://narodne-novine.nn.hr/clanci/sluzbeni/2014_04_42_784.html </vt:lpstr>
      <vt:lpstr>Projekti – vrste projekata</vt:lpstr>
      <vt:lpstr>GLAVNI PROJEKT</vt:lpstr>
      <vt:lpstr>GEODETSKI PROJEKT</vt:lpstr>
      <vt:lpstr>IZVEDBENI PROJEKT</vt:lpstr>
      <vt:lpstr>TIPSKI PROJEKT</vt:lpstr>
      <vt:lpstr>PROJEKT UKLANJANJA GRAĐEVINE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Graditeljstvo u zootehnici Zakonska regulativa u području graditeljstva</dc:title>
  <dc:creator>Miomir Stojnović</dc:creator>
  <cp:lastModifiedBy>Miomir Stojnović</cp:lastModifiedBy>
  <cp:revision>13</cp:revision>
  <dcterms:created xsi:type="dcterms:W3CDTF">2023-03-01T07:54:32Z</dcterms:created>
  <dcterms:modified xsi:type="dcterms:W3CDTF">2023-03-02T09:28:57Z</dcterms:modified>
</cp:coreProperties>
</file>