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31"/>
  </p:notesMasterIdLst>
  <p:sldIdLst>
    <p:sldId id="256" r:id="rId2"/>
    <p:sldId id="381" r:id="rId3"/>
    <p:sldId id="382" r:id="rId4"/>
    <p:sldId id="383" r:id="rId5"/>
    <p:sldId id="384" r:id="rId6"/>
    <p:sldId id="388" r:id="rId7"/>
    <p:sldId id="389" r:id="rId8"/>
    <p:sldId id="385" r:id="rId9"/>
    <p:sldId id="386" r:id="rId10"/>
    <p:sldId id="387" r:id="rId11"/>
    <p:sldId id="262" r:id="rId12"/>
    <p:sldId id="346" r:id="rId13"/>
    <p:sldId id="372" r:id="rId14"/>
    <p:sldId id="357" r:id="rId15"/>
    <p:sldId id="260" r:id="rId16"/>
    <p:sldId id="366" r:id="rId17"/>
    <p:sldId id="379" r:id="rId18"/>
    <p:sldId id="364" r:id="rId19"/>
    <p:sldId id="369" r:id="rId20"/>
    <p:sldId id="374" r:id="rId21"/>
    <p:sldId id="375" r:id="rId22"/>
    <p:sldId id="373" r:id="rId23"/>
    <p:sldId id="370" r:id="rId24"/>
    <p:sldId id="371" r:id="rId25"/>
    <p:sldId id="377" r:id="rId26"/>
    <p:sldId id="378" r:id="rId27"/>
    <p:sldId id="361" r:id="rId28"/>
    <p:sldId id="376" r:id="rId29"/>
    <p:sldId id="362" r:id="rId30"/>
  </p:sldIdLst>
  <p:sldSz cx="9144000" cy="6858000" type="screen4x3"/>
  <p:notesSz cx="6858000" cy="9144000"/>
  <p:defaultTextStyle>
    <a:defPPr>
      <a:defRPr lang="hr-H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99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Srednji stil 4 - Isticanj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5" autoAdjust="0"/>
    <p:restoredTop sz="94660"/>
  </p:normalViewPr>
  <p:slideViewPr>
    <p:cSldViewPr>
      <p:cViewPr varScale="1">
        <p:scale>
          <a:sx n="102" d="100"/>
          <a:sy n="102" d="100"/>
        </p:scale>
        <p:origin x="220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List1!$A$2</c:f>
              <c:strCache>
                <c:ptCount val="1"/>
                <c:pt idx="0">
                  <c:v>1. KORIŠTENA POLJOPRIVREDNA POVRŠINA / 2+3+4</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List1!$B$1:$I$1</c:f>
              <c:strCache>
                <c:ptCount val="8"/>
                <c:pt idx="0">
                  <c:v>2013.</c:v>
                </c:pt>
                <c:pt idx="1">
                  <c:v>2014.</c:v>
                </c:pt>
                <c:pt idx="2">
                  <c:v>2015.</c:v>
                </c:pt>
                <c:pt idx="3">
                  <c:v>2016.</c:v>
                </c:pt>
                <c:pt idx="4">
                  <c:v>2017.</c:v>
                </c:pt>
                <c:pt idx="5">
                  <c:v>2018.</c:v>
                </c:pt>
                <c:pt idx="6">
                  <c:v>2019.</c:v>
                </c:pt>
                <c:pt idx="7">
                  <c:v>2020.</c:v>
                </c:pt>
              </c:strCache>
            </c:strRef>
          </c:cat>
          <c:val>
            <c:numRef>
              <c:f>List1!$B$2:$I$2</c:f>
              <c:numCache>
                <c:formatCode>#,##0</c:formatCode>
                <c:ptCount val="8"/>
                <c:pt idx="0">
                  <c:v>40660</c:v>
                </c:pt>
                <c:pt idx="1">
                  <c:v>50054</c:v>
                </c:pt>
                <c:pt idx="2">
                  <c:v>75818</c:v>
                </c:pt>
                <c:pt idx="3">
                  <c:v>93594</c:v>
                </c:pt>
                <c:pt idx="4">
                  <c:v>96618</c:v>
                </c:pt>
                <c:pt idx="5">
                  <c:v>103166</c:v>
                </c:pt>
                <c:pt idx="6">
                  <c:v>108169</c:v>
                </c:pt>
                <c:pt idx="7">
                  <c:v>108659</c:v>
                </c:pt>
              </c:numCache>
            </c:numRef>
          </c:val>
          <c:extLst>
            <c:ext xmlns:c16="http://schemas.microsoft.com/office/drawing/2014/chart" uri="{C3380CC4-5D6E-409C-BE32-E72D297353CC}">
              <c16:uniqueId val="{00000000-ABEF-49D5-9B2D-52FD555E1897}"/>
            </c:ext>
          </c:extLst>
        </c:ser>
        <c:ser>
          <c:idx val="1"/>
          <c:order val="1"/>
          <c:tx>
            <c:strRef>
              <c:f>List1!$A$3</c:f>
              <c:strCache>
                <c:ptCount val="1"/>
                <c:pt idx="0">
                  <c:v>2. ORANICE I VRTOVI</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List1!$B$1:$I$1</c:f>
              <c:strCache>
                <c:ptCount val="8"/>
                <c:pt idx="0">
                  <c:v>2013.</c:v>
                </c:pt>
                <c:pt idx="1">
                  <c:v>2014.</c:v>
                </c:pt>
                <c:pt idx="2">
                  <c:v>2015.</c:v>
                </c:pt>
                <c:pt idx="3">
                  <c:v>2016.</c:v>
                </c:pt>
                <c:pt idx="4">
                  <c:v>2017.</c:v>
                </c:pt>
                <c:pt idx="5">
                  <c:v>2018.</c:v>
                </c:pt>
                <c:pt idx="6">
                  <c:v>2019.</c:v>
                </c:pt>
                <c:pt idx="7">
                  <c:v>2020.</c:v>
                </c:pt>
              </c:strCache>
            </c:strRef>
          </c:cat>
          <c:val>
            <c:numRef>
              <c:f>List1!$B$3:$I$3</c:f>
              <c:numCache>
                <c:formatCode>#,##0</c:formatCode>
                <c:ptCount val="8"/>
                <c:pt idx="0">
                  <c:v>21013</c:v>
                </c:pt>
                <c:pt idx="1">
                  <c:v>27459</c:v>
                </c:pt>
                <c:pt idx="2">
                  <c:v>34281</c:v>
                </c:pt>
                <c:pt idx="3">
                  <c:v>44147</c:v>
                </c:pt>
                <c:pt idx="4">
                  <c:v>44083</c:v>
                </c:pt>
                <c:pt idx="5">
                  <c:v>50281</c:v>
                </c:pt>
                <c:pt idx="6">
                  <c:v>52587</c:v>
                </c:pt>
                <c:pt idx="7">
                  <c:v>50202</c:v>
                </c:pt>
              </c:numCache>
            </c:numRef>
          </c:val>
          <c:extLst>
            <c:ext xmlns:c16="http://schemas.microsoft.com/office/drawing/2014/chart" uri="{C3380CC4-5D6E-409C-BE32-E72D297353CC}">
              <c16:uniqueId val="{00000001-ABEF-49D5-9B2D-52FD555E1897}"/>
            </c:ext>
          </c:extLst>
        </c:ser>
        <c:ser>
          <c:idx val="2"/>
          <c:order val="2"/>
          <c:tx>
            <c:strRef>
              <c:f>List1!$A$4</c:f>
              <c:strCache>
                <c:ptCount val="1"/>
                <c:pt idx="0">
                  <c:v>3. TRAJNI TRAVNJACI</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List1!$B$1:$I$1</c:f>
              <c:strCache>
                <c:ptCount val="8"/>
                <c:pt idx="0">
                  <c:v>2013.</c:v>
                </c:pt>
                <c:pt idx="1">
                  <c:v>2014.</c:v>
                </c:pt>
                <c:pt idx="2">
                  <c:v>2015.</c:v>
                </c:pt>
                <c:pt idx="3">
                  <c:v>2016.</c:v>
                </c:pt>
                <c:pt idx="4">
                  <c:v>2017.</c:v>
                </c:pt>
                <c:pt idx="5">
                  <c:v>2018.</c:v>
                </c:pt>
                <c:pt idx="6">
                  <c:v>2019.</c:v>
                </c:pt>
                <c:pt idx="7">
                  <c:v>2020.</c:v>
                </c:pt>
              </c:strCache>
            </c:strRef>
          </c:cat>
          <c:val>
            <c:numRef>
              <c:f>List1!$B$4:$I$4</c:f>
              <c:numCache>
                <c:formatCode>#,##0</c:formatCode>
                <c:ptCount val="8"/>
                <c:pt idx="0">
                  <c:v>14279</c:v>
                </c:pt>
                <c:pt idx="1">
                  <c:v>16403</c:v>
                </c:pt>
                <c:pt idx="2">
                  <c:v>33613</c:v>
                </c:pt>
                <c:pt idx="3">
                  <c:v>39089</c:v>
                </c:pt>
                <c:pt idx="4">
                  <c:v>40745</c:v>
                </c:pt>
                <c:pt idx="5">
                  <c:v>39575</c:v>
                </c:pt>
                <c:pt idx="6">
                  <c:v>40648</c:v>
                </c:pt>
                <c:pt idx="7">
                  <c:v>42332</c:v>
                </c:pt>
              </c:numCache>
            </c:numRef>
          </c:val>
          <c:extLst>
            <c:ext xmlns:c16="http://schemas.microsoft.com/office/drawing/2014/chart" uri="{C3380CC4-5D6E-409C-BE32-E72D297353CC}">
              <c16:uniqueId val="{00000002-ABEF-49D5-9B2D-52FD555E1897}"/>
            </c:ext>
          </c:extLst>
        </c:ser>
        <c:ser>
          <c:idx val="3"/>
          <c:order val="3"/>
          <c:tx>
            <c:strRef>
              <c:f>List1!$A$5</c:f>
              <c:strCache>
                <c:ptCount val="1"/>
                <c:pt idx="0">
                  <c:v>4. TRAJNI NASADI</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List1!$B$1:$I$1</c:f>
              <c:strCache>
                <c:ptCount val="8"/>
                <c:pt idx="0">
                  <c:v>2013.</c:v>
                </c:pt>
                <c:pt idx="1">
                  <c:v>2014.</c:v>
                </c:pt>
                <c:pt idx="2">
                  <c:v>2015.</c:v>
                </c:pt>
                <c:pt idx="3">
                  <c:v>2016.</c:v>
                </c:pt>
                <c:pt idx="4">
                  <c:v>2017.</c:v>
                </c:pt>
                <c:pt idx="5">
                  <c:v>2018.</c:v>
                </c:pt>
                <c:pt idx="6">
                  <c:v>2019.</c:v>
                </c:pt>
                <c:pt idx="7">
                  <c:v>2020.</c:v>
                </c:pt>
              </c:strCache>
            </c:strRef>
          </c:cat>
          <c:val>
            <c:numRef>
              <c:f>List1!$B$5:$I$5</c:f>
              <c:numCache>
                <c:formatCode>#,##0</c:formatCode>
                <c:ptCount val="8"/>
                <c:pt idx="0">
                  <c:v>5368</c:v>
                </c:pt>
                <c:pt idx="1">
                  <c:v>6192</c:v>
                </c:pt>
                <c:pt idx="2">
                  <c:v>7924</c:v>
                </c:pt>
                <c:pt idx="3">
                  <c:v>10358</c:v>
                </c:pt>
                <c:pt idx="4">
                  <c:v>11790</c:v>
                </c:pt>
                <c:pt idx="5">
                  <c:v>13310</c:v>
                </c:pt>
                <c:pt idx="6">
                  <c:v>14934</c:v>
                </c:pt>
                <c:pt idx="7">
                  <c:v>16125</c:v>
                </c:pt>
              </c:numCache>
            </c:numRef>
          </c:val>
          <c:extLst>
            <c:ext xmlns:c16="http://schemas.microsoft.com/office/drawing/2014/chart" uri="{C3380CC4-5D6E-409C-BE32-E72D297353CC}">
              <c16:uniqueId val="{00000003-ABEF-49D5-9B2D-52FD555E1897}"/>
            </c:ext>
          </c:extLst>
        </c:ser>
        <c:dLbls>
          <c:showLegendKey val="0"/>
          <c:showVal val="0"/>
          <c:showCatName val="0"/>
          <c:showSerName val="0"/>
          <c:showPercent val="0"/>
          <c:showBubbleSize val="0"/>
        </c:dLbls>
        <c:gapWidth val="100"/>
        <c:overlap val="-24"/>
        <c:axId val="562857103"/>
        <c:axId val="562860015"/>
      </c:barChart>
      <c:catAx>
        <c:axId val="562857103"/>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sr-Latn-RS"/>
          </a:p>
        </c:txPr>
        <c:crossAx val="562860015"/>
        <c:crosses val="autoZero"/>
        <c:auto val="1"/>
        <c:lblAlgn val="ctr"/>
        <c:lblOffset val="100"/>
        <c:noMultiLvlLbl val="0"/>
      </c:catAx>
      <c:valAx>
        <c:axId val="562860015"/>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sr-Latn-RS"/>
          </a:p>
        </c:txPr>
        <c:crossAx val="562857103"/>
        <c:crosses val="autoZero"/>
        <c:crossBetween val="between"/>
      </c:valAx>
      <c:spPr>
        <a:noFill/>
        <a:ln w="19050">
          <a:solidFill>
            <a:schemeClr val="accent1"/>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sr-Latn-R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19050">
      <a:noFill/>
    </a:ln>
    <a:effectLst/>
  </c:spPr>
  <c:txPr>
    <a:bodyPr/>
    <a:lstStyle/>
    <a:p>
      <a:pPr>
        <a:defRPr/>
      </a:pPr>
      <a:endParaRPr lang="sr-Latn-R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9EC59A-16AF-439D-BC65-4CA70F381EE5}" type="doc">
      <dgm:prSet loTypeId="urn:microsoft.com/office/officeart/2005/8/layout/radial3" loCatId="cycle" qsTypeId="urn:microsoft.com/office/officeart/2005/8/quickstyle/3d3" qsCatId="3D" csTypeId="urn:microsoft.com/office/officeart/2005/8/colors/accent2_3" csCatId="accent2" phldr="1"/>
      <dgm:spPr/>
      <dgm:t>
        <a:bodyPr/>
        <a:lstStyle/>
        <a:p>
          <a:endParaRPr lang="hr-HR"/>
        </a:p>
      </dgm:t>
    </dgm:pt>
    <dgm:pt modelId="{5E26D60D-52EE-4FB0-81BC-8D73632BB946}">
      <dgm:prSet phldrT="[Tekst]" custT="1"/>
      <dgm:spPr/>
      <dgm:t>
        <a:bodyPr/>
        <a:lstStyle/>
        <a:p>
          <a:pPr>
            <a:lnSpc>
              <a:spcPct val="150000"/>
            </a:lnSpc>
            <a:spcAft>
              <a:spcPts val="0"/>
            </a:spcAft>
          </a:pPr>
          <a:r>
            <a:rPr lang="hr-HR" sz="1600" b="1" cap="none" spc="0" baseline="0" dirty="0">
              <a:ln w="6600">
                <a:prstDash val="solid"/>
              </a:ln>
              <a:effectLst>
                <a:outerShdw dist="38100" dir="2700000" algn="tl" rotWithShape="0">
                  <a:schemeClr val="accent2"/>
                </a:outerShdw>
              </a:effectLst>
              <a:latin typeface="Arial" panose="020B0604020202020204" pitchFamily="34" charset="0"/>
              <a:cs typeface="Arial" panose="020B0604020202020204" pitchFamily="34" charset="0"/>
            </a:rPr>
            <a:t>ODRŽIVA</a:t>
          </a:r>
        </a:p>
        <a:p>
          <a:pPr>
            <a:lnSpc>
              <a:spcPct val="150000"/>
            </a:lnSpc>
            <a:spcAft>
              <a:spcPts val="0"/>
            </a:spcAft>
          </a:pPr>
          <a:r>
            <a:rPr lang="hr-HR" sz="1600" b="1" cap="none" spc="0" baseline="0" dirty="0">
              <a:ln w="6600">
                <a:prstDash val="solid"/>
              </a:ln>
              <a:effectLst>
                <a:outerShdw dist="38100" dir="2700000" algn="tl" rotWithShape="0">
                  <a:schemeClr val="accent2"/>
                </a:outerShdw>
              </a:effectLst>
              <a:latin typeface="Arial" panose="020B0604020202020204" pitchFamily="34" charset="0"/>
              <a:cs typeface="Arial" panose="020B0604020202020204" pitchFamily="34" charset="0"/>
            </a:rPr>
            <a:t>POLJOPRIVREDNA PROIZVODNJA</a:t>
          </a:r>
        </a:p>
      </dgm:t>
    </dgm:pt>
    <dgm:pt modelId="{20415EDF-73EE-4BA1-BF55-DA8C081AABF5}" type="parTrans" cxnId="{6BEC0179-A6CE-4777-B5A5-5B262F6E1F2D}">
      <dgm:prSet/>
      <dgm:spPr/>
      <dgm:t>
        <a:bodyPr/>
        <a:lstStyle/>
        <a:p>
          <a:endParaRPr lang="hr-HR"/>
        </a:p>
      </dgm:t>
    </dgm:pt>
    <dgm:pt modelId="{CF3F99EA-861E-4438-8B12-400AA6455CF5}" type="sibTrans" cxnId="{6BEC0179-A6CE-4777-B5A5-5B262F6E1F2D}">
      <dgm:prSet/>
      <dgm:spPr/>
      <dgm:t>
        <a:bodyPr/>
        <a:lstStyle/>
        <a:p>
          <a:endParaRPr lang="hr-HR"/>
        </a:p>
      </dgm:t>
    </dgm:pt>
    <dgm:pt modelId="{7CFCCAE7-DD42-408C-A9EF-5DEC86BD3810}">
      <dgm:prSet phldrT="[Tekst]" custT="1"/>
      <dgm:spPr/>
      <dgm:t>
        <a:bodyPr/>
        <a:lstStyle/>
        <a:p>
          <a:pPr>
            <a:lnSpc>
              <a:spcPct val="150000"/>
            </a:lnSpc>
            <a:spcAft>
              <a:spcPts val="0"/>
            </a:spcAft>
          </a:pPr>
          <a:r>
            <a:rPr lang="hr-HR" sz="1400" b="1" cap="none" spc="0">
              <a:ln w="6600">
                <a:prstDash val="solid"/>
              </a:ln>
              <a:effectLst>
                <a:outerShdw dist="38100" dir="2700000" algn="tl" rotWithShape="0">
                  <a:schemeClr val="accent2"/>
                </a:outerShdw>
              </a:effectLst>
            </a:rPr>
            <a:t>INTEGRIRANA</a:t>
          </a:r>
        </a:p>
        <a:p>
          <a:pPr>
            <a:lnSpc>
              <a:spcPct val="150000"/>
            </a:lnSpc>
            <a:spcAft>
              <a:spcPts val="0"/>
            </a:spcAft>
          </a:pPr>
          <a:r>
            <a:rPr lang="hr-HR" sz="1400" b="1" cap="none" spc="0">
              <a:ln w="6600">
                <a:prstDash val="solid"/>
              </a:ln>
              <a:effectLst>
                <a:outerShdw dist="38100" dir="2700000" algn="tl" rotWithShape="0">
                  <a:schemeClr val="accent2"/>
                </a:outerShdw>
              </a:effectLst>
            </a:rPr>
            <a:t>POLJOPRIVREDNA </a:t>
          </a:r>
        </a:p>
        <a:p>
          <a:pPr>
            <a:lnSpc>
              <a:spcPct val="150000"/>
            </a:lnSpc>
            <a:spcAft>
              <a:spcPts val="0"/>
            </a:spcAft>
          </a:pPr>
          <a:r>
            <a:rPr lang="hr-HR" sz="1400" b="1" cap="none" spc="0">
              <a:ln w="6600">
                <a:prstDash val="solid"/>
              </a:ln>
              <a:effectLst>
                <a:outerShdw dist="38100" dir="2700000" algn="tl" rotWithShape="0">
                  <a:schemeClr val="accent2"/>
                </a:outerShdw>
              </a:effectLst>
            </a:rPr>
            <a:t>PROIZVODNJA</a:t>
          </a:r>
          <a:endParaRPr lang="hr-HR" sz="1400" b="1" cap="none" spc="0" dirty="0">
            <a:ln w="6600">
              <a:prstDash val="solid"/>
            </a:ln>
            <a:effectLst>
              <a:outerShdw dist="38100" dir="2700000" algn="tl" rotWithShape="0">
                <a:schemeClr val="accent2"/>
              </a:outerShdw>
            </a:effectLst>
          </a:endParaRPr>
        </a:p>
      </dgm:t>
    </dgm:pt>
    <dgm:pt modelId="{A0C25C6A-8864-4284-8695-E215B945BEFC}" type="parTrans" cxnId="{CE3862C1-43A6-4ED1-87E9-8F556C86F9E4}">
      <dgm:prSet/>
      <dgm:spPr/>
      <dgm:t>
        <a:bodyPr/>
        <a:lstStyle/>
        <a:p>
          <a:endParaRPr lang="hr-HR"/>
        </a:p>
      </dgm:t>
    </dgm:pt>
    <dgm:pt modelId="{A28E21D8-0196-457B-8E99-03C1EA924441}" type="sibTrans" cxnId="{CE3862C1-43A6-4ED1-87E9-8F556C86F9E4}">
      <dgm:prSet/>
      <dgm:spPr/>
      <dgm:t>
        <a:bodyPr/>
        <a:lstStyle/>
        <a:p>
          <a:endParaRPr lang="hr-HR"/>
        </a:p>
      </dgm:t>
    </dgm:pt>
    <dgm:pt modelId="{847A2836-96BA-4BC9-9774-257CA5039C12}">
      <dgm:prSet phldrT="[Tekst]"/>
      <dgm:spPr/>
      <dgm:t>
        <a:bodyPr/>
        <a:lstStyle/>
        <a:p>
          <a:pPr>
            <a:lnSpc>
              <a:spcPct val="150000"/>
            </a:lnSpc>
            <a:spcAft>
              <a:spcPts val="0"/>
            </a:spcAft>
          </a:pPr>
          <a:r>
            <a:rPr lang="hr-HR" b="1" cap="none" spc="0">
              <a:ln w="6600">
                <a:prstDash val="solid"/>
              </a:ln>
              <a:effectLst>
                <a:outerShdw dist="38100" dir="2700000" algn="tl" rotWithShape="0">
                  <a:schemeClr val="accent2"/>
                </a:outerShdw>
              </a:effectLst>
            </a:rPr>
            <a:t>BIODINAMIČKA</a:t>
          </a:r>
        </a:p>
        <a:p>
          <a:pPr>
            <a:lnSpc>
              <a:spcPct val="150000"/>
            </a:lnSpc>
            <a:spcAft>
              <a:spcPts val="0"/>
            </a:spcAft>
          </a:pPr>
          <a:r>
            <a:rPr lang="hr-HR" b="1" cap="none" spc="0">
              <a:ln w="6600">
                <a:prstDash val="solid"/>
              </a:ln>
              <a:effectLst>
                <a:outerShdw dist="38100" dir="2700000" algn="tl" rotWithShape="0">
                  <a:schemeClr val="accent2"/>
                </a:outerShdw>
              </a:effectLst>
            </a:rPr>
            <a:t>POLJOPRIVREDA</a:t>
          </a:r>
          <a:endParaRPr lang="hr-HR" b="1" cap="none" spc="0" dirty="0">
            <a:ln w="6600">
              <a:prstDash val="solid"/>
            </a:ln>
            <a:effectLst>
              <a:outerShdw dist="38100" dir="2700000" algn="tl" rotWithShape="0">
                <a:schemeClr val="accent2"/>
              </a:outerShdw>
            </a:effectLst>
          </a:endParaRPr>
        </a:p>
      </dgm:t>
    </dgm:pt>
    <dgm:pt modelId="{CB4924C8-5593-451D-9DEC-01750B98CC61}" type="parTrans" cxnId="{0C64A0EF-944D-45BD-9D31-D3BB44CE0B1C}">
      <dgm:prSet/>
      <dgm:spPr/>
      <dgm:t>
        <a:bodyPr/>
        <a:lstStyle/>
        <a:p>
          <a:endParaRPr lang="hr-HR"/>
        </a:p>
      </dgm:t>
    </dgm:pt>
    <dgm:pt modelId="{91B1E79B-7992-40E1-8D4F-20DC187D53DC}" type="sibTrans" cxnId="{0C64A0EF-944D-45BD-9D31-D3BB44CE0B1C}">
      <dgm:prSet/>
      <dgm:spPr/>
      <dgm:t>
        <a:bodyPr/>
        <a:lstStyle/>
        <a:p>
          <a:endParaRPr lang="hr-HR"/>
        </a:p>
      </dgm:t>
    </dgm:pt>
    <dgm:pt modelId="{78427E16-1AAB-4258-9C3D-1E788233FE02}">
      <dgm:prSet phldrT="[Tekst]" custT="1"/>
      <dgm:spPr/>
      <dgm:t>
        <a:bodyPr/>
        <a:lstStyle/>
        <a:p>
          <a:pPr>
            <a:lnSpc>
              <a:spcPct val="150000"/>
            </a:lnSpc>
            <a:spcAft>
              <a:spcPts val="0"/>
            </a:spcAft>
          </a:pPr>
          <a:r>
            <a:rPr lang="hr-HR" sz="1400" b="1" cap="none" spc="0">
              <a:ln w="6600">
                <a:prstDash val="solid"/>
              </a:ln>
              <a:effectLst>
                <a:outerShdw dist="38100" dir="2700000" algn="tl" rotWithShape="0">
                  <a:schemeClr val="accent2"/>
                </a:outerShdw>
              </a:effectLst>
            </a:rPr>
            <a:t>EKOLOŠKA </a:t>
          </a:r>
        </a:p>
        <a:p>
          <a:pPr>
            <a:lnSpc>
              <a:spcPct val="150000"/>
            </a:lnSpc>
            <a:spcAft>
              <a:spcPts val="0"/>
            </a:spcAft>
          </a:pPr>
          <a:r>
            <a:rPr lang="hr-HR" sz="1400" b="1" cap="none" spc="0">
              <a:ln w="6600">
                <a:prstDash val="solid"/>
              </a:ln>
              <a:effectLst>
                <a:outerShdw dist="38100" dir="2700000" algn="tl" rotWithShape="0">
                  <a:schemeClr val="accent2"/>
                </a:outerShdw>
              </a:effectLst>
            </a:rPr>
            <a:t>POLJOPRIVREDNA</a:t>
          </a:r>
        </a:p>
        <a:p>
          <a:pPr>
            <a:lnSpc>
              <a:spcPct val="150000"/>
            </a:lnSpc>
            <a:spcAft>
              <a:spcPts val="0"/>
            </a:spcAft>
          </a:pPr>
          <a:r>
            <a:rPr lang="hr-HR" sz="1400" b="1" cap="none" spc="0">
              <a:ln w="6600">
                <a:prstDash val="solid"/>
              </a:ln>
              <a:effectLst>
                <a:outerShdw dist="38100" dir="2700000" algn="tl" rotWithShape="0">
                  <a:schemeClr val="accent2"/>
                </a:outerShdw>
              </a:effectLst>
            </a:rPr>
            <a:t>PROIZVODNJA </a:t>
          </a:r>
          <a:endParaRPr lang="hr-HR" sz="1400" b="1" cap="none" spc="0" dirty="0">
            <a:ln w="6600">
              <a:prstDash val="solid"/>
            </a:ln>
            <a:effectLst>
              <a:outerShdw dist="38100" dir="2700000" algn="tl" rotWithShape="0">
                <a:schemeClr val="accent2"/>
              </a:outerShdw>
            </a:effectLst>
          </a:endParaRPr>
        </a:p>
      </dgm:t>
    </dgm:pt>
    <dgm:pt modelId="{BF7E92D7-B7E5-4617-9AE5-DB83C2E1A384}" type="parTrans" cxnId="{A1865E91-BC48-4E43-95AE-9D2519DB5B3B}">
      <dgm:prSet/>
      <dgm:spPr/>
      <dgm:t>
        <a:bodyPr/>
        <a:lstStyle/>
        <a:p>
          <a:endParaRPr lang="hr-HR"/>
        </a:p>
      </dgm:t>
    </dgm:pt>
    <dgm:pt modelId="{6FD9E9B5-354E-427E-AB0A-A4779539B108}" type="sibTrans" cxnId="{A1865E91-BC48-4E43-95AE-9D2519DB5B3B}">
      <dgm:prSet/>
      <dgm:spPr/>
      <dgm:t>
        <a:bodyPr/>
        <a:lstStyle/>
        <a:p>
          <a:endParaRPr lang="hr-HR"/>
        </a:p>
      </dgm:t>
    </dgm:pt>
    <dgm:pt modelId="{FB7F2F86-CF15-4A8B-B9A5-C082A0505904}" type="pres">
      <dgm:prSet presAssocID="{399EC59A-16AF-439D-BC65-4CA70F381EE5}" presName="composite" presStyleCnt="0">
        <dgm:presLayoutVars>
          <dgm:chMax val="1"/>
          <dgm:dir/>
          <dgm:resizeHandles val="exact"/>
        </dgm:presLayoutVars>
      </dgm:prSet>
      <dgm:spPr/>
    </dgm:pt>
    <dgm:pt modelId="{05729180-A87F-4B2C-B446-1565309AC470}" type="pres">
      <dgm:prSet presAssocID="{399EC59A-16AF-439D-BC65-4CA70F381EE5}" presName="radial" presStyleCnt="0">
        <dgm:presLayoutVars>
          <dgm:animLvl val="ctr"/>
        </dgm:presLayoutVars>
      </dgm:prSet>
      <dgm:spPr/>
    </dgm:pt>
    <dgm:pt modelId="{B4518100-1BBD-4C91-850F-670857D427D0}" type="pres">
      <dgm:prSet presAssocID="{5E26D60D-52EE-4FB0-81BC-8D73632BB946}" presName="centerShape" presStyleLbl="vennNode1" presStyleIdx="0" presStyleCnt="4" custLinFactNeighborX="-3304" custLinFactNeighborY="-852"/>
      <dgm:spPr/>
    </dgm:pt>
    <dgm:pt modelId="{976029E2-8A4B-4DA1-993D-AA90DEACB334}" type="pres">
      <dgm:prSet presAssocID="{7CFCCAE7-DD42-408C-A9EF-5DEC86BD3810}" presName="node" presStyleLbl="vennNode1" presStyleIdx="1" presStyleCnt="4" custScaleX="201124" custScaleY="175068">
        <dgm:presLayoutVars>
          <dgm:bulletEnabled val="1"/>
        </dgm:presLayoutVars>
      </dgm:prSet>
      <dgm:spPr/>
    </dgm:pt>
    <dgm:pt modelId="{A606B8FD-DB71-4522-B5ED-36FAE6790639}" type="pres">
      <dgm:prSet presAssocID="{847A2836-96BA-4BC9-9774-257CA5039C12}" presName="node" presStyleLbl="vennNode1" presStyleIdx="2" presStyleCnt="4" custScaleX="179114" custScaleY="194373">
        <dgm:presLayoutVars>
          <dgm:bulletEnabled val="1"/>
        </dgm:presLayoutVars>
      </dgm:prSet>
      <dgm:spPr/>
    </dgm:pt>
    <dgm:pt modelId="{A330401C-5C67-40B9-8621-8E1D4EB5B376}" type="pres">
      <dgm:prSet presAssocID="{78427E16-1AAB-4258-9C3D-1E788233FE02}" presName="node" presStyleLbl="vennNode1" presStyleIdx="3" presStyleCnt="4" custScaleX="178302" custScaleY="181109" custRadScaleRad="98115" custRadScaleInc="-695">
        <dgm:presLayoutVars>
          <dgm:bulletEnabled val="1"/>
        </dgm:presLayoutVars>
      </dgm:prSet>
      <dgm:spPr/>
    </dgm:pt>
  </dgm:ptLst>
  <dgm:cxnLst>
    <dgm:cxn modelId="{65786B2A-BE90-4F75-955E-1422E541D08B}" type="presOf" srcId="{847A2836-96BA-4BC9-9774-257CA5039C12}" destId="{A606B8FD-DB71-4522-B5ED-36FAE6790639}" srcOrd="0" destOrd="0" presId="urn:microsoft.com/office/officeart/2005/8/layout/radial3"/>
    <dgm:cxn modelId="{33F83043-48AA-476C-A40C-05EB8E2C171A}" type="presOf" srcId="{78427E16-1AAB-4258-9C3D-1E788233FE02}" destId="{A330401C-5C67-40B9-8621-8E1D4EB5B376}" srcOrd="0" destOrd="0" presId="urn:microsoft.com/office/officeart/2005/8/layout/radial3"/>
    <dgm:cxn modelId="{6BEC0179-A6CE-4777-B5A5-5B262F6E1F2D}" srcId="{399EC59A-16AF-439D-BC65-4CA70F381EE5}" destId="{5E26D60D-52EE-4FB0-81BC-8D73632BB946}" srcOrd="0" destOrd="0" parTransId="{20415EDF-73EE-4BA1-BF55-DA8C081AABF5}" sibTransId="{CF3F99EA-861E-4438-8B12-400AA6455CF5}"/>
    <dgm:cxn modelId="{A1865E91-BC48-4E43-95AE-9D2519DB5B3B}" srcId="{5E26D60D-52EE-4FB0-81BC-8D73632BB946}" destId="{78427E16-1AAB-4258-9C3D-1E788233FE02}" srcOrd="2" destOrd="0" parTransId="{BF7E92D7-B7E5-4617-9AE5-DB83C2E1A384}" sibTransId="{6FD9E9B5-354E-427E-AB0A-A4779539B108}"/>
    <dgm:cxn modelId="{CE3862C1-43A6-4ED1-87E9-8F556C86F9E4}" srcId="{5E26D60D-52EE-4FB0-81BC-8D73632BB946}" destId="{7CFCCAE7-DD42-408C-A9EF-5DEC86BD3810}" srcOrd="0" destOrd="0" parTransId="{A0C25C6A-8864-4284-8695-E215B945BEFC}" sibTransId="{A28E21D8-0196-457B-8E99-03C1EA924441}"/>
    <dgm:cxn modelId="{271527D0-1206-454C-A202-42D00923C814}" type="presOf" srcId="{7CFCCAE7-DD42-408C-A9EF-5DEC86BD3810}" destId="{976029E2-8A4B-4DA1-993D-AA90DEACB334}" srcOrd="0" destOrd="0" presId="urn:microsoft.com/office/officeart/2005/8/layout/radial3"/>
    <dgm:cxn modelId="{0C64A0EF-944D-45BD-9D31-D3BB44CE0B1C}" srcId="{5E26D60D-52EE-4FB0-81BC-8D73632BB946}" destId="{847A2836-96BA-4BC9-9774-257CA5039C12}" srcOrd="1" destOrd="0" parTransId="{CB4924C8-5593-451D-9DEC-01750B98CC61}" sibTransId="{91B1E79B-7992-40E1-8D4F-20DC187D53DC}"/>
    <dgm:cxn modelId="{D3D3C5F2-A5A8-41B2-AA67-FD815E3F75A5}" type="presOf" srcId="{5E26D60D-52EE-4FB0-81BC-8D73632BB946}" destId="{B4518100-1BBD-4C91-850F-670857D427D0}" srcOrd="0" destOrd="0" presId="urn:microsoft.com/office/officeart/2005/8/layout/radial3"/>
    <dgm:cxn modelId="{33A7C1F4-B7A6-4655-A4A1-38979E0467C3}" type="presOf" srcId="{399EC59A-16AF-439D-BC65-4CA70F381EE5}" destId="{FB7F2F86-CF15-4A8B-B9A5-C082A0505904}" srcOrd="0" destOrd="0" presId="urn:microsoft.com/office/officeart/2005/8/layout/radial3"/>
    <dgm:cxn modelId="{0E4BCD8F-4CA0-496D-9334-7FCAE449B786}" type="presParOf" srcId="{FB7F2F86-CF15-4A8B-B9A5-C082A0505904}" destId="{05729180-A87F-4B2C-B446-1565309AC470}" srcOrd="0" destOrd="0" presId="urn:microsoft.com/office/officeart/2005/8/layout/radial3"/>
    <dgm:cxn modelId="{2EF33628-FBD4-41F2-BF8C-84E2B0E25AD2}" type="presParOf" srcId="{05729180-A87F-4B2C-B446-1565309AC470}" destId="{B4518100-1BBD-4C91-850F-670857D427D0}" srcOrd="0" destOrd="0" presId="urn:microsoft.com/office/officeart/2005/8/layout/radial3"/>
    <dgm:cxn modelId="{81E2AE6A-2380-4A48-8859-98516FE08265}" type="presParOf" srcId="{05729180-A87F-4B2C-B446-1565309AC470}" destId="{976029E2-8A4B-4DA1-993D-AA90DEACB334}" srcOrd="1" destOrd="0" presId="urn:microsoft.com/office/officeart/2005/8/layout/radial3"/>
    <dgm:cxn modelId="{2DC4177B-4408-49CC-93D9-90B401B75119}" type="presParOf" srcId="{05729180-A87F-4B2C-B446-1565309AC470}" destId="{A606B8FD-DB71-4522-B5ED-36FAE6790639}" srcOrd="2" destOrd="0" presId="urn:microsoft.com/office/officeart/2005/8/layout/radial3"/>
    <dgm:cxn modelId="{3357AB64-BA5A-4DE0-A5A0-81D747E009F6}" type="presParOf" srcId="{05729180-A87F-4B2C-B446-1565309AC470}" destId="{A330401C-5C67-40B9-8621-8E1D4EB5B376}"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D9AA04-60EA-4340-8FB2-BCA2B57C98CB}" type="doc">
      <dgm:prSet loTypeId="urn:microsoft.com/office/officeart/2005/8/layout/radial3" loCatId="cycle" qsTypeId="urn:microsoft.com/office/officeart/2005/8/quickstyle/3d3" qsCatId="3D" csTypeId="urn:microsoft.com/office/officeart/2005/8/colors/accent2_3" csCatId="accent2" phldr="1"/>
      <dgm:spPr/>
      <dgm:t>
        <a:bodyPr/>
        <a:lstStyle/>
        <a:p>
          <a:endParaRPr lang="hr-HR"/>
        </a:p>
      </dgm:t>
    </dgm:pt>
    <dgm:pt modelId="{53B5C8B1-F4E1-44E2-AED6-2D51587C6A14}">
      <dgm:prSet phldrT="[Tekst]" custT="1"/>
      <dgm:spPr/>
      <dgm:t>
        <a:bodyPr/>
        <a:lstStyle/>
        <a:p>
          <a:r>
            <a:rPr lang="hr-HR" sz="1800" b="1" cap="none" spc="0" dirty="0">
              <a:ln w="22225">
                <a:solidFill>
                  <a:srgbClr val="CC3300"/>
                </a:solidFill>
                <a:prstDash val="solid"/>
              </a:ln>
              <a:effectLst/>
            </a:rPr>
            <a:t>AGROEKOLOGIJA</a:t>
          </a:r>
          <a:endParaRPr lang="hr-HR" sz="1800" b="1" dirty="0">
            <a:ln w="22225">
              <a:solidFill>
                <a:srgbClr val="CC3300"/>
              </a:solidFill>
              <a:prstDash val="solid"/>
            </a:ln>
            <a:effectLst>
              <a:outerShdw blurRad="38100" dist="38100" dir="2700000" algn="tl">
                <a:srgbClr val="000000">
                  <a:alpha val="43137"/>
                </a:srgbClr>
              </a:outerShdw>
            </a:effectLst>
          </a:endParaRPr>
        </a:p>
      </dgm:t>
    </dgm:pt>
    <dgm:pt modelId="{B5AA4112-33ED-44B8-A343-BF399E7CA326}" type="parTrans" cxnId="{D66A282C-DAD6-42DB-879B-B78EB9418E07}">
      <dgm:prSet/>
      <dgm:spPr/>
      <dgm:t>
        <a:bodyPr/>
        <a:lstStyle/>
        <a:p>
          <a:endParaRPr lang="hr-HR"/>
        </a:p>
      </dgm:t>
    </dgm:pt>
    <dgm:pt modelId="{7E3BD867-62EB-4548-894E-E237DAF1F603}" type="sibTrans" cxnId="{D66A282C-DAD6-42DB-879B-B78EB9418E07}">
      <dgm:prSet/>
      <dgm:spPr/>
      <dgm:t>
        <a:bodyPr/>
        <a:lstStyle/>
        <a:p>
          <a:endParaRPr lang="hr-HR"/>
        </a:p>
      </dgm:t>
    </dgm:pt>
    <dgm:pt modelId="{E97DE151-BE49-45C6-8C14-1435410F553D}">
      <dgm:prSet phldrT="[Tekst]"/>
      <dgm:spPr/>
      <dgm:t>
        <a:bodyPr/>
        <a:lstStyle/>
        <a:p>
          <a:r>
            <a:rPr lang="hr-HR" b="1">
              <a:effectLst>
                <a:outerShdw blurRad="38100" dist="38100" dir="2700000" algn="tl">
                  <a:srgbClr val="000000">
                    <a:alpha val="43137"/>
                  </a:srgbClr>
                </a:outerShdw>
              </a:effectLst>
            </a:rPr>
            <a:t>BIOLOGIJA TLA</a:t>
          </a:r>
        </a:p>
        <a:p>
          <a:r>
            <a:rPr lang="hr-HR" b="1">
              <a:effectLst>
                <a:outerShdw blurRad="38100" dist="38100" dir="2700000" algn="tl">
                  <a:srgbClr val="000000">
                    <a:alpha val="43137"/>
                  </a:srgbClr>
                </a:outerShdw>
              </a:effectLst>
            </a:rPr>
            <a:t>I</a:t>
          </a:r>
        </a:p>
        <a:p>
          <a:r>
            <a:rPr lang="hr-HR" b="1">
              <a:effectLst>
                <a:outerShdw blurRad="38100" dist="38100" dir="2700000" algn="tl">
                  <a:srgbClr val="000000">
                    <a:alpha val="43137"/>
                  </a:srgbClr>
                </a:outerShdw>
              </a:effectLst>
            </a:rPr>
            <a:t>MIKROBIOLOGIJA</a:t>
          </a:r>
          <a:endParaRPr lang="hr-HR" b="1" dirty="0">
            <a:effectLst>
              <a:outerShdw blurRad="38100" dist="38100" dir="2700000" algn="tl">
                <a:srgbClr val="000000">
                  <a:alpha val="43137"/>
                </a:srgbClr>
              </a:outerShdw>
            </a:effectLst>
          </a:endParaRPr>
        </a:p>
      </dgm:t>
    </dgm:pt>
    <dgm:pt modelId="{D9DDFD2B-B4F9-49F6-8D38-080ABAD70166}" type="parTrans" cxnId="{E961B455-EDA9-4564-8C40-09974F808817}">
      <dgm:prSet/>
      <dgm:spPr/>
      <dgm:t>
        <a:bodyPr/>
        <a:lstStyle/>
        <a:p>
          <a:endParaRPr lang="hr-HR"/>
        </a:p>
      </dgm:t>
    </dgm:pt>
    <dgm:pt modelId="{C8158A88-F9AA-4B2C-9737-086B0C74AA17}" type="sibTrans" cxnId="{E961B455-EDA9-4564-8C40-09974F808817}">
      <dgm:prSet/>
      <dgm:spPr/>
      <dgm:t>
        <a:bodyPr/>
        <a:lstStyle/>
        <a:p>
          <a:endParaRPr lang="hr-HR"/>
        </a:p>
      </dgm:t>
    </dgm:pt>
    <dgm:pt modelId="{591076F5-9C33-4CA1-B57B-6860F1EB08A4}">
      <dgm:prSet phldrT="[Tekst]"/>
      <dgm:spPr/>
      <dgm:t>
        <a:bodyPr/>
        <a:lstStyle/>
        <a:p>
          <a:r>
            <a:rPr lang="hr-HR" b="1">
              <a:effectLst>
                <a:outerShdw blurRad="38100" dist="38100" dir="2700000" algn="tl">
                  <a:srgbClr val="000000">
                    <a:alpha val="43137"/>
                  </a:srgbClr>
                </a:outerShdw>
              </a:effectLst>
            </a:rPr>
            <a:t>SUSTAVI</a:t>
          </a:r>
        </a:p>
        <a:p>
          <a:r>
            <a:rPr lang="hr-HR" b="1">
              <a:effectLst>
                <a:outerShdw blurRad="38100" dist="38100" dir="2700000" algn="tl">
                  <a:srgbClr val="000000">
                    <a:alpha val="43137"/>
                  </a:srgbClr>
                </a:outerShdw>
              </a:effectLst>
            </a:rPr>
            <a:t>/ ANALIZA</a:t>
          </a:r>
        </a:p>
        <a:p>
          <a:r>
            <a:rPr lang="hr-HR" b="1">
              <a:effectLst>
                <a:outerShdw blurRad="38100" dist="38100" dir="2700000" algn="tl">
                  <a:srgbClr val="000000">
                    <a:alpha val="43137"/>
                  </a:srgbClr>
                </a:outerShdw>
              </a:effectLst>
            </a:rPr>
            <a:t>EKOSUSTAVA</a:t>
          </a:r>
          <a:endParaRPr lang="hr-HR" b="1" dirty="0">
            <a:effectLst>
              <a:outerShdw blurRad="38100" dist="38100" dir="2700000" algn="tl">
                <a:srgbClr val="000000">
                  <a:alpha val="43137"/>
                </a:srgbClr>
              </a:outerShdw>
            </a:effectLst>
          </a:endParaRPr>
        </a:p>
      </dgm:t>
    </dgm:pt>
    <dgm:pt modelId="{1D5385D6-DBB2-47B6-9569-5D590CDA5896}" type="parTrans" cxnId="{93107988-FA35-407C-886B-8047039A191F}">
      <dgm:prSet/>
      <dgm:spPr/>
      <dgm:t>
        <a:bodyPr/>
        <a:lstStyle/>
        <a:p>
          <a:endParaRPr lang="hr-HR"/>
        </a:p>
      </dgm:t>
    </dgm:pt>
    <dgm:pt modelId="{9CF82678-9424-437A-B55C-5FD0A88117B6}" type="sibTrans" cxnId="{93107988-FA35-407C-886B-8047039A191F}">
      <dgm:prSet/>
      <dgm:spPr/>
      <dgm:t>
        <a:bodyPr/>
        <a:lstStyle/>
        <a:p>
          <a:endParaRPr lang="hr-HR"/>
        </a:p>
      </dgm:t>
    </dgm:pt>
    <dgm:pt modelId="{6A1C543B-9D73-41CC-ADFD-83B9AA0A742B}">
      <dgm:prSet phldrT="[Tekst]"/>
      <dgm:spPr/>
      <dgm:t>
        <a:bodyPr/>
        <a:lstStyle/>
        <a:p>
          <a:r>
            <a:rPr lang="hr-HR" b="1">
              <a:effectLst>
                <a:outerShdw blurRad="38100" dist="38100" dir="2700000" algn="tl">
                  <a:srgbClr val="000000">
                    <a:alpha val="43137"/>
                  </a:srgbClr>
                </a:outerShdw>
              </a:effectLst>
            </a:rPr>
            <a:t>EKOLOGIJA</a:t>
          </a:r>
        </a:p>
        <a:p>
          <a:r>
            <a:rPr lang="hr-HR" b="1">
              <a:effectLst>
                <a:outerShdw blurRad="38100" dist="38100" dir="2700000" algn="tl">
                  <a:srgbClr val="000000">
                    <a:alpha val="43137"/>
                  </a:srgbClr>
                </a:outerShdw>
              </a:effectLst>
            </a:rPr>
            <a:t>INSEKATA</a:t>
          </a:r>
        </a:p>
        <a:p>
          <a:r>
            <a:rPr lang="hr-HR" b="1">
              <a:effectLst>
                <a:outerShdw blurRad="38100" dist="38100" dir="2700000" algn="tl">
                  <a:srgbClr val="000000">
                    <a:alpha val="43137"/>
                  </a:srgbClr>
                </a:outerShdw>
              </a:effectLst>
            </a:rPr>
            <a:t>I GLJIVA</a:t>
          </a:r>
          <a:endParaRPr lang="hr-HR" b="1" dirty="0">
            <a:effectLst>
              <a:outerShdw blurRad="38100" dist="38100" dir="2700000" algn="tl">
                <a:srgbClr val="000000">
                  <a:alpha val="43137"/>
                </a:srgbClr>
              </a:outerShdw>
            </a:effectLst>
          </a:endParaRPr>
        </a:p>
      </dgm:t>
    </dgm:pt>
    <dgm:pt modelId="{6B5125EA-FA6F-493F-8112-7B2EF92F0C7C}" type="parTrans" cxnId="{F3889231-46AA-4507-8D77-F04C66961C35}">
      <dgm:prSet/>
      <dgm:spPr/>
      <dgm:t>
        <a:bodyPr/>
        <a:lstStyle/>
        <a:p>
          <a:endParaRPr lang="hr-HR"/>
        </a:p>
      </dgm:t>
    </dgm:pt>
    <dgm:pt modelId="{E67F64EC-0FF0-46EA-9556-992339727A0E}" type="sibTrans" cxnId="{F3889231-46AA-4507-8D77-F04C66961C35}">
      <dgm:prSet/>
      <dgm:spPr/>
      <dgm:t>
        <a:bodyPr/>
        <a:lstStyle/>
        <a:p>
          <a:endParaRPr lang="hr-HR"/>
        </a:p>
      </dgm:t>
    </dgm:pt>
    <dgm:pt modelId="{DBAA94DF-2C19-4B71-B961-395133ECAC3C}">
      <dgm:prSet phldrT="[Tekst]"/>
      <dgm:spPr/>
      <dgm:t>
        <a:bodyPr/>
        <a:lstStyle/>
        <a:p>
          <a:r>
            <a:rPr lang="hr-HR" b="1">
              <a:effectLst>
                <a:outerShdw blurRad="38100" dist="38100" dir="2700000" algn="tl">
                  <a:srgbClr val="000000">
                    <a:alpha val="43137"/>
                  </a:srgbClr>
                </a:outerShdw>
              </a:effectLst>
            </a:rPr>
            <a:t>EKOLOGIJA</a:t>
          </a:r>
        </a:p>
        <a:p>
          <a:r>
            <a:rPr lang="hr-HR" b="1">
              <a:effectLst>
                <a:outerShdw blurRad="38100" dist="38100" dir="2700000" algn="tl">
                  <a:srgbClr val="000000">
                    <a:alpha val="43137"/>
                  </a:srgbClr>
                </a:outerShdw>
              </a:effectLst>
            </a:rPr>
            <a:t>BILJAKA</a:t>
          </a:r>
        </a:p>
        <a:p>
          <a:r>
            <a:rPr lang="hr-HR" b="1">
              <a:effectLst>
                <a:outerShdw blurRad="38100" dist="38100" dir="2700000" algn="tl">
                  <a:srgbClr val="000000">
                    <a:alpha val="43137"/>
                  </a:srgbClr>
                </a:outerShdw>
              </a:effectLst>
            </a:rPr>
            <a:t>I </a:t>
          </a:r>
        </a:p>
        <a:p>
          <a:r>
            <a:rPr lang="hr-HR" b="1">
              <a:effectLst>
                <a:outerShdw blurRad="38100" dist="38100" dir="2700000" algn="tl">
                  <a:srgbClr val="000000">
                    <a:alpha val="43137"/>
                  </a:srgbClr>
                </a:outerShdw>
              </a:effectLst>
            </a:rPr>
            <a:t>STANIŠTA</a:t>
          </a:r>
          <a:endParaRPr lang="hr-HR" b="1" dirty="0">
            <a:effectLst>
              <a:outerShdw blurRad="38100" dist="38100" dir="2700000" algn="tl">
                <a:srgbClr val="000000">
                  <a:alpha val="43137"/>
                </a:srgbClr>
              </a:outerShdw>
            </a:effectLst>
          </a:endParaRPr>
        </a:p>
      </dgm:t>
    </dgm:pt>
    <dgm:pt modelId="{4D40DE8F-67CC-465C-91C1-04C72F9EC9CC}" type="parTrans" cxnId="{F33B0498-FB9B-41B7-9AF1-021D8FA8584D}">
      <dgm:prSet/>
      <dgm:spPr/>
      <dgm:t>
        <a:bodyPr/>
        <a:lstStyle/>
        <a:p>
          <a:endParaRPr lang="hr-HR"/>
        </a:p>
      </dgm:t>
    </dgm:pt>
    <dgm:pt modelId="{A1249012-9AFF-4741-B297-4F2BA82F634F}" type="sibTrans" cxnId="{F33B0498-FB9B-41B7-9AF1-021D8FA8584D}">
      <dgm:prSet/>
      <dgm:spPr/>
      <dgm:t>
        <a:bodyPr/>
        <a:lstStyle/>
        <a:p>
          <a:endParaRPr lang="hr-HR"/>
        </a:p>
      </dgm:t>
    </dgm:pt>
    <dgm:pt modelId="{07026261-6B24-4511-BE5F-1234CD5BCB20}">
      <dgm:prSet/>
      <dgm:spPr/>
      <dgm:t>
        <a:bodyPr/>
        <a:lstStyle/>
        <a:p>
          <a:endParaRPr lang="hr-HR"/>
        </a:p>
      </dgm:t>
    </dgm:pt>
    <dgm:pt modelId="{C4BDA901-C690-443B-A888-36FD98F7BF13}" type="parTrans" cxnId="{CBE1BAD0-8BB1-4F82-82F9-A1E9EF4304AC}">
      <dgm:prSet/>
      <dgm:spPr/>
      <dgm:t>
        <a:bodyPr/>
        <a:lstStyle/>
        <a:p>
          <a:endParaRPr lang="hr-HR"/>
        </a:p>
      </dgm:t>
    </dgm:pt>
    <dgm:pt modelId="{CB32927A-1E54-48B7-B558-840EFD6A3F88}" type="sibTrans" cxnId="{CBE1BAD0-8BB1-4F82-82F9-A1E9EF4304AC}">
      <dgm:prSet/>
      <dgm:spPr/>
      <dgm:t>
        <a:bodyPr/>
        <a:lstStyle/>
        <a:p>
          <a:endParaRPr lang="hr-HR"/>
        </a:p>
      </dgm:t>
    </dgm:pt>
    <dgm:pt modelId="{E3D92EB8-78F0-4214-BCEA-5482A0070247}" type="pres">
      <dgm:prSet presAssocID="{53D9AA04-60EA-4340-8FB2-BCA2B57C98CB}" presName="composite" presStyleCnt="0">
        <dgm:presLayoutVars>
          <dgm:chMax val="1"/>
          <dgm:dir/>
          <dgm:resizeHandles val="exact"/>
        </dgm:presLayoutVars>
      </dgm:prSet>
      <dgm:spPr/>
    </dgm:pt>
    <dgm:pt modelId="{C8103105-50DE-4065-A99D-B8FA1D6FDC18}" type="pres">
      <dgm:prSet presAssocID="{53D9AA04-60EA-4340-8FB2-BCA2B57C98CB}" presName="radial" presStyleCnt="0">
        <dgm:presLayoutVars>
          <dgm:animLvl val="ctr"/>
        </dgm:presLayoutVars>
      </dgm:prSet>
      <dgm:spPr/>
    </dgm:pt>
    <dgm:pt modelId="{30C08E8B-2BE3-4BC5-9A9D-62567F61B2AC}" type="pres">
      <dgm:prSet presAssocID="{53B5C8B1-F4E1-44E2-AED6-2D51587C6A14}" presName="centerShape" presStyleLbl="vennNode1" presStyleIdx="0" presStyleCnt="6"/>
      <dgm:spPr/>
    </dgm:pt>
    <dgm:pt modelId="{562A8AA3-2AA2-4771-A770-EE9747AF6265}" type="pres">
      <dgm:prSet presAssocID="{E97DE151-BE49-45C6-8C14-1435410F553D}" presName="node" presStyleLbl="vennNode1" presStyleIdx="1" presStyleCnt="6" custScaleX="190370" custScaleY="126742">
        <dgm:presLayoutVars>
          <dgm:bulletEnabled val="1"/>
        </dgm:presLayoutVars>
      </dgm:prSet>
      <dgm:spPr/>
    </dgm:pt>
    <dgm:pt modelId="{4623C619-C5A5-43A1-BF22-AB660C76F9C2}" type="pres">
      <dgm:prSet presAssocID="{591076F5-9C33-4CA1-B57B-6860F1EB08A4}" presName="node" presStyleLbl="vennNode1" presStyleIdx="2" presStyleCnt="6" custScaleX="209138" custScaleY="161733">
        <dgm:presLayoutVars>
          <dgm:bulletEnabled val="1"/>
        </dgm:presLayoutVars>
      </dgm:prSet>
      <dgm:spPr/>
    </dgm:pt>
    <dgm:pt modelId="{68C3214C-276E-4FDC-8A38-AE74BAC2A5CB}" type="pres">
      <dgm:prSet presAssocID="{6A1C543B-9D73-41CC-ADFD-83B9AA0A742B}" presName="node" presStyleLbl="vennNode1" presStyleIdx="3" presStyleCnt="6" custScaleX="200814" custScaleY="151457">
        <dgm:presLayoutVars>
          <dgm:bulletEnabled val="1"/>
        </dgm:presLayoutVars>
      </dgm:prSet>
      <dgm:spPr/>
    </dgm:pt>
    <dgm:pt modelId="{CF978672-A100-4B97-9014-E1BC37B3A3AF}" type="pres">
      <dgm:prSet presAssocID="{07026261-6B24-4511-BE5F-1234CD5BCB20}" presName="node" presStyleLbl="vennNode1" presStyleIdx="4" presStyleCnt="6" custScaleX="208948" custScaleY="148078">
        <dgm:presLayoutVars>
          <dgm:bulletEnabled val="1"/>
        </dgm:presLayoutVars>
      </dgm:prSet>
      <dgm:spPr/>
    </dgm:pt>
    <dgm:pt modelId="{5399BE63-A006-4295-8379-42DC9B4276FD}" type="pres">
      <dgm:prSet presAssocID="{DBAA94DF-2C19-4B71-B961-395133ECAC3C}" presName="node" presStyleLbl="vennNode1" presStyleIdx="5" presStyleCnt="6" custScaleX="210965" custScaleY="165037">
        <dgm:presLayoutVars>
          <dgm:bulletEnabled val="1"/>
        </dgm:presLayoutVars>
      </dgm:prSet>
      <dgm:spPr/>
    </dgm:pt>
  </dgm:ptLst>
  <dgm:cxnLst>
    <dgm:cxn modelId="{2E81272A-7DFC-40B8-B070-5D3D48291824}" type="presOf" srcId="{6A1C543B-9D73-41CC-ADFD-83B9AA0A742B}" destId="{68C3214C-276E-4FDC-8A38-AE74BAC2A5CB}" srcOrd="0" destOrd="0" presId="urn:microsoft.com/office/officeart/2005/8/layout/radial3"/>
    <dgm:cxn modelId="{D66A282C-DAD6-42DB-879B-B78EB9418E07}" srcId="{53D9AA04-60EA-4340-8FB2-BCA2B57C98CB}" destId="{53B5C8B1-F4E1-44E2-AED6-2D51587C6A14}" srcOrd="0" destOrd="0" parTransId="{B5AA4112-33ED-44B8-A343-BF399E7CA326}" sibTransId="{7E3BD867-62EB-4548-894E-E237DAF1F603}"/>
    <dgm:cxn modelId="{F1D18E2C-C528-4750-9489-C776E6157885}" type="presOf" srcId="{E97DE151-BE49-45C6-8C14-1435410F553D}" destId="{562A8AA3-2AA2-4771-A770-EE9747AF6265}" srcOrd="0" destOrd="0" presId="urn:microsoft.com/office/officeart/2005/8/layout/radial3"/>
    <dgm:cxn modelId="{763B872E-CD0C-4DE2-8B1C-1AA3C18287B3}" type="presOf" srcId="{591076F5-9C33-4CA1-B57B-6860F1EB08A4}" destId="{4623C619-C5A5-43A1-BF22-AB660C76F9C2}" srcOrd="0" destOrd="0" presId="urn:microsoft.com/office/officeart/2005/8/layout/radial3"/>
    <dgm:cxn modelId="{F3889231-46AA-4507-8D77-F04C66961C35}" srcId="{53B5C8B1-F4E1-44E2-AED6-2D51587C6A14}" destId="{6A1C543B-9D73-41CC-ADFD-83B9AA0A742B}" srcOrd="2" destOrd="0" parTransId="{6B5125EA-FA6F-493F-8112-7B2EF92F0C7C}" sibTransId="{E67F64EC-0FF0-46EA-9556-992339727A0E}"/>
    <dgm:cxn modelId="{51E60D5F-0A1A-4CAD-9C3D-E643B7E6A6B3}" type="presOf" srcId="{53B5C8B1-F4E1-44E2-AED6-2D51587C6A14}" destId="{30C08E8B-2BE3-4BC5-9A9D-62567F61B2AC}" srcOrd="0" destOrd="0" presId="urn:microsoft.com/office/officeart/2005/8/layout/radial3"/>
    <dgm:cxn modelId="{E961B455-EDA9-4564-8C40-09974F808817}" srcId="{53B5C8B1-F4E1-44E2-AED6-2D51587C6A14}" destId="{E97DE151-BE49-45C6-8C14-1435410F553D}" srcOrd="0" destOrd="0" parTransId="{D9DDFD2B-B4F9-49F6-8D38-080ABAD70166}" sibTransId="{C8158A88-F9AA-4B2C-9737-086B0C74AA17}"/>
    <dgm:cxn modelId="{93107988-FA35-407C-886B-8047039A191F}" srcId="{53B5C8B1-F4E1-44E2-AED6-2D51587C6A14}" destId="{591076F5-9C33-4CA1-B57B-6860F1EB08A4}" srcOrd="1" destOrd="0" parTransId="{1D5385D6-DBB2-47B6-9569-5D590CDA5896}" sibTransId="{9CF82678-9424-437A-B55C-5FD0A88117B6}"/>
    <dgm:cxn modelId="{F33B0498-FB9B-41B7-9AF1-021D8FA8584D}" srcId="{53B5C8B1-F4E1-44E2-AED6-2D51587C6A14}" destId="{DBAA94DF-2C19-4B71-B961-395133ECAC3C}" srcOrd="4" destOrd="0" parTransId="{4D40DE8F-67CC-465C-91C1-04C72F9EC9CC}" sibTransId="{A1249012-9AFF-4741-B297-4F2BA82F634F}"/>
    <dgm:cxn modelId="{3CFE0EB9-BFCD-4A64-A6CA-E51FE7EE30DA}" type="presOf" srcId="{DBAA94DF-2C19-4B71-B961-395133ECAC3C}" destId="{5399BE63-A006-4295-8379-42DC9B4276FD}" srcOrd="0" destOrd="0" presId="urn:microsoft.com/office/officeart/2005/8/layout/radial3"/>
    <dgm:cxn modelId="{623C3ECD-5148-4C4A-89ED-DCE35F6468DA}" type="presOf" srcId="{53D9AA04-60EA-4340-8FB2-BCA2B57C98CB}" destId="{E3D92EB8-78F0-4214-BCEA-5482A0070247}" srcOrd="0" destOrd="0" presId="urn:microsoft.com/office/officeart/2005/8/layout/radial3"/>
    <dgm:cxn modelId="{CBE1BAD0-8BB1-4F82-82F9-A1E9EF4304AC}" srcId="{53B5C8B1-F4E1-44E2-AED6-2D51587C6A14}" destId="{07026261-6B24-4511-BE5F-1234CD5BCB20}" srcOrd="3" destOrd="0" parTransId="{C4BDA901-C690-443B-A888-36FD98F7BF13}" sibTransId="{CB32927A-1E54-48B7-B558-840EFD6A3F88}"/>
    <dgm:cxn modelId="{C86218ED-26E5-459E-8CEB-52B7F3EDC996}" type="presOf" srcId="{07026261-6B24-4511-BE5F-1234CD5BCB20}" destId="{CF978672-A100-4B97-9014-E1BC37B3A3AF}" srcOrd="0" destOrd="0" presId="urn:microsoft.com/office/officeart/2005/8/layout/radial3"/>
    <dgm:cxn modelId="{105BBD2A-51F0-4FDE-89CC-C9422D33098B}" type="presParOf" srcId="{E3D92EB8-78F0-4214-BCEA-5482A0070247}" destId="{C8103105-50DE-4065-A99D-B8FA1D6FDC18}" srcOrd="0" destOrd="0" presId="urn:microsoft.com/office/officeart/2005/8/layout/radial3"/>
    <dgm:cxn modelId="{A8CD7513-3FD0-4042-B2FA-2C887FE3F6B1}" type="presParOf" srcId="{C8103105-50DE-4065-A99D-B8FA1D6FDC18}" destId="{30C08E8B-2BE3-4BC5-9A9D-62567F61B2AC}" srcOrd="0" destOrd="0" presId="urn:microsoft.com/office/officeart/2005/8/layout/radial3"/>
    <dgm:cxn modelId="{1B74A354-0CBC-4A7A-B100-21860F936C52}" type="presParOf" srcId="{C8103105-50DE-4065-A99D-B8FA1D6FDC18}" destId="{562A8AA3-2AA2-4771-A770-EE9747AF6265}" srcOrd="1" destOrd="0" presId="urn:microsoft.com/office/officeart/2005/8/layout/radial3"/>
    <dgm:cxn modelId="{8D8BF416-81BD-4D16-A4C9-8F217750A8A4}" type="presParOf" srcId="{C8103105-50DE-4065-A99D-B8FA1D6FDC18}" destId="{4623C619-C5A5-43A1-BF22-AB660C76F9C2}" srcOrd="2" destOrd="0" presId="urn:microsoft.com/office/officeart/2005/8/layout/radial3"/>
    <dgm:cxn modelId="{B54D4A56-8E5F-4958-9C61-D21C0B9C7397}" type="presParOf" srcId="{C8103105-50DE-4065-A99D-B8FA1D6FDC18}" destId="{68C3214C-276E-4FDC-8A38-AE74BAC2A5CB}" srcOrd="3" destOrd="0" presId="urn:microsoft.com/office/officeart/2005/8/layout/radial3"/>
    <dgm:cxn modelId="{56048F1D-B9E1-4776-8776-0FA4AD0D4895}" type="presParOf" srcId="{C8103105-50DE-4065-A99D-B8FA1D6FDC18}" destId="{CF978672-A100-4B97-9014-E1BC37B3A3AF}" srcOrd="4" destOrd="0" presId="urn:microsoft.com/office/officeart/2005/8/layout/radial3"/>
    <dgm:cxn modelId="{5F92F74B-0FAC-4C50-BE8F-8843F3F70611}" type="presParOf" srcId="{C8103105-50DE-4065-A99D-B8FA1D6FDC18}" destId="{5399BE63-A006-4295-8379-42DC9B4276FD}"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18100-1BBD-4C91-850F-670857D427D0}">
      <dsp:nvSpPr>
        <dsp:cNvPr id="0" name=""/>
        <dsp:cNvSpPr/>
      </dsp:nvSpPr>
      <dsp:spPr>
        <a:xfrm>
          <a:off x="1040365" y="1230057"/>
          <a:ext cx="2786583" cy="2786583"/>
        </a:xfrm>
        <a:prstGeom prst="ellipse">
          <a:avLst/>
        </a:prstGeom>
        <a:solidFill>
          <a:schemeClr val="accent2">
            <a:shade val="80000"/>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150000"/>
            </a:lnSpc>
            <a:spcBef>
              <a:spcPct val="0"/>
            </a:spcBef>
            <a:spcAft>
              <a:spcPts val="0"/>
            </a:spcAft>
            <a:buNone/>
          </a:pPr>
          <a:r>
            <a:rPr lang="hr-HR" sz="1600" b="1" kern="1200" cap="none" spc="0" baseline="0" dirty="0">
              <a:ln w="6600">
                <a:prstDash val="solid"/>
              </a:ln>
              <a:effectLst>
                <a:outerShdw dist="38100" dir="2700000" algn="tl" rotWithShape="0">
                  <a:schemeClr val="accent2"/>
                </a:outerShdw>
              </a:effectLst>
              <a:latin typeface="Arial" panose="020B0604020202020204" pitchFamily="34" charset="0"/>
              <a:cs typeface="Arial" panose="020B0604020202020204" pitchFamily="34" charset="0"/>
            </a:rPr>
            <a:t>ODRŽIVA</a:t>
          </a:r>
        </a:p>
        <a:p>
          <a:pPr marL="0" lvl="0" indent="0" algn="ctr" defTabSz="711200">
            <a:lnSpc>
              <a:spcPct val="150000"/>
            </a:lnSpc>
            <a:spcBef>
              <a:spcPct val="0"/>
            </a:spcBef>
            <a:spcAft>
              <a:spcPts val="0"/>
            </a:spcAft>
            <a:buNone/>
          </a:pPr>
          <a:r>
            <a:rPr lang="hr-HR" sz="1600" b="1" kern="1200" cap="none" spc="0" baseline="0" dirty="0">
              <a:ln w="6600">
                <a:prstDash val="solid"/>
              </a:ln>
              <a:effectLst>
                <a:outerShdw dist="38100" dir="2700000" algn="tl" rotWithShape="0">
                  <a:schemeClr val="accent2"/>
                </a:outerShdw>
              </a:effectLst>
              <a:latin typeface="Arial" panose="020B0604020202020204" pitchFamily="34" charset="0"/>
              <a:cs typeface="Arial" panose="020B0604020202020204" pitchFamily="34" charset="0"/>
            </a:rPr>
            <a:t>POLJOPRIVREDNA PROIZVODNJA</a:t>
          </a:r>
        </a:p>
      </dsp:txBody>
      <dsp:txXfrm>
        <a:off x="1448451" y="1638143"/>
        <a:ext cx="1970411" cy="1970411"/>
      </dsp:txXfrm>
    </dsp:sp>
    <dsp:sp modelId="{976029E2-8A4B-4DA1-993D-AA90DEACB334}">
      <dsp:nvSpPr>
        <dsp:cNvPr id="0" name=""/>
        <dsp:cNvSpPr/>
      </dsp:nvSpPr>
      <dsp:spPr>
        <a:xfrm>
          <a:off x="1152333" y="-378295"/>
          <a:ext cx="2802244" cy="2439208"/>
        </a:xfrm>
        <a:prstGeom prst="ellipse">
          <a:avLst/>
        </a:prstGeom>
        <a:solidFill>
          <a:schemeClr val="accent2">
            <a:shade val="80000"/>
            <a:alpha val="50000"/>
            <a:hueOff val="69746"/>
            <a:satOff val="-10843"/>
            <a:lumOff val="11433"/>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150000"/>
            </a:lnSpc>
            <a:spcBef>
              <a:spcPct val="0"/>
            </a:spcBef>
            <a:spcAft>
              <a:spcPts val="0"/>
            </a:spcAft>
            <a:buNone/>
          </a:pPr>
          <a:r>
            <a:rPr lang="hr-HR" sz="1400" b="1" kern="1200" cap="none" spc="0">
              <a:ln w="6600">
                <a:prstDash val="solid"/>
              </a:ln>
              <a:effectLst>
                <a:outerShdw dist="38100" dir="2700000" algn="tl" rotWithShape="0">
                  <a:schemeClr val="accent2"/>
                </a:outerShdw>
              </a:effectLst>
            </a:rPr>
            <a:t>INTEGRIRANA</a:t>
          </a:r>
        </a:p>
        <a:p>
          <a:pPr marL="0" lvl="0" indent="0" algn="ctr" defTabSz="622300">
            <a:lnSpc>
              <a:spcPct val="150000"/>
            </a:lnSpc>
            <a:spcBef>
              <a:spcPct val="0"/>
            </a:spcBef>
            <a:spcAft>
              <a:spcPts val="0"/>
            </a:spcAft>
            <a:buNone/>
          </a:pPr>
          <a:r>
            <a:rPr lang="hr-HR" sz="1400" b="1" kern="1200" cap="none" spc="0">
              <a:ln w="6600">
                <a:prstDash val="solid"/>
              </a:ln>
              <a:effectLst>
                <a:outerShdw dist="38100" dir="2700000" algn="tl" rotWithShape="0">
                  <a:schemeClr val="accent2"/>
                </a:outerShdw>
              </a:effectLst>
            </a:rPr>
            <a:t>POLJOPRIVREDNA </a:t>
          </a:r>
        </a:p>
        <a:p>
          <a:pPr marL="0" lvl="0" indent="0" algn="ctr" defTabSz="622300">
            <a:lnSpc>
              <a:spcPct val="150000"/>
            </a:lnSpc>
            <a:spcBef>
              <a:spcPct val="0"/>
            </a:spcBef>
            <a:spcAft>
              <a:spcPts val="0"/>
            </a:spcAft>
            <a:buNone/>
          </a:pPr>
          <a:r>
            <a:rPr lang="hr-HR" sz="1400" b="1" kern="1200" cap="none" spc="0">
              <a:ln w="6600">
                <a:prstDash val="solid"/>
              </a:ln>
              <a:effectLst>
                <a:outerShdw dist="38100" dir="2700000" algn="tl" rotWithShape="0">
                  <a:schemeClr val="accent2"/>
                </a:outerShdw>
              </a:effectLst>
            </a:rPr>
            <a:t>PROIZVODNJA</a:t>
          </a:r>
          <a:endParaRPr lang="hr-HR" sz="1400" b="1" kern="1200" cap="none" spc="0" dirty="0">
            <a:ln w="6600">
              <a:prstDash val="solid"/>
            </a:ln>
            <a:effectLst>
              <a:outerShdw dist="38100" dir="2700000" algn="tl" rotWithShape="0">
                <a:schemeClr val="accent2"/>
              </a:outerShdw>
            </a:effectLst>
          </a:endParaRPr>
        </a:p>
      </dsp:txBody>
      <dsp:txXfrm>
        <a:off x="1562712" y="-21081"/>
        <a:ext cx="1981486" cy="1724780"/>
      </dsp:txXfrm>
    </dsp:sp>
    <dsp:sp modelId="{A606B8FD-DB71-4522-B5ED-36FAE6790639}">
      <dsp:nvSpPr>
        <dsp:cNvPr id="0" name=""/>
        <dsp:cNvSpPr/>
      </dsp:nvSpPr>
      <dsp:spPr>
        <a:xfrm>
          <a:off x="2875711" y="2206616"/>
          <a:ext cx="2495580" cy="2708183"/>
        </a:xfrm>
        <a:prstGeom prst="ellipse">
          <a:avLst/>
        </a:prstGeom>
        <a:solidFill>
          <a:schemeClr val="accent2">
            <a:shade val="80000"/>
            <a:alpha val="50000"/>
            <a:hueOff val="139492"/>
            <a:satOff val="-21687"/>
            <a:lumOff val="22867"/>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150000"/>
            </a:lnSpc>
            <a:spcBef>
              <a:spcPct val="0"/>
            </a:spcBef>
            <a:spcAft>
              <a:spcPts val="0"/>
            </a:spcAft>
            <a:buNone/>
          </a:pPr>
          <a:r>
            <a:rPr lang="hr-HR" sz="1500" b="1" kern="1200" cap="none" spc="0">
              <a:ln w="6600">
                <a:prstDash val="solid"/>
              </a:ln>
              <a:effectLst>
                <a:outerShdw dist="38100" dir="2700000" algn="tl" rotWithShape="0">
                  <a:schemeClr val="accent2"/>
                </a:outerShdw>
              </a:effectLst>
            </a:rPr>
            <a:t>BIODINAMIČKA</a:t>
          </a:r>
        </a:p>
        <a:p>
          <a:pPr marL="0" lvl="0" indent="0" algn="ctr" defTabSz="666750">
            <a:lnSpc>
              <a:spcPct val="150000"/>
            </a:lnSpc>
            <a:spcBef>
              <a:spcPct val="0"/>
            </a:spcBef>
            <a:spcAft>
              <a:spcPts val="0"/>
            </a:spcAft>
            <a:buNone/>
          </a:pPr>
          <a:r>
            <a:rPr lang="hr-HR" sz="1500" b="1" kern="1200" cap="none" spc="0">
              <a:ln w="6600">
                <a:prstDash val="solid"/>
              </a:ln>
              <a:effectLst>
                <a:outerShdw dist="38100" dir="2700000" algn="tl" rotWithShape="0">
                  <a:schemeClr val="accent2"/>
                </a:outerShdw>
              </a:effectLst>
            </a:rPr>
            <a:t>POLJOPRIVREDA</a:t>
          </a:r>
          <a:endParaRPr lang="hr-HR" sz="1500" b="1" kern="1200" cap="none" spc="0" dirty="0">
            <a:ln w="6600">
              <a:prstDash val="solid"/>
            </a:ln>
            <a:effectLst>
              <a:outerShdw dist="38100" dir="2700000" algn="tl" rotWithShape="0">
                <a:schemeClr val="accent2"/>
              </a:outerShdw>
            </a:effectLst>
          </a:endParaRPr>
        </a:p>
      </dsp:txBody>
      <dsp:txXfrm>
        <a:off x="3241180" y="2603220"/>
        <a:ext cx="1764642" cy="1914975"/>
      </dsp:txXfrm>
    </dsp:sp>
    <dsp:sp modelId="{A330401C-5C67-40B9-8621-8E1D4EB5B376}">
      <dsp:nvSpPr>
        <dsp:cNvPr id="0" name=""/>
        <dsp:cNvSpPr/>
      </dsp:nvSpPr>
      <dsp:spPr>
        <a:xfrm>
          <a:off x="-216020" y="2299020"/>
          <a:ext cx="2484267" cy="2523376"/>
        </a:xfrm>
        <a:prstGeom prst="ellipse">
          <a:avLst/>
        </a:prstGeom>
        <a:solidFill>
          <a:schemeClr val="accent2">
            <a:shade val="80000"/>
            <a:alpha val="50000"/>
            <a:hueOff val="209239"/>
            <a:satOff val="-32530"/>
            <a:lumOff val="3430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150000"/>
            </a:lnSpc>
            <a:spcBef>
              <a:spcPct val="0"/>
            </a:spcBef>
            <a:spcAft>
              <a:spcPts val="0"/>
            </a:spcAft>
            <a:buNone/>
          </a:pPr>
          <a:r>
            <a:rPr lang="hr-HR" sz="1400" b="1" kern="1200" cap="none" spc="0">
              <a:ln w="6600">
                <a:prstDash val="solid"/>
              </a:ln>
              <a:effectLst>
                <a:outerShdw dist="38100" dir="2700000" algn="tl" rotWithShape="0">
                  <a:schemeClr val="accent2"/>
                </a:outerShdw>
              </a:effectLst>
            </a:rPr>
            <a:t>EKOLOŠKA </a:t>
          </a:r>
        </a:p>
        <a:p>
          <a:pPr marL="0" lvl="0" indent="0" algn="ctr" defTabSz="622300">
            <a:lnSpc>
              <a:spcPct val="150000"/>
            </a:lnSpc>
            <a:spcBef>
              <a:spcPct val="0"/>
            </a:spcBef>
            <a:spcAft>
              <a:spcPts val="0"/>
            </a:spcAft>
            <a:buNone/>
          </a:pPr>
          <a:r>
            <a:rPr lang="hr-HR" sz="1400" b="1" kern="1200" cap="none" spc="0">
              <a:ln w="6600">
                <a:prstDash val="solid"/>
              </a:ln>
              <a:effectLst>
                <a:outerShdw dist="38100" dir="2700000" algn="tl" rotWithShape="0">
                  <a:schemeClr val="accent2"/>
                </a:outerShdw>
              </a:effectLst>
            </a:rPr>
            <a:t>POLJOPRIVREDNA</a:t>
          </a:r>
        </a:p>
        <a:p>
          <a:pPr marL="0" lvl="0" indent="0" algn="ctr" defTabSz="622300">
            <a:lnSpc>
              <a:spcPct val="150000"/>
            </a:lnSpc>
            <a:spcBef>
              <a:spcPct val="0"/>
            </a:spcBef>
            <a:spcAft>
              <a:spcPts val="0"/>
            </a:spcAft>
            <a:buNone/>
          </a:pPr>
          <a:r>
            <a:rPr lang="hr-HR" sz="1400" b="1" kern="1200" cap="none" spc="0">
              <a:ln w="6600">
                <a:prstDash val="solid"/>
              </a:ln>
              <a:effectLst>
                <a:outerShdw dist="38100" dir="2700000" algn="tl" rotWithShape="0">
                  <a:schemeClr val="accent2"/>
                </a:outerShdw>
              </a:effectLst>
            </a:rPr>
            <a:t>PROIZVODNJA </a:t>
          </a:r>
          <a:endParaRPr lang="hr-HR" sz="1400" b="1" kern="1200" cap="none" spc="0" dirty="0">
            <a:ln w="6600">
              <a:prstDash val="solid"/>
            </a:ln>
            <a:effectLst>
              <a:outerShdw dist="38100" dir="2700000" algn="tl" rotWithShape="0">
                <a:schemeClr val="accent2"/>
              </a:outerShdw>
            </a:effectLst>
          </a:endParaRPr>
        </a:p>
      </dsp:txBody>
      <dsp:txXfrm>
        <a:off x="147792" y="2668560"/>
        <a:ext cx="1756643" cy="17842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08E8B-2BE3-4BC5-9A9D-62567F61B2AC}">
      <dsp:nvSpPr>
        <dsp:cNvPr id="0" name=""/>
        <dsp:cNvSpPr/>
      </dsp:nvSpPr>
      <dsp:spPr>
        <a:xfrm>
          <a:off x="2244765" y="1177751"/>
          <a:ext cx="2940725" cy="2940725"/>
        </a:xfrm>
        <a:prstGeom prst="ellipse">
          <a:avLst/>
        </a:prstGeom>
        <a:solidFill>
          <a:schemeClr val="accent2">
            <a:shade val="80000"/>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hr-HR" sz="1800" b="1" kern="1200" cap="none" spc="0" dirty="0">
              <a:ln w="22225">
                <a:solidFill>
                  <a:srgbClr val="CC3300"/>
                </a:solidFill>
                <a:prstDash val="solid"/>
              </a:ln>
              <a:effectLst/>
            </a:rPr>
            <a:t>AGROEKOLOGIJA</a:t>
          </a:r>
          <a:endParaRPr lang="hr-HR" sz="1800" b="1" kern="1200" dirty="0">
            <a:ln w="22225">
              <a:solidFill>
                <a:srgbClr val="CC3300"/>
              </a:solidFill>
              <a:prstDash val="solid"/>
            </a:ln>
            <a:effectLst>
              <a:outerShdw blurRad="38100" dist="38100" dir="2700000" algn="tl">
                <a:srgbClr val="000000">
                  <a:alpha val="43137"/>
                </a:srgbClr>
              </a:outerShdw>
            </a:effectLst>
          </a:endParaRPr>
        </a:p>
      </dsp:txBody>
      <dsp:txXfrm>
        <a:off x="2675424" y="1608410"/>
        <a:ext cx="2079407" cy="2079407"/>
      </dsp:txXfrm>
    </dsp:sp>
    <dsp:sp modelId="{562A8AA3-2AA2-4771-A770-EE9747AF6265}">
      <dsp:nvSpPr>
        <dsp:cNvPr id="0" name=""/>
        <dsp:cNvSpPr/>
      </dsp:nvSpPr>
      <dsp:spPr>
        <a:xfrm>
          <a:off x="2315563" y="-196723"/>
          <a:ext cx="2799129" cy="1863566"/>
        </a:xfrm>
        <a:prstGeom prst="ellipse">
          <a:avLst/>
        </a:prstGeom>
        <a:solidFill>
          <a:schemeClr val="accent2">
            <a:shade val="80000"/>
            <a:alpha val="50000"/>
            <a:hueOff val="41848"/>
            <a:satOff val="-6506"/>
            <a:lumOff val="686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hr-HR" sz="1700" b="1" kern="1200">
              <a:effectLst>
                <a:outerShdw blurRad="38100" dist="38100" dir="2700000" algn="tl">
                  <a:srgbClr val="000000">
                    <a:alpha val="43137"/>
                  </a:srgbClr>
                </a:outerShdw>
              </a:effectLst>
            </a:rPr>
            <a:t>BIOLOGIJA TLA</a:t>
          </a:r>
        </a:p>
        <a:p>
          <a:pPr marL="0" lvl="0" indent="0" algn="ctr" defTabSz="755650">
            <a:lnSpc>
              <a:spcPct val="90000"/>
            </a:lnSpc>
            <a:spcBef>
              <a:spcPct val="0"/>
            </a:spcBef>
            <a:spcAft>
              <a:spcPct val="35000"/>
            </a:spcAft>
            <a:buNone/>
          </a:pPr>
          <a:r>
            <a:rPr lang="hr-HR" sz="1700" b="1" kern="1200">
              <a:effectLst>
                <a:outerShdw blurRad="38100" dist="38100" dir="2700000" algn="tl">
                  <a:srgbClr val="000000">
                    <a:alpha val="43137"/>
                  </a:srgbClr>
                </a:outerShdw>
              </a:effectLst>
            </a:rPr>
            <a:t>I</a:t>
          </a:r>
        </a:p>
        <a:p>
          <a:pPr marL="0" lvl="0" indent="0" algn="ctr" defTabSz="755650">
            <a:lnSpc>
              <a:spcPct val="90000"/>
            </a:lnSpc>
            <a:spcBef>
              <a:spcPct val="0"/>
            </a:spcBef>
            <a:spcAft>
              <a:spcPct val="35000"/>
            </a:spcAft>
            <a:buNone/>
          </a:pPr>
          <a:r>
            <a:rPr lang="hr-HR" sz="1700" b="1" kern="1200">
              <a:effectLst>
                <a:outerShdw blurRad="38100" dist="38100" dir="2700000" algn="tl">
                  <a:srgbClr val="000000">
                    <a:alpha val="43137"/>
                  </a:srgbClr>
                </a:outerShdw>
              </a:effectLst>
            </a:rPr>
            <a:t>MIKROBIOLOGIJA</a:t>
          </a:r>
          <a:endParaRPr lang="hr-HR" sz="1700" b="1" kern="1200" dirty="0">
            <a:effectLst>
              <a:outerShdw blurRad="38100" dist="38100" dir="2700000" algn="tl">
                <a:srgbClr val="000000">
                  <a:alpha val="43137"/>
                </a:srgbClr>
              </a:outerShdw>
            </a:effectLst>
          </a:endParaRPr>
        </a:p>
      </dsp:txBody>
      <dsp:txXfrm>
        <a:off x="2725486" y="76190"/>
        <a:ext cx="1979283" cy="1317740"/>
      </dsp:txXfrm>
    </dsp:sp>
    <dsp:sp modelId="{4623C619-C5A5-43A1-BF22-AB660C76F9C2}">
      <dsp:nvSpPr>
        <dsp:cNvPr id="0" name=""/>
        <dsp:cNvSpPr/>
      </dsp:nvSpPr>
      <dsp:spPr>
        <a:xfrm>
          <a:off x="3997007" y="867917"/>
          <a:ext cx="3075086" cy="2378061"/>
        </a:xfrm>
        <a:prstGeom prst="ellipse">
          <a:avLst/>
        </a:prstGeom>
        <a:solidFill>
          <a:schemeClr val="accent2">
            <a:shade val="80000"/>
            <a:alpha val="50000"/>
            <a:hueOff val="83695"/>
            <a:satOff val="-13012"/>
            <a:lumOff val="1372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hr-HR" sz="1700" b="1" kern="1200">
              <a:effectLst>
                <a:outerShdw blurRad="38100" dist="38100" dir="2700000" algn="tl">
                  <a:srgbClr val="000000">
                    <a:alpha val="43137"/>
                  </a:srgbClr>
                </a:outerShdw>
              </a:effectLst>
            </a:rPr>
            <a:t>SUSTAVI</a:t>
          </a:r>
        </a:p>
        <a:p>
          <a:pPr marL="0" lvl="0" indent="0" algn="ctr" defTabSz="755650">
            <a:lnSpc>
              <a:spcPct val="90000"/>
            </a:lnSpc>
            <a:spcBef>
              <a:spcPct val="0"/>
            </a:spcBef>
            <a:spcAft>
              <a:spcPct val="35000"/>
            </a:spcAft>
            <a:buNone/>
          </a:pPr>
          <a:r>
            <a:rPr lang="hr-HR" sz="1700" b="1" kern="1200">
              <a:effectLst>
                <a:outerShdw blurRad="38100" dist="38100" dir="2700000" algn="tl">
                  <a:srgbClr val="000000">
                    <a:alpha val="43137"/>
                  </a:srgbClr>
                </a:outerShdw>
              </a:effectLst>
            </a:rPr>
            <a:t>/ ANALIZA</a:t>
          </a:r>
        </a:p>
        <a:p>
          <a:pPr marL="0" lvl="0" indent="0" algn="ctr" defTabSz="755650">
            <a:lnSpc>
              <a:spcPct val="90000"/>
            </a:lnSpc>
            <a:spcBef>
              <a:spcPct val="0"/>
            </a:spcBef>
            <a:spcAft>
              <a:spcPct val="35000"/>
            </a:spcAft>
            <a:buNone/>
          </a:pPr>
          <a:r>
            <a:rPr lang="hr-HR" sz="1700" b="1" kern="1200">
              <a:effectLst>
                <a:outerShdw blurRad="38100" dist="38100" dir="2700000" algn="tl">
                  <a:srgbClr val="000000">
                    <a:alpha val="43137"/>
                  </a:srgbClr>
                </a:outerShdw>
              </a:effectLst>
            </a:rPr>
            <a:t>EKOSUSTAVA</a:t>
          </a:r>
          <a:endParaRPr lang="hr-HR" sz="1700" b="1" kern="1200" dirty="0">
            <a:effectLst>
              <a:outerShdw blurRad="38100" dist="38100" dir="2700000" algn="tl">
                <a:srgbClr val="000000">
                  <a:alpha val="43137"/>
                </a:srgbClr>
              </a:outerShdw>
            </a:effectLst>
          </a:endParaRPr>
        </a:p>
      </dsp:txBody>
      <dsp:txXfrm>
        <a:off x="4447343" y="1216176"/>
        <a:ext cx="2174414" cy="1681543"/>
      </dsp:txXfrm>
    </dsp:sp>
    <dsp:sp modelId="{68C3214C-276E-4FDC-8A38-AE74BAC2A5CB}">
      <dsp:nvSpPr>
        <dsp:cNvPr id="0" name=""/>
        <dsp:cNvSpPr/>
      </dsp:nvSpPr>
      <dsp:spPr>
        <a:xfrm>
          <a:off x="3363246" y="3082324"/>
          <a:ext cx="2952693" cy="2226967"/>
        </a:xfrm>
        <a:prstGeom prst="ellipse">
          <a:avLst/>
        </a:prstGeom>
        <a:solidFill>
          <a:schemeClr val="accent2">
            <a:shade val="80000"/>
            <a:alpha val="50000"/>
            <a:hueOff val="125543"/>
            <a:satOff val="-19518"/>
            <a:lumOff val="2058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hr-HR" sz="1700" b="1" kern="1200">
              <a:effectLst>
                <a:outerShdw blurRad="38100" dist="38100" dir="2700000" algn="tl">
                  <a:srgbClr val="000000">
                    <a:alpha val="43137"/>
                  </a:srgbClr>
                </a:outerShdw>
              </a:effectLst>
            </a:rPr>
            <a:t>EKOLOGIJA</a:t>
          </a:r>
        </a:p>
        <a:p>
          <a:pPr marL="0" lvl="0" indent="0" algn="ctr" defTabSz="755650">
            <a:lnSpc>
              <a:spcPct val="90000"/>
            </a:lnSpc>
            <a:spcBef>
              <a:spcPct val="0"/>
            </a:spcBef>
            <a:spcAft>
              <a:spcPct val="35000"/>
            </a:spcAft>
            <a:buNone/>
          </a:pPr>
          <a:r>
            <a:rPr lang="hr-HR" sz="1700" b="1" kern="1200">
              <a:effectLst>
                <a:outerShdw blurRad="38100" dist="38100" dir="2700000" algn="tl">
                  <a:srgbClr val="000000">
                    <a:alpha val="43137"/>
                  </a:srgbClr>
                </a:outerShdw>
              </a:effectLst>
            </a:rPr>
            <a:t>INSEKATA</a:t>
          </a:r>
        </a:p>
        <a:p>
          <a:pPr marL="0" lvl="0" indent="0" algn="ctr" defTabSz="755650">
            <a:lnSpc>
              <a:spcPct val="90000"/>
            </a:lnSpc>
            <a:spcBef>
              <a:spcPct val="0"/>
            </a:spcBef>
            <a:spcAft>
              <a:spcPct val="35000"/>
            </a:spcAft>
            <a:buNone/>
          </a:pPr>
          <a:r>
            <a:rPr lang="hr-HR" sz="1700" b="1" kern="1200">
              <a:effectLst>
                <a:outerShdw blurRad="38100" dist="38100" dir="2700000" algn="tl">
                  <a:srgbClr val="000000">
                    <a:alpha val="43137"/>
                  </a:srgbClr>
                </a:outerShdw>
              </a:effectLst>
            </a:rPr>
            <a:t>I GLJIVA</a:t>
          </a:r>
          <a:endParaRPr lang="hr-HR" sz="1700" b="1" kern="1200" dirty="0">
            <a:effectLst>
              <a:outerShdw blurRad="38100" dist="38100" dir="2700000" algn="tl">
                <a:srgbClr val="000000">
                  <a:alpha val="43137"/>
                </a:srgbClr>
              </a:outerShdw>
            </a:effectLst>
          </a:endParaRPr>
        </a:p>
      </dsp:txBody>
      <dsp:txXfrm>
        <a:off x="3795658" y="3408456"/>
        <a:ext cx="2087869" cy="1574703"/>
      </dsp:txXfrm>
    </dsp:sp>
    <dsp:sp modelId="{CF978672-A100-4B97-9014-E1BC37B3A3AF}">
      <dsp:nvSpPr>
        <dsp:cNvPr id="0" name=""/>
        <dsp:cNvSpPr/>
      </dsp:nvSpPr>
      <dsp:spPr>
        <a:xfrm>
          <a:off x="1054515" y="3107166"/>
          <a:ext cx="3072293" cy="2177283"/>
        </a:xfrm>
        <a:prstGeom prst="ellipse">
          <a:avLst/>
        </a:prstGeom>
        <a:solidFill>
          <a:schemeClr val="accent2">
            <a:shade val="80000"/>
            <a:alpha val="50000"/>
            <a:hueOff val="167391"/>
            <a:satOff val="-26024"/>
            <a:lumOff val="2744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hr-HR" sz="1700" kern="1200"/>
        </a:p>
      </dsp:txBody>
      <dsp:txXfrm>
        <a:off x="1504442" y="3426022"/>
        <a:ext cx="2172439" cy="1539571"/>
      </dsp:txXfrm>
    </dsp:sp>
    <dsp:sp modelId="{5399BE63-A006-4295-8379-42DC9B4276FD}">
      <dsp:nvSpPr>
        <dsp:cNvPr id="0" name=""/>
        <dsp:cNvSpPr/>
      </dsp:nvSpPr>
      <dsp:spPr>
        <a:xfrm>
          <a:off x="344729" y="843626"/>
          <a:ext cx="3101950" cy="2426642"/>
        </a:xfrm>
        <a:prstGeom prst="ellipse">
          <a:avLst/>
        </a:prstGeom>
        <a:solidFill>
          <a:schemeClr val="accent2">
            <a:shade val="80000"/>
            <a:alpha val="50000"/>
            <a:hueOff val="209239"/>
            <a:satOff val="-32530"/>
            <a:lumOff val="3430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hr-HR" sz="1700" b="1" kern="1200">
              <a:effectLst>
                <a:outerShdw blurRad="38100" dist="38100" dir="2700000" algn="tl">
                  <a:srgbClr val="000000">
                    <a:alpha val="43137"/>
                  </a:srgbClr>
                </a:outerShdw>
              </a:effectLst>
            </a:rPr>
            <a:t>EKOLOGIJA</a:t>
          </a:r>
        </a:p>
        <a:p>
          <a:pPr marL="0" lvl="0" indent="0" algn="ctr" defTabSz="755650">
            <a:lnSpc>
              <a:spcPct val="90000"/>
            </a:lnSpc>
            <a:spcBef>
              <a:spcPct val="0"/>
            </a:spcBef>
            <a:spcAft>
              <a:spcPct val="35000"/>
            </a:spcAft>
            <a:buNone/>
          </a:pPr>
          <a:r>
            <a:rPr lang="hr-HR" sz="1700" b="1" kern="1200">
              <a:effectLst>
                <a:outerShdw blurRad="38100" dist="38100" dir="2700000" algn="tl">
                  <a:srgbClr val="000000">
                    <a:alpha val="43137"/>
                  </a:srgbClr>
                </a:outerShdw>
              </a:effectLst>
            </a:rPr>
            <a:t>BILJAKA</a:t>
          </a:r>
        </a:p>
        <a:p>
          <a:pPr marL="0" lvl="0" indent="0" algn="ctr" defTabSz="755650">
            <a:lnSpc>
              <a:spcPct val="90000"/>
            </a:lnSpc>
            <a:spcBef>
              <a:spcPct val="0"/>
            </a:spcBef>
            <a:spcAft>
              <a:spcPct val="35000"/>
            </a:spcAft>
            <a:buNone/>
          </a:pPr>
          <a:r>
            <a:rPr lang="hr-HR" sz="1700" b="1" kern="1200">
              <a:effectLst>
                <a:outerShdw blurRad="38100" dist="38100" dir="2700000" algn="tl">
                  <a:srgbClr val="000000">
                    <a:alpha val="43137"/>
                  </a:srgbClr>
                </a:outerShdw>
              </a:effectLst>
            </a:rPr>
            <a:t>I </a:t>
          </a:r>
        </a:p>
        <a:p>
          <a:pPr marL="0" lvl="0" indent="0" algn="ctr" defTabSz="755650">
            <a:lnSpc>
              <a:spcPct val="90000"/>
            </a:lnSpc>
            <a:spcBef>
              <a:spcPct val="0"/>
            </a:spcBef>
            <a:spcAft>
              <a:spcPct val="35000"/>
            </a:spcAft>
            <a:buNone/>
          </a:pPr>
          <a:r>
            <a:rPr lang="hr-HR" sz="1700" b="1" kern="1200">
              <a:effectLst>
                <a:outerShdw blurRad="38100" dist="38100" dir="2700000" algn="tl">
                  <a:srgbClr val="000000">
                    <a:alpha val="43137"/>
                  </a:srgbClr>
                </a:outerShdw>
              </a:effectLst>
            </a:rPr>
            <a:t>STANIŠTA</a:t>
          </a:r>
          <a:endParaRPr lang="hr-HR" sz="1700" b="1" kern="1200" dirty="0">
            <a:effectLst>
              <a:outerShdw blurRad="38100" dist="38100" dir="2700000" algn="tl">
                <a:srgbClr val="000000">
                  <a:alpha val="43137"/>
                </a:srgbClr>
              </a:outerShdw>
            </a:effectLst>
          </a:endParaRPr>
        </a:p>
      </dsp:txBody>
      <dsp:txXfrm>
        <a:off x="798999" y="1198999"/>
        <a:ext cx="2193410" cy="171589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65FC1DB0-4EE7-4F4B-8DE4-DF8ACD33D811}" type="datetimeFigureOut">
              <a:rPr lang="hr-HR"/>
              <a:pPr>
                <a:defRPr/>
              </a:pPr>
              <a:t>21.5.2025.</a:t>
            </a:fld>
            <a:endParaRPr lang="hr-HR"/>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r-HR" noProof="0"/>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r-HR" noProof="0"/>
              <a:t>Kliknite da biste uredili stilove teksta matrice</a:t>
            </a:r>
          </a:p>
          <a:p>
            <a:pPr lvl="1"/>
            <a:r>
              <a:rPr lang="hr-HR" noProof="0"/>
              <a:t>Druga razina</a:t>
            </a:r>
          </a:p>
          <a:p>
            <a:pPr lvl="2"/>
            <a:r>
              <a:rPr lang="hr-HR" noProof="0"/>
              <a:t>Treća razina</a:t>
            </a:r>
          </a:p>
          <a:p>
            <a:pPr lvl="3"/>
            <a:r>
              <a:rPr lang="hr-HR" noProof="0"/>
              <a:t>Četvrta razina</a:t>
            </a:r>
          </a:p>
          <a:p>
            <a:pPr lvl="4"/>
            <a:r>
              <a:rPr lang="hr-HR" noProof="0"/>
              <a:t>Peta razina</a:t>
            </a: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42A54C6-7973-4BDE-8D47-3251A6B77477}" type="slidenum">
              <a:rPr lang="hr-HR" altLang="sr-Latn-RS"/>
              <a:pPr>
                <a:defRPr/>
              </a:pPr>
              <a:t>‹#›</a:t>
            </a:fld>
            <a:endParaRPr lang="hr-HR" altLang="sr-Latn-R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r-Latn-CS" altLang="sr-Latn-RS"/>
          </a:p>
        </p:txBody>
      </p:sp>
      <p:sp>
        <p:nvSpPr>
          <p:cNvPr id="26628"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CF8057-1008-450D-AEBE-85A9E4ABF0AE}" type="slidenum">
              <a:rPr lang="hr-HR" altLang="sr-Latn-RS" smtClean="0">
                <a:latin typeface="Arial" panose="020B0604020202020204" pitchFamily="34" charset="0"/>
              </a:rPr>
              <a:pPr>
                <a:spcBef>
                  <a:spcPct val="0"/>
                </a:spcBef>
              </a:pPr>
              <a:t>2</a:t>
            </a:fld>
            <a:endParaRPr lang="hr-HR" altLang="sr-Latn-RS">
              <a:latin typeface="Arial" panose="020B0604020202020204" pitchFamily="34" charset="0"/>
            </a:endParaRPr>
          </a:p>
        </p:txBody>
      </p:sp>
    </p:spTree>
    <p:extLst>
      <p:ext uri="{BB962C8B-B14F-4D97-AF65-F5344CB8AC3E}">
        <p14:creationId xmlns:p14="http://schemas.microsoft.com/office/powerpoint/2010/main" val="752652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r-Latn-CS" altLang="sr-Latn-RS"/>
          </a:p>
        </p:txBody>
      </p:sp>
      <p:sp>
        <p:nvSpPr>
          <p:cNvPr id="26628"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CF8057-1008-450D-AEBE-85A9E4ABF0AE}" type="slidenum">
              <a:rPr lang="hr-HR" altLang="sr-Latn-RS" smtClean="0">
                <a:latin typeface="Arial" panose="020B0604020202020204" pitchFamily="34" charset="0"/>
              </a:rPr>
              <a:pPr>
                <a:spcBef>
                  <a:spcPct val="0"/>
                </a:spcBef>
              </a:pPr>
              <a:t>14</a:t>
            </a:fld>
            <a:endParaRPr lang="hr-HR" altLang="sr-Latn-RS">
              <a:latin typeface="Arial" panose="020B0604020202020204" pitchFamily="34" charset="0"/>
            </a:endParaRPr>
          </a:p>
        </p:txBody>
      </p:sp>
    </p:spTree>
    <p:extLst>
      <p:ext uri="{BB962C8B-B14F-4D97-AF65-F5344CB8AC3E}">
        <p14:creationId xmlns:p14="http://schemas.microsoft.com/office/powerpoint/2010/main" val="2743677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r-Latn-CS" altLang="sr-Latn-RS"/>
          </a:p>
        </p:txBody>
      </p:sp>
      <p:sp>
        <p:nvSpPr>
          <p:cNvPr id="24580"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F29956-ED90-4DD1-9C77-ED17BEC3C022}" type="slidenum">
              <a:rPr lang="hr-HR" altLang="sr-Latn-RS" smtClean="0">
                <a:latin typeface="Arial" panose="020B0604020202020204" pitchFamily="34" charset="0"/>
              </a:rPr>
              <a:pPr>
                <a:spcBef>
                  <a:spcPct val="0"/>
                </a:spcBef>
              </a:pPr>
              <a:t>15</a:t>
            </a:fld>
            <a:endParaRPr lang="hr-HR" altLang="sr-Latn-R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r-Latn-CS" altLang="sr-Latn-RS"/>
          </a:p>
        </p:txBody>
      </p:sp>
      <p:sp>
        <p:nvSpPr>
          <p:cNvPr id="24580"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F29956-ED90-4DD1-9C77-ED17BEC3C022}" type="slidenum">
              <a:rPr lang="hr-HR" altLang="sr-Latn-RS" smtClean="0">
                <a:latin typeface="Arial" panose="020B0604020202020204" pitchFamily="34" charset="0"/>
              </a:rPr>
              <a:pPr>
                <a:spcBef>
                  <a:spcPct val="0"/>
                </a:spcBef>
              </a:pPr>
              <a:t>16</a:t>
            </a:fld>
            <a:endParaRPr lang="hr-HR" altLang="sr-Latn-RS">
              <a:latin typeface="Arial" panose="020B0604020202020204" pitchFamily="34" charset="0"/>
            </a:endParaRPr>
          </a:p>
        </p:txBody>
      </p:sp>
    </p:spTree>
    <p:extLst>
      <p:ext uri="{BB962C8B-B14F-4D97-AF65-F5344CB8AC3E}">
        <p14:creationId xmlns:p14="http://schemas.microsoft.com/office/powerpoint/2010/main" val="1442230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r-Latn-CS" altLang="sr-Latn-RS"/>
          </a:p>
        </p:txBody>
      </p:sp>
      <p:sp>
        <p:nvSpPr>
          <p:cNvPr id="24580"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F29956-ED90-4DD1-9C77-ED17BEC3C022}" type="slidenum">
              <a:rPr lang="hr-HR" altLang="sr-Latn-RS" smtClean="0">
                <a:latin typeface="Arial" panose="020B0604020202020204" pitchFamily="34" charset="0"/>
              </a:rPr>
              <a:pPr>
                <a:spcBef>
                  <a:spcPct val="0"/>
                </a:spcBef>
              </a:pPr>
              <a:t>17</a:t>
            </a:fld>
            <a:endParaRPr lang="hr-HR" altLang="sr-Latn-RS">
              <a:latin typeface="Arial" panose="020B0604020202020204" pitchFamily="34" charset="0"/>
            </a:endParaRPr>
          </a:p>
        </p:txBody>
      </p:sp>
    </p:spTree>
    <p:extLst>
      <p:ext uri="{BB962C8B-B14F-4D97-AF65-F5344CB8AC3E}">
        <p14:creationId xmlns:p14="http://schemas.microsoft.com/office/powerpoint/2010/main" val="1149382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r-Latn-CS" altLang="sr-Latn-RS"/>
          </a:p>
        </p:txBody>
      </p:sp>
      <p:sp>
        <p:nvSpPr>
          <p:cNvPr id="24580"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F29956-ED90-4DD1-9C77-ED17BEC3C022}" type="slidenum">
              <a:rPr lang="hr-HR" altLang="sr-Latn-RS" smtClean="0">
                <a:latin typeface="Arial" panose="020B0604020202020204" pitchFamily="34" charset="0"/>
              </a:rPr>
              <a:pPr>
                <a:spcBef>
                  <a:spcPct val="0"/>
                </a:spcBef>
              </a:pPr>
              <a:t>19</a:t>
            </a:fld>
            <a:endParaRPr lang="hr-HR" altLang="sr-Latn-RS">
              <a:latin typeface="Arial" panose="020B0604020202020204" pitchFamily="34" charset="0"/>
            </a:endParaRPr>
          </a:p>
        </p:txBody>
      </p:sp>
    </p:spTree>
    <p:extLst>
      <p:ext uri="{BB962C8B-B14F-4D97-AF65-F5344CB8AC3E}">
        <p14:creationId xmlns:p14="http://schemas.microsoft.com/office/powerpoint/2010/main" val="2921408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r-Latn-CS" altLang="sr-Latn-RS"/>
          </a:p>
        </p:txBody>
      </p:sp>
      <p:sp>
        <p:nvSpPr>
          <p:cNvPr id="24580"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F29956-ED90-4DD1-9C77-ED17BEC3C022}" type="slidenum">
              <a:rPr lang="hr-HR" altLang="sr-Latn-RS" smtClean="0">
                <a:latin typeface="Arial" panose="020B0604020202020204" pitchFamily="34" charset="0"/>
              </a:rPr>
              <a:pPr>
                <a:spcBef>
                  <a:spcPct val="0"/>
                </a:spcBef>
              </a:pPr>
              <a:t>20</a:t>
            </a:fld>
            <a:endParaRPr lang="hr-HR" altLang="sr-Latn-RS">
              <a:latin typeface="Arial" panose="020B0604020202020204" pitchFamily="34" charset="0"/>
            </a:endParaRPr>
          </a:p>
        </p:txBody>
      </p:sp>
    </p:spTree>
    <p:extLst>
      <p:ext uri="{BB962C8B-B14F-4D97-AF65-F5344CB8AC3E}">
        <p14:creationId xmlns:p14="http://schemas.microsoft.com/office/powerpoint/2010/main" val="3711566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r-Latn-CS" altLang="sr-Latn-RS"/>
          </a:p>
        </p:txBody>
      </p:sp>
      <p:sp>
        <p:nvSpPr>
          <p:cNvPr id="24580"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F29956-ED90-4DD1-9C77-ED17BEC3C022}" type="slidenum">
              <a:rPr lang="hr-HR" altLang="sr-Latn-RS" smtClean="0">
                <a:latin typeface="Arial" panose="020B0604020202020204" pitchFamily="34" charset="0"/>
              </a:rPr>
              <a:pPr>
                <a:spcBef>
                  <a:spcPct val="0"/>
                </a:spcBef>
              </a:pPr>
              <a:t>21</a:t>
            </a:fld>
            <a:endParaRPr lang="hr-HR" altLang="sr-Latn-RS">
              <a:latin typeface="Arial" panose="020B0604020202020204" pitchFamily="34" charset="0"/>
            </a:endParaRPr>
          </a:p>
        </p:txBody>
      </p:sp>
    </p:spTree>
    <p:extLst>
      <p:ext uri="{BB962C8B-B14F-4D97-AF65-F5344CB8AC3E}">
        <p14:creationId xmlns:p14="http://schemas.microsoft.com/office/powerpoint/2010/main" val="1956915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r-Latn-CS" altLang="sr-Latn-RS"/>
          </a:p>
        </p:txBody>
      </p:sp>
      <p:sp>
        <p:nvSpPr>
          <p:cNvPr id="24580"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F29956-ED90-4DD1-9C77-ED17BEC3C022}" type="slidenum">
              <a:rPr lang="hr-HR" altLang="sr-Latn-RS" smtClean="0">
                <a:latin typeface="Arial" panose="020B0604020202020204" pitchFamily="34" charset="0"/>
              </a:rPr>
              <a:pPr>
                <a:spcBef>
                  <a:spcPct val="0"/>
                </a:spcBef>
              </a:pPr>
              <a:t>22</a:t>
            </a:fld>
            <a:endParaRPr lang="hr-HR" altLang="sr-Latn-RS">
              <a:latin typeface="Arial" panose="020B0604020202020204" pitchFamily="34" charset="0"/>
            </a:endParaRPr>
          </a:p>
        </p:txBody>
      </p:sp>
    </p:spTree>
    <p:extLst>
      <p:ext uri="{BB962C8B-B14F-4D97-AF65-F5344CB8AC3E}">
        <p14:creationId xmlns:p14="http://schemas.microsoft.com/office/powerpoint/2010/main" val="3141997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r-Latn-CS" altLang="sr-Latn-RS"/>
          </a:p>
        </p:txBody>
      </p:sp>
      <p:sp>
        <p:nvSpPr>
          <p:cNvPr id="24580"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F29956-ED90-4DD1-9C77-ED17BEC3C022}" type="slidenum">
              <a:rPr lang="hr-HR" altLang="sr-Latn-RS" smtClean="0">
                <a:latin typeface="Arial" panose="020B0604020202020204" pitchFamily="34" charset="0"/>
              </a:rPr>
              <a:pPr>
                <a:spcBef>
                  <a:spcPct val="0"/>
                </a:spcBef>
              </a:pPr>
              <a:t>23</a:t>
            </a:fld>
            <a:endParaRPr lang="hr-HR" altLang="sr-Latn-RS">
              <a:latin typeface="Arial" panose="020B0604020202020204" pitchFamily="34" charset="0"/>
            </a:endParaRPr>
          </a:p>
        </p:txBody>
      </p:sp>
    </p:spTree>
    <p:extLst>
      <p:ext uri="{BB962C8B-B14F-4D97-AF65-F5344CB8AC3E}">
        <p14:creationId xmlns:p14="http://schemas.microsoft.com/office/powerpoint/2010/main" val="3401860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r-Latn-CS" altLang="sr-Latn-RS"/>
          </a:p>
        </p:txBody>
      </p:sp>
      <p:sp>
        <p:nvSpPr>
          <p:cNvPr id="24580"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F29956-ED90-4DD1-9C77-ED17BEC3C022}" type="slidenum">
              <a:rPr lang="hr-HR" altLang="sr-Latn-RS" smtClean="0">
                <a:latin typeface="Arial" panose="020B0604020202020204" pitchFamily="34" charset="0"/>
              </a:rPr>
              <a:pPr>
                <a:spcBef>
                  <a:spcPct val="0"/>
                </a:spcBef>
              </a:pPr>
              <a:t>24</a:t>
            </a:fld>
            <a:endParaRPr lang="hr-HR" altLang="sr-Latn-RS">
              <a:latin typeface="Arial" panose="020B0604020202020204" pitchFamily="34" charset="0"/>
            </a:endParaRPr>
          </a:p>
        </p:txBody>
      </p:sp>
    </p:spTree>
    <p:extLst>
      <p:ext uri="{BB962C8B-B14F-4D97-AF65-F5344CB8AC3E}">
        <p14:creationId xmlns:p14="http://schemas.microsoft.com/office/powerpoint/2010/main" val="2233503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r-Latn-CS" altLang="sr-Latn-RS"/>
          </a:p>
        </p:txBody>
      </p:sp>
      <p:sp>
        <p:nvSpPr>
          <p:cNvPr id="26628"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CF8057-1008-450D-AEBE-85A9E4ABF0AE}" type="slidenum">
              <a:rPr lang="hr-HR" altLang="sr-Latn-RS" smtClean="0">
                <a:latin typeface="Arial" panose="020B0604020202020204" pitchFamily="34" charset="0"/>
              </a:rPr>
              <a:pPr>
                <a:spcBef>
                  <a:spcPct val="0"/>
                </a:spcBef>
              </a:pPr>
              <a:t>3</a:t>
            </a:fld>
            <a:endParaRPr lang="hr-HR" altLang="sr-Latn-RS">
              <a:latin typeface="Arial" panose="020B0604020202020204" pitchFamily="34" charset="0"/>
            </a:endParaRPr>
          </a:p>
        </p:txBody>
      </p:sp>
    </p:spTree>
    <p:extLst>
      <p:ext uri="{BB962C8B-B14F-4D97-AF65-F5344CB8AC3E}">
        <p14:creationId xmlns:p14="http://schemas.microsoft.com/office/powerpoint/2010/main" val="14748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r-Latn-CS" altLang="sr-Latn-RS"/>
          </a:p>
        </p:txBody>
      </p:sp>
      <p:sp>
        <p:nvSpPr>
          <p:cNvPr id="26628"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CF8057-1008-450D-AEBE-85A9E4ABF0AE}" type="slidenum">
              <a:rPr lang="hr-HR" altLang="sr-Latn-RS" smtClean="0">
                <a:latin typeface="Arial" panose="020B0604020202020204" pitchFamily="34" charset="0"/>
              </a:rPr>
              <a:pPr>
                <a:spcBef>
                  <a:spcPct val="0"/>
                </a:spcBef>
              </a:pPr>
              <a:t>4</a:t>
            </a:fld>
            <a:endParaRPr lang="hr-HR" altLang="sr-Latn-RS">
              <a:latin typeface="Arial" panose="020B0604020202020204" pitchFamily="34" charset="0"/>
            </a:endParaRPr>
          </a:p>
        </p:txBody>
      </p:sp>
    </p:spTree>
    <p:extLst>
      <p:ext uri="{BB962C8B-B14F-4D97-AF65-F5344CB8AC3E}">
        <p14:creationId xmlns:p14="http://schemas.microsoft.com/office/powerpoint/2010/main" val="2245784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9F7D2-30A4-D265-B085-8A4CC8E4B660}"/>
            </a:ext>
          </a:extLst>
        </p:cNvPr>
        <p:cNvGrpSpPr/>
        <p:nvPr/>
      </p:nvGrpSpPr>
      <p:grpSpPr>
        <a:xfrm>
          <a:off x="0" y="0"/>
          <a:ext cx="0" cy="0"/>
          <a:chOff x="0" y="0"/>
          <a:chExt cx="0" cy="0"/>
        </a:xfrm>
      </p:grpSpPr>
      <p:sp>
        <p:nvSpPr>
          <p:cNvPr id="26626" name="Rezervirano mjesto slike slajda 1">
            <a:extLst>
              <a:ext uri="{FF2B5EF4-FFF2-40B4-BE49-F238E27FC236}">
                <a16:creationId xmlns:a16="http://schemas.microsoft.com/office/drawing/2014/main" id="{4F22B576-00C1-70AC-B267-537D311EA3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zervirano mjesto bilježaka 2">
            <a:extLst>
              <a:ext uri="{FF2B5EF4-FFF2-40B4-BE49-F238E27FC236}">
                <a16:creationId xmlns:a16="http://schemas.microsoft.com/office/drawing/2014/main" id="{C9CBDE7E-941D-D231-D144-FC824F0A71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r-Latn-CS" altLang="sr-Latn-RS"/>
          </a:p>
        </p:txBody>
      </p:sp>
      <p:sp>
        <p:nvSpPr>
          <p:cNvPr id="26628" name="Rezervirano mjesto broja slajda 3">
            <a:extLst>
              <a:ext uri="{FF2B5EF4-FFF2-40B4-BE49-F238E27FC236}">
                <a16:creationId xmlns:a16="http://schemas.microsoft.com/office/drawing/2014/main" id="{BDB36331-B698-40A6-2EDE-6D4CE8C001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CF8057-1008-450D-AEBE-85A9E4ABF0AE}" type="slidenum">
              <a:rPr lang="hr-HR" altLang="sr-Latn-RS" smtClean="0">
                <a:latin typeface="Arial" panose="020B0604020202020204" pitchFamily="34" charset="0"/>
              </a:rPr>
              <a:pPr>
                <a:spcBef>
                  <a:spcPct val="0"/>
                </a:spcBef>
              </a:pPr>
              <a:t>5</a:t>
            </a:fld>
            <a:endParaRPr lang="hr-HR" altLang="sr-Latn-RS">
              <a:latin typeface="Arial" panose="020B0604020202020204" pitchFamily="34" charset="0"/>
            </a:endParaRPr>
          </a:p>
        </p:txBody>
      </p:sp>
    </p:spTree>
    <p:extLst>
      <p:ext uri="{BB962C8B-B14F-4D97-AF65-F5344CB8AC3E}">
        <p14:creationId xmlns:p14="http://schemas.microsoft.com/office/powerpoint/2010/main" val="73458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ADB0B-B48D-E07E-36C1-4E1189E44E9E}"/>
            </a:ext>
          </a:extLst>
        </p:cNvPr>
        <p:cNvGrpSpPr/>
        <p:nvPr/>
      </p:nvGrpSpPr>
      <p:grpSpPr>
        <a:xfrm>
          <a:off x="0" y="0"/>
          <a:ext cx="0" cy="0"/>
          <a:chOff x="0" y="0"/>
          <a:chExt cx="0" cy="0"/>
        </a:xfrm>
      </p:grpSpPr>
      <p:sp>
        <p:nvSpPr>
          <p:cNvPr id="26626" name="Rezervirano mjesto slike slajda 1">
            <a:extLst>
              <a:ext uri="{FF2B5EF4-FFF2-40B4-BE49-F238E27FC236}">
                <a16:creationId xmlns:a16="http://schemas.microsoft.com/office/drawing/2014/main" id="{64E20961-95DB-3A4D-637D-28C64610E5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zervirano mjesto bilježaka 2">
            <a:extLst>
              <a:ext uri="{FF2B5EF4-FFF2-40B4-BE49-F238E27FC236}">
                <a16:creationId xmlns:a16="http://schemas.microsoft.com/office/drawing/2014/main" id="{F3BEEAC6-F71E-FDB9-66E6-0460BD66EB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r-Latn-CS" altLang="sr-Latn-RS"/>
          </a:p>
        </p:txBody>
      </p:sp>
      <p:sp>
        <p:nvSpPr>
          <p:cNvPr id="26628" name="Rezervirano mjesto broja slajda 3">
            <a:extLst>
              <a:ext uri="{FF2B5EF4-FFF2-40B4-BE49-F238E27FC236}">
                <a16:creationId xmlns:a16="http://schemas.microsoft.com/office/drawing/2014/main" id="{5B5146A3-7BF2-D085-FC53-CF36EB6A89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CF8057-1008-450D-AEBE-85A9E4ABF0AE}" type="slidenum">
              <a:rPr lang="hr-HR" altLang="sr-Latn-RS" smtClean="0">
                <a:latin typeface="Arial" panose="020B0604020202020204" pitchFamily="34" charset="0"/>
              </a:rPr>
              <a:pPr>
                <a:spcBef>
                  <a:spcPct val="0"/>
                </a:spcBef>
              </a:pPr>
              <a:t>6</a:t>
            </a:fld>
            <a:endParaRPr lang="hr-HR" altLang="sr-Latn-RS">
              <a:latin typeface="Arial" panose="020B0604020202020204" pitchFamily="34" charset="0"/>
            </a:endParaRPr>
          </a:p>
        </p:txBody>
      </p:sp>
    </p:spTree>
    <p:extLst>
      <p:ext uri="{BB962C8B-B14F-4D97-AF65-F5344CB8AC3E}">
        <p14:creationId xmlns:p14="http://schemas.microsoft.com/office/powerpoint/2010/main" val="4231330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664E6-DE61-6C44-D6D2-3DAC8D17D5FF}"/>
            </a:ext>
          </a:extLst>
        </p:cNvPr>
        <p:cNvGrpSpPr/>
        <p:nvPr/>
      </p:nvGrpSpPr>
      <p:grpSpPr>
        <a:xfrm>
          <a:off x="0" y="0"/>
          <a:ext cx="0" cy="0"/>
          <a:chOff x="0" y="0"/>
          <a:chExt cx="0" cy="0"/>
        </a:xfrm>
      </p:grpSpPr>
      <p:sp>
        <p:nvSpPr>
          <p:cNvPr id="26626" name="Rezervirano mjesto slike slajda 1">
            <a:extLst>
              <a:ext uri="{FF2B5EF4-FFF2-40B4-BE49-F238E27FC236}">
                <a16:creationId xmlns:a16="http://schemas.microsoft.com/office/drawing/2014/main" id="{B4407BA3-A618-54B1-B956-ADBC1DA552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zervirano mjesto bilježaka 2">
            <a:extLst>
              <a:ext uri="{FF2B5EF4-FFF2-40B4-BE49-F238E27FC236}">
                <a16:creationId xmlns:a16="http://schemas.microsoft.com/office/drawing/2014/main" id="{913E361E-60E5-A227-5A68-2696D8842E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r-Latn-CS" altLang="sr-Latn-RS"/>
          </a:p>
        </p:txBody>
      </p:sp>
      <p:sp>
        <p:nvSpPr>
          <p:cNvPr id="26628" name="Rezervirano mjesto broja slajda 3">
            <a:extLst>
              <a:ext uri="{FF2B5EF4-FFF2-40B4-BE49-F238E27FC236}">
                <a16:creationId xmlns:a16="http://schemas.microsoft.com/office/drawing/2014/main" id="{102B4356-BAF6-BFF6-17E7-FF59627A4E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CF8057-1008-450D-AEBE-85A9E4ABF0AE}" type="slidenum">
              <a:rPr lang="hr-HR" altLang="sr-Latn-RS" smtClean="0">
                <a:latin typeface="Arial" panose="020B0604020202020204" pitchFamily="34" charset="0"/>
              </a:rPr>
              <a:pPr>
                <a:spcBef>
                  <a:spcPct val="0"/>
                </a:spcBef>
              </a:pPr>
              <a:t>7</a:t>
            </a:fld>
            <a:endParaRPr lang="hr-HR" altLang="sr-Latn-RS">
              <a:latin typeface="Arial" panose="020B0604020202020204" pitchFamily="34" charset="0"/>
            </a:endParaRPr>
          </a:p>
        </p:txBody>
      </p:sp>
    </p:spTree>
    <p:extLst>
      <p:ext uri="{BB962C8B-B14F-4D97-AF65-F5344CB8AC3E}">
        <p14:creationId xmlns:p14="http://schemas.microsoft.com/office/powerpoint/2010/main" val="1793024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BCD2D-5A5A-15D0-D5B4-2E3A727F3A74}"/>
            </a:ext>
          </a:extLst>
        </p:cNvPr>
        <p:cNvGrpSpPr/>
        <p:nvPr/>
      </p:nvGrpSpPr>
      <p:grpSpPr>
        <a:xfrm>
          <a:off x="0" y="0"/>
          <a:ext cx="0" cy="0"/>
          <a:chOff x="0" y="0"/>
          <a:chExt cx="0" cy="0"/>
        </a:xfrm>
      </p:grpSpPr>
      <p:sp>
        <p:nvSpPr>
          <p:cNvPr id="26626" name="Rezervirano mjesto slike slajda 1">
            <a:extLst>
              <a:ext uri="{FF2B5EF4-FFF2-40B4-BE49-F238E27FC236}">
                <a16:creationId xmlns:a16="http://schemas.microsoft.com/office/drawing/2014/main" id="{F1F33E30-4EA5-8BED-E5D9-09A605A917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zervirano mjesto bilježaka 2">
            <a:extLst>
              <a:ext uri="{FF2B5EF4-FFF2-40B4-BE49-F238E27FC236}">
                <a16:creationId xmlns:a16="http://schemas.microsoft.com/office/drawing/2014/main" id="{701EE9C4-529D-E7FA-1742-863CA9B692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r-Latn-CS" altLang="sr-Latn-RS"/>
          </a:p>
        </p:txBody>
      </p:sp>
      <p:sp>
        <p:nvSpPr>
          <p:cNvPr id="26628" name="Rezervirano mjesto broja slajda 3">
            <a:extLst>
              <a:ext uri="{FF2B5EF4-FFF2-40B4-BE49-F238E27FC236}">
                <a16:creationId xmlns:a16="http://schemas.microsoft.com/office/drawing/2014/main" id="{19EAF0CC-72EA-07FF-5B3A-A9229CAEEB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CF8057-1008-450D-AEBE-85A9E4ABF0AE}" type="slidenum">
              <a:rPr lang="hr-HR" altLang="sr-Latn-RS" smtClean="0">
                <a:latin typeface="Arial" panose="020B0604020202020204" pitchFamily="34" charset="0"/>
              </a:rPr>
              <a:pPr>
                <a:spcBef>
                  <a:spcPct val="0"/>
                </a:spcBef>
              </a:pPr>
              <a:t>8</a:t>
            </a:fld>
            <a:endParaRPr lang="hr-HR" altLang="sr-Latn-RS">
              <a:latin typeface="Arial" panose="020B0604020202020204" pitchFamily="34" charset="0"/>
            </a:endParaRPr>
          </a:p>
        </p:txBody>
      </p:sp>
    </p:spTree>
    <p:extLst>
      <p:ext uri="{BB962C8B-B14F-4D97-AF65-F5344CB8AC3E}">
        <p14:creationId xmlns:p14="http://schemas.microsoft.com/office/powerpoint/2010/main" val="4096023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0DCBA-DF5D-9C20-54F8-8945931693E4}"/>
            </a:ext>
          </a:extLst>
        </p:cNvPr>
        <p:cNvGrpSpPr/>
        <p:nvPr/>
      </p:nvGrpSpPr>
      <p:grpSpPr>
        <a:xfrm>
          <a:off x="0" y="0"/>
          <a:ext cx="0" cy="0"/>
          <a:chOff x="0" y="0"/>
          <a:chExt cx="0" cy="0"/>
        </a:xfrm>
      </p:grpSpPr>
      <p:sp>
        <p:nvSpPr>
          <p:cNvPr id="26626" name="Rezervirano mjesto slike slajda 1">
            <a:extLst>
              <a:ext uri="{FF2B5EF4-FFF2-40B4-BE49-F238E27FC236}">
                <a16:creationId xmlns:a16="http://schemas.microsoft.com/office/drawing/2014/main" id="{70C1BC35-3E23-3667-9BAF-F7E650E933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zervirano mjesto bilježaka 2">
            <a:extLst>
              <a:ext uri="{FF2B5EF4-FFF2-40B4-BE49-F238E27FC236}">
                <a16:creationId xmlns:a16="http://schemas.microsoft.com/office/drawing/2014/main" id="{D7852092-607F-8C21-0715-711D4E49A7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r-Latn-CS" altLang="sr-Latn-RS"/>
          </a:p>
        </p:txBody>
      </p:sp>
      <p:sp>
        <p:nvSpPr>
          <p:cNvPr id="26628" name="Rezervirano mjesto broja slajda 3">
            <a:extLst>
              <a:ext uri="{FF2B5EF4-FFF2-40B4-BE49-F238E27FC236}">
                <a16:creationId xmlns:a16="http://schemas.microsoft.com/office/drawing/2014/main" id="{36269DCF-0C08-CBF6-DDCB-3093BE0579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CF8057-1008-450D-AEBE-85A9E4ABF0AE}" type="slidenum">
              <a:rPr lang="hr-HR" altLang="sr-Latn-RS" smtClean="0">
                <a:latin typeface="Arial" panose="020B0604020202020204" pitchFamily="34" charset="0"/>
              </a:rPr>
              <a:pPr>
                <a:spcBef>
                  <a:spcPct val="0"/>
                </a:spcBef>
              </a:pPr>
              <a:t>9</a:t>
            </a:fld>
            <a:endParaRPr lang="hr-HR" altLang="sr-Latn-RS">
              <a:latin typeface="Arial" panose="020B0604020202020204" pitchFamily="34" charset="0"/>
            </a:endParaRPr>
          </a:p>
        </p:txBody>
      </p:sp>
    </p:spTree>
    <p:extLst>
      <p:ext uri="{BB962C8B-B14F-4D97-AF65-F5344CB8AC3E}">
        <p14:creationId xmlns:p14="http://schemas.microsoft.com/office/powerpoint/2010/main" val="2594816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EBF5D-B23B-C457-27C6-D0E0F2734F4E}"/>
            </a:ext>
          </a:extLst>
        </p:cNvPr>
        <p:cNvGrpSpPr/>
        <p:nvPr/>
      </p:nvGrpSpPr>
      <p:grpSpPr>
        <a:xfrm>
          <a:off x="0" y="0"/>
          <a:ext cx="0" cy="0"/>
          <a:chOff x="0" y="0"/>
          <a:chExt cx="0" cy="0"/>
        </a:xfrm>
      </p:grpSpPr>
      <p:sp>
        <p:nvSpPr>
          <p:cNvPr id="26626" name="Rezervirano mjesto slike slajda 1">
            <a:extLst>
              <a:ext uri="{FF2B5EF4-FFF2-40B4-BE49-F238E27FC236}">
                <a16:creationId xmlns:a16="http://schemas.microsoft.com/office/drawing/2014/main" id="{9AEF3F27-CF87-E37B-42B4-CD0BF52E3D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zervirano mjesto bilježaka 2">
            <a:extLst>
              <a:ext uri="{FF2B5EF4-FFF2-40B4-BE49-F238E27FC236}">
                <a16:creationId xmlns:a16="http://schemas.microsoft.com/office/drawing/2014/main" id="{5C6BADED-87CD-B418-7214-5CB960B8C4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r-Latn-CS" altLang="sr-Latn-RS"/>
          </a:p>
        </p:txBody>
      </p:sp>
      <p:sp>
        <p:nvSpPr>
          <p:cNvPr id="26628" name="Rezervirano mjesto broja slajda 3">
            <a:extLst>
              <a:ext uri="{FF2B5EF4-FFF2-40B4-BE49-F238E27FC236}">
                <a16:creationId xmlns:a16="http://schemas.microsoft.com/office/drawing/2014/main" id="{FD6922A2-F079-4C79-9E19-B4E9051E7F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CF8057-1008-450D-AEBE-85A9E4ABF0AE}" type="slidenum">
              <a:rPr lang="hr-HR" altLang="sr-Latn-RS" smtClean="0">
                <a:latin typeface="Arial" panose="020B0604020202020204" pitchFamily="34" charset="0"/>
              </a:rPr>
              <a:pPr>
                <a:spcBef>
                  <a:spcPct val="0"/>
                </a:spcBef>
              </a:pPr>
              <a:t>10</a:t>
            </a:fld>
            <a:endParaRPr lang="hr-HR" altLang="sr-Latn-RS">
              <a:latin typeface="Arial" panose="020B0604020202020204" pitchFamily="34" charset="0"/>
            </a:endParaRPr>
          </a:p>
        </p:txBody>
      </p:sp>
    </p:spTree>
    <p:extLst>
      <p:ext uri="{BB962C8B-B14F-4D97-AF65-F5344CB8AC3E}">
        <p14:creationId xmlns:p14="http://schemas.microsoft.com/office/powerpoint/2010/main" val="3709469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hr-HR"/>
          </a:p>
        </p:txBody>
      </p:sp>
      <p:sp>
        <p:nvSpPr>
          <p:cNvPr id="27650" name="Rectangle 2"/>
          <p:cNvSpPr>
            <a:spLocks noGrp="1" noChangeArrowheads="1"/>
          </p:cNvSpPr>
          <p:nvPr>
            <p:ph type="ctrTitle"/>
          </p:nvPr>
        </p:nvSpPr>
        <p:spPr>
          <a:xfrm>
            <a:off x="914400" y="1524000"/>
            <a:ext cx="7623175" cy="1752600"/>
          </a:xfrm>
        </p:spPr>
        <p:txBody>
          <a:bodyPr/>
          <a:lstStyle>
            <a:lvl1pPr>
              <a:defRPr sz="5000"/>
            </a:lvl1pPr>
          </a:lstStyle>
          <a:p>
            <a:r>
              <a:rPr lang="hr-HR" altLang="en-US"/>
              <a:t>Kliknite da biste uredili stil naslova matrice</a:t>
            </a:r>
          </a:p>
        </p:txBody>
      </p:sp>
      <p:sp>
        <p:nvSpPr>
          <p:cNvPr id="2765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hr-HR" altLang="en-US"/>
              <a:t>Kliknite da biste uredili stil podnaslova matrice</a:t>
            </a:r>
          </a:p>
        </p:txBody>
      </p:sp>
      <p:sp>
        <p:nvSpPr>
          <p:cNvPr id="6" name="Rectangle 4"/>
          <p:cNvSpPr>
            <a:spLocks noGrp="1" noChangeArrowheads="1"/>
          </p:cNvSpPr>
          <p:nvPr>
            <p:ph type="dt" sz="half" idx="10"/>
          </p:nvPr>
        </p:nvSpPr>
        <p:spPr/>
        <p:txBody>
          <a:bodyPr/>
          <a:lstStyle>
            <a:lvl1pPr>
              <a:defRPr/>
            </a:lvl1pPr>
          </a:lstStyle>
          <a:p>
            <a:pPr>
              <a:defRPr/>
            </a:pPr>
            <a:endParaRPr lang="hr-HR"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hr-HR" altLang="en-US"/>
          </a:p>
        </p:txBody>
      </p:sp>
      <p:sp>
        <p:nvSpPr>
          <p:cNvPr id="8" name="Rectangle 6"/>
          <p:cNvSpPr>
            <a:spLocks noGrp="1" noChangeArrowheads="1"/>
          </p:cNvSpPr>
          <p:nvPr>
            <p:ph type="sldNum" sz="quarter" idx="12"/>
          </p:nvPr>
        </p:nvSpPr>
        <p:spPr/>
        <p:txBody>
          <a:bodyPr/>
          <a:lstStyle>
            <a:lvl1pPr>
              <a:defRPr/>
            </a:lvl1pPr>
          </a:lstStyle>
          <a:p>
            <a:pPr>
              <a:defRPr/>
            </a:pPr>
            <a:fld id="{D2BC5560-9947-4014-B689-21AC1D1FC198}" type="slidenum">
              <a:rPr lang="hr-HR" altLang="en-US"/>
              <a:pPr>
                <a:defRPr/>
              </a:pPr>
              <a:t>‹#›</a:t>
            </a:fld>
            <a:endParaRPr lang="hr-HR" altLang="en-US"/>
          </a:p>
        </p:txBody>
      </p:sp>
    </p:spTree>
    <p:extLst>
      <p:ext uri="{BB962C8B-B14F-4D97-AF65-F5344CB8AC3E}">
        <p14:creationId xmlns:p14="http://schemas.microsoft.com/office/powerpoint/2010/main" val="3640066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Kliknite da biste uredili stil naslova matrice</a:t>
            </a:r>
          </a:p>
        </p:txBody>
      </p:sp>
      <p:sp>
        <p:nvSpPr>
          <p:cNvPr id="3" name="Rezervirano mjesto okomitog teksta 2"/>
          <p:cNvSpPr>
            <a:spLocks noGrp="1"/>
          </p:cNvSpPr>
          <p:nvPr>
            <p:ph type="body" orient="vert" idx="1"/>
          </p:nvPr>
        </p:nvSpPr>
        <p:spPr/>
        <p:txBody>
          <a:bodyPr vert="eaVert"/>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ctangle 4"/>
          <p:cNvSpPr>
            <a:spLocks noGrp="1" noChangeArrowheads="1"/>
          </p:cNvSpPr>
          <p:nvPr>
            <p:ph type="dt" sz="half" idx="10"/>
          </p:nvPr>
        </p:nvSpPr>
        <p:spPr>
          <a:ln/>
        </p:spPr>
        <p:txBody>
          <a:bodyPr/>
          <a:lstStyle>
            <a:lvl1pPr>
              <a:defRPr/>
            </a:lvl1pPr>
          </a:lstStyle>
          <a:p>
            <a:pPr>
              <a:defRPr/>
            </a:pPr>
            <a:endParaRPr lang="hr-HR"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hr-HR" altLang="en-US"/>
          </a:p>
        </p:txBody>
      </p:sp>
      <p:sp>
        <p:nvSpPr>
          <p:cNvPr id="6" name="Rectangle 6"/>
          <p:cNvSpPr>
            <a:spLocks noGrp="1" noChangeArrowheads="1"/>
          </p:cNvSpPr>
          <p:nvPr>
            <p:ph type="sldNum" sz="quarter" idx="12"/>
          </p:nvPr>
        </p:nvSpPr>
        <p:spPr>
          <a:ln/>
        </p:spPr>
        <p:txBody>
          <a:bodyPr/>
          <a:lstStyle>
            <a:lvl1pPr>
              <a:defRPr/>
            </a:lvl1pPr>
          </a:lstStyle>
          <a:p>
            <a:pPr>
              <a:defRPr/>
            </a:pPr>
            <a:fld id="{8E0017CC-2A9D-4FC4-9E55-A8CF1CA8A91F}" type="slidenum">
              <a:rPr lang="hr-HR" altLang="en-US"/>
              <a:pPr>
                <a:defRPr/>
              </a:pPr>
              <a:t>‹#›</a:t>
            </a:fld>
            <a:endParaRPr lang="hr-HR" altLang="en-US"/>
          </a:p>
        </p:txBody>
      </p:sp>
    </p:spTree>
    <p:extLst>
      <p:ext uri="{BB962C8B-B14F-4D97-AF65-F5344CB8AC3E}">
        <p14:creationId xmlns:p14="http://schemas.microsoft.com/office/powerpoint/2010/main" val="1182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7813"/>
            <a:ext cx="2057400" cy="5853112"/>
          </a:xfrm>
        </p:spPr>
        <p:txBody>
          <a:bodyPr vert="eaVert"/>
          <a:lstStyle/>
          <a:p>
            <a:r>
              <a:rPr lang="hr-HR"/>
              <a:t>Kliknite da biste uredili stil naslova matrice</a:t>
            </a:r>
          </a:p>
        </p:txBody>
      </p:sp>
      <p:sp>
        <p:nvSpPr>
          <p:cNvPr id="3" name="Rezervirano mjesto okomitog teksta 2"/>
          <p:cNvSpPr>
            <a:spLocks noGrp="1"/>
          </p:cNvSpPr>
          <p:nvPr>
            <p:ph type="body" orient="vert" idx="1"/>
          </p:nvPr>
        </p:nvSpPr>
        <p:spPr>
          <a:xfrm>
            <a:off x="457200" y="277813"/>
            <a:ext cx="6019800" cy="5853112"/>
          </a:xfrm>
        </p:spPr>
        <p:txBody>
          <a:bodyPr vert="eaVert"/>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ctangle 4"/>
          <p:cNvSpPr>
            <a:spLocks noGrp="1" noChangeArrowheads="1"/>
          </p:cNvSpPr>
          <p:nvPr>
            <p:ph type="dt" sz="half" idx="10"/>
          </p:nvPr>
        </p:nvSpPr>
        <p:spPr>
          <a:ln/>
        </p:spPr>
        <p:txBody>
          <a:bodyPr/>
          <a:lstStyle>
            <a:lvl1pPr>
              <a:defRPr/>
            </a:lvl1pPr>
          </a:lstStyle>
          <a:p>
            <a:pPr>
              <a:defRPr/>
            </a:pPr>
            <a:endParaRPr lang="hr-HR"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hr-HR" altLang="en-US"/>
          </a:p>
        </p:txBody>
      </p:sp>
      <p:sp>
        <p:nvSpPr>
          <p:cNvPr id="6" name="Rectangle 6"/>
          <p:cNvSpPr>
            <a:spLocks noGrp="1" noChangeArrowheads="1"/>
          </p:cNvSpPr>
          <p:nvPr>
            <p:ph type="sldNum" sz="quarter" idx="12"/>
          </p:nvPr>
        </p:nvSpPr>
        <p:spPr>
          <a:ln/>
        </p:spPr>
        <p:txBody>
          <a:bodyPr/>
          <a:lstStyle>
            <a:lvl1pPr>
              <a:defRPr/>
            </a:lvl1pPr>
          </a:lstStyle>
          <a:p>
            <a:pPr>
              <a:defRPr/>
            </a:pPr>
            <a:fld id="{7D06C803-26CB-43AC-B061-FDCD2A14A479}" type="slidenum">
              <a:rPr lang="hr-HR" altLang="en-US"/>
              <a:pPr>
                <a:defRPr/>
              </a:pPr>
              <a:t>‹#›</a:t>
            </a:fld>
            <a:endParaRPr lang="hr-HR" altLang="en-US"/>
          </a:p>
        </p:txBody>
      </p:sp>
    </p:spTree>
    <p:extLst>
      <p:ext uri="{BB962C8B-B14F-4D97-AF65-F5344CB8AC3E}">
        <p14:creationId xmlns:p14="http://schemas.microsoft.com/office/powerpoint/2010/main" val="1444848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Naslov, tekst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277813"/>
            <a:ext cx="8229600" cy="1139825"/>
          </a:xfrm>
        </p:spPr>
        <p:txBody>
          <a:bodyPr/>
          <a:lstStyle/>
          <a:p>
            <a:r>
              <a:rPr lang="hr-HR"/>
              <a:t>Kliknite da biste uredili stil naslova matrice</a:t>
            </a:r>
          </a:p>
        </p:txBody>
      </p:sp>
      <p:sp>
        <p:nvSpPr>
          <p:cNvPr id="3" name="Rezervirano mjesto teksta 2"/>
          <p:cNvSpPr>
            <a:spLocks noGrp="1"/>
          </p:cNvSpPr>
          <p:nvPr>
            <p:ph type="body" sz="half" idx="1"/>
          </p:nvPr>
        </p:nvSpPr>
        <p:spPr>
          <a:xfrm>
            <a:off x="457200" y="1600200"/>
            <a:ext cx="4038600" cy="4530725"/>
          </a:xfrm>
        </p:spPr>
        <p:txBody>
          <a:body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48200" y="1600200"/>
            <a:ext cx="4038600" cy="4530725"/>
          </a:xfrm>
        </p:spPr>
        <p:txBody>
          <a:body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ctangle 4"/>
          <p:cNvSpPr>
            <a:spLocks noGrp="1" noChangeArrowheads="1"/>
          </p:cNvSpPr>
          <p:nvPr>
            <p:ph type="dt" sz="half" idx="10"/>
          </p:nvPr>
        </p:nvSpPr>
        <p:spPr>
          <a:ln/>
        </p:spPr>
        <p:txBody>
          <a:bodyPr/>
          <a:lstStyle>
            <a:lvl1pPr>
              <a:defRPr/>
            </a:lvl1pPr>
          </a:lstStyle>
          <a:p>
            <a:pPr>
              <a:defRPr/>
            </a:pPr>
            <a:endParaRPr lang="hr-HR"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hr-HR" altLang="en-US"/>
          </a:p>
        </p:txBody>
      </p:sp>
      <p:sp>
        <p:nvSpPr>
          <p:cNvPr id="7" name="Rectangle 6"/>
          <p:cNvSpPr>
            <a:spLocks noGrp="1" noChangeArrowheads="1"/>
          </p:cNvSpPr>
          <p:nvPr>
            <p:ph type="sldNum" sz="quarter" idx="12"/>
          </p:nvPr>
        </p:nvSpPr>
        <p:spPr>
          <a:ln/>
        </p:spPr>
        <p:txBody>
          <a:bodyPr/>
          <a:lstStyle>
            <a:lvl1pPr>
              <a:defRPr/>
            </a:lvl1pPr>
          </a:lstStyle>
          <a:p>
            <a:pPr>
              <a:defRPr/>
            </a:pPr>
            <a:fld id="{686EF51B-0577-49D7-8F50-797F1EBD95C6}" type="slidenum">
              <a:rPr lang="hr-HR" altLang="en-US"/>
              <a:pPr>
                <a:defRPr/>
              </a:pPr>
              <a:t>‹#›</a:t>
            </a:fld>
            <a:endParaRPr lang="hr-HR" altLang="en-US"/>
          </a:p>
        </p:txBody>
      </p:sp>
    </p:spTree>
    <p:extLst>
      <p:ext uri="{BB962C8B-B14F-4D97-AF65-F5344CB8AC3E}">
        <p14:creationId xmlns:p14="http://schemas.microsoft.com/office/powerpoint/2010/main" val="4029824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Naslov i tablic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7813"/>
            <a:ext cx="8229600" cy="1139825"/>
          </a:xfrm>
        </p:spPr>
        <p:txBody>
          <a:bodyPr/>
          <a:lstStyle/>
          <a:p>
            <a:r>
              <a:rPr lang="hr-HR"/>
              <a:t>Kliknite da biste uredili stil naslova matrice</a:t>
            </a:r>
          </a:p>
        </p:txBody>
      </p:sp>
      <p:sp>
        <p:nvSpPr>
          <p:cNvPr id="3" name="Rezervirano mjesto tablice 2"/>
          <p:cNvSpPr>
            <a:spLocks noGrp="1"/>
          </p:cNvSpPr>
          <p:nvPr>
            <p:ph type="tbl" idx="1"/>
          </p:nvPr>
        </p:nvSpPr>
        <p:spPr>
          <a:xfrm>
            <a:off x="457200" y="1600200"/>
            <a:ext cx="8229600" cy="4530725"/>
          </a:xfrm>
        </p:spPr>
        <p:txBody>
          <a:bodyPr/>
          <a:lstStyle/>
          <a:p>
            <a:pPr lvl="0"/>
            <a:endParaRPr lang="hr-HR" noProof="0"/>
          </a:p>
        </p:txBody>
      </p:sp>
      <p:sp>
        <p:nvSpPr>
          <p:cNvPr id="4" name="Rectangle 4"/>
          <p:cNvSpPr>
            <a:spLocks noGrp="1" noChangeArrowheads="1"/>
          </p:cNvSpPr>
          <p:nvPr>
            <p:ph type="dt" sz="half" idx="10"/>
          </p:nvPr>
        </p:nvSpPr>
        <p:spPr>
          <a:ln/>
        </p:spPr>
        <p:txBody>
          <a:bodyPr/>
          <a:lstStyle>
            <a:lvl1pPr>
              <a:defRPr/>
            </a:lvl1pPr>
          </a:lstStyle>
          <a:p>
            <a:pPr>
              <a:defRPr/>
            </a:pPr>
            <a:endParaRPr lang="hr-HR"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hr-HR" altLang="en-US"/>
          </a:p>
        </p:txBody>
      </p:sp>
      <p:sp>
        <p:nvSpPr>
          <p:cNvPr id="6" name="Rectangle 6"/>
          <p:cNvSpPr>
            <a:spLocks noGrp="1" noChangeArrowheads="1"/>
          </p:cNvSpPr>
          <p:nvPr>
            <p:ph type="sldNum" sz="quarter" idx="12"/>
          </p:nvPr>
        </p:nvSpPr>
        <p:spPr>
          <a:ln/>
        </p:spPr>
        <p:txBody>
          <a:bodyPr/>
          <a:lstStyle>
            <a:lvl1pPr>
              <a:defRPr/>
            </a:lvl1pPr>
          </a:lstStyle>
          <a:p>
            <a:pPr>
              <a:defRPr/>
            </a:pPr>
            <a:fld id="{CCB7D3EE-36DA-431A-ADCF-9155A503BDAC}" type="slidenum">
              <a:rPr lang="hr-HR" altLang="en-US"/>
              <a:pPr>
                <a:defRPr/>
              </a:pPr>
              <a:t>‹#›</a:t>
            </a:fld>
            <a:endParaRPr lang="hr-HR" altLang="en-US"/>
          </a:p>
        </p:txBody>
      </p:sp>
    </p:spTree>
    <p:extLst>
      <p:ext uri="{BB962C8B-B14F-4D97-AF65-F5344CB8AC3E}">
        <p14:creationId xmlns:p14="http://schemas.microsoft.com/office/powerpoint/2010/main" val="1693437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Kliknite da biste uredili stil naslova matrice</a:t>
            </a:r>
          </a:p>
        </p:txBody>
      </p:sp>
      <p:sp>
        <p:nvSpPr>
          <p:cNvPr id="3" name="Rezervirano mjesto sadržaja 2"/>
          <p:cNvSpPr>
            <a:spLocks noGrp="1"/>
          </p:cNvSpPr>
          <p:nvPr>
            <p:ph idx="1"/>
          </p:nvPr>
        </p:nvSpPr>
        <p:spPr/>
        <p:txBody>
          <a:body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ctangle 4"/>
          <p:cNvSpPr>
            <a:spLocks noGrp="1" noChangeArrowheads="1"/>
          </p:cNvSpPr>
          <p:nvPr>
            <p:ph type="dt" sz="half" idx="10"/>
          </p:nvPr>
        </p:nvSpPr>
        <p:spPr>
          <a:ln/>
        </p:spPr>
        <p:txBody>
          <a:bodyPr/>
          <a:lstStyle>
            <a:lvl1pPr>
              <a:defRPr/>
            </a:lvl1pPr>
          </a:lstStyle>
          <a:p>
            <a:pPr>
              <a:defRPr/>
            </a:pPr>
            <a:endParaRPr lang="hr-HR"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hr-HR" altLang="en-US"/>
          </a:p>
        </p:txBody>
      </p:sp>
      <p:sp>
        <p:nvSpPr>
          <p:cNvPr id="6" name="Rectangle 6"/>
          <p:cNvSpPr>
            <a:spLocks noGrp="1" noChangeArrowheads="1"/>
          </p:cNvSpPr>
          <p:nvPr>
            <p:ph type="sldNum" sz="quarter" idx="12"/>
          </p:nvPr>
        </p:nvSpPr>
        <p:spPr>
          <a:ln/>
        </p:spPr>
        <p:txBody>
          <a:bodyPr/>
          <a:lstStyle>
            <a:lvl1pPr>
              <a:defRPr/>
            </a:lvl1pPr>
          </a:lstStyle>
          <a:p>
            <a:pPr>
              <a:defRPr/>
            </a:pPr>
            <a:fld id="{3A85126E-8CB7-4DFE-BB23-ACCF9A52EE1F}" type="slidenum">
              <a:rPr lang="hr-HR" altLang="en-US"/>
              <a:pPr>
                <a:defRPr/>
              </a:pPr>
              <a:t>‹#›</a:t>
            </a:fld>
            <a:endParaRPr lang="hr-HR" altLang="en-US"/>
          </a:p>
        </p:txBody>
      </p:sp>
    </p:spTree>
    <p:extLst>
      <p:ext uri="{BB962C8B-B14F-4D97-AF65-F5344CB8AC3E}">
        <p14:creationId xmlns:p14="http://schemas.microsoft.com/office/powerpoint/2010/main" val="2613079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lstStyle>
            <a:lvl1pPr algn="l">
              <a:defRPr sz="4000" b="1" cap="all"/>
            </a:lvl1pPr>
          </a:lstStyle>
          <a:p>
            <a:r>
              <a:rPr lang="hr-HR"/>
              <a:t>Kliknite da biste uredili stil naslova matrice</a:t>
            </a: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a:t>Kliknite da biste uredili stilove teksta matrice</a:t>
            </a:r>
          </a:p>
        </p:txBody>
      </p:sp>
      <p:sp>
        <p:nvSpPr>
          <p:cNvPr id="4" name="Rectangle 4"/>
          <p:cNvSpPr>
            <a:spLocks noGrp="1" noChangeArrowheads="1"/>
          </p:cNvSpPr>
          <p:nvPr>
            <p:ph type="dt" sz="half" idx="10"/>
          </p:nvPr>
        </p:nvSpPr>
        <p:spPr>
          <a:ln/>
        </p:spPr>
        <p:txBody>
          <a:bodyPr/>
          <a:lstStyle>
            <a:lvl1pPr>
              <a:defRPr/>
            </a:lvl1pPr>
          </a:lstStyle>
          <a:p>
            <a:pPr>
              <a:defRPr/>
            </a:pPr>
            <a:endParaRPr lang="hr-HR"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hr-HR" altLang="en-US"/>
          </a:p>
        </p:txBody>
      </p:sp>
      <p:sp>
        <p:nvSpPr>
          <p:cNvPr id="6" name="Rectangle 6"/>
          <p:cNvSpPr>
            <a:spLocks noGrp="1" noChangeArrowheads="1"/>
          </p:cNvSpPr>
          <p:nvPr>
            <p:ph type="sldNum" sz="quarter" idx="12"/>
          </p:nvPr>
        </p:nvSpPr>
        <p:spPr>
          <a:ln/>
        </p:spPr>
        <p:txBody>
          <a:bodyPr/>
          <a:lstStyle>
            <a:lvl1pPr>
              <a:defRPr/>
            </a:lvl1pPr>
          </a:lstStyle>
          <a:p>
            <a:pPr>
              <a:defRPr/>
            </a:pPr>
            <a:fld id="{3F139884-0B54-4FAD-BFB5-793731FF2914}" type="slidenum">
              <a:rPr lang="hr-HR" altLang="en-US"/>
              <a:pPr>
                <a:defRPr/>
              </a:pPr>
              <a:t>‹#›</a:t>
            </a:fld>
            <a:endParaRPr lang="hr-HR" altLang="en-US"/>
          </a:p>
        </p:txBody>
      </p:sp>
    </p:spTree>
    <p:extLst>
      <p:ext uri="{BB962C8B-B14F-4D97-AF65-F5344CB8AC3E}">
        <p14:creationId xmlns:p14="http://schemas.microsoft.com/office/powerpoint/2010/main" val="385899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Kliknite da biste uredili stil naslova matrice</a:t>
            </a:r>
          </a:p>
        </p:txBody>
      </p:sp>
      <p:sp>
        <p:nvSpPr>
          <p:cNvPr id="3" name="Rezervirano mjesto sadržaja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ctangle 4"/>
          <p:cNvSpPr>
            <a:spLocks noGrp="1" noChangeArrowheads="1"/>
          </p:cNvSpPr>
          <p:nvPr>
            <p:ph type="dt" sz="half" idx="10"/>
          </p:nvPr>
        </p:nvSpPr>
        <p:spPr>
          <a:ln/>
        </p:spPr>
        <p:txBody>
          <a:bodyPr/>
          <a:lstStyle>
            <a:lvl1pPr>
              <a:defRPr/>
            </a:lvl1pPr>
          </a:lstStyle>
          <a:p>
            <a:pPr>
              <a:defRPr/>
            </a:pPr>
            <a:endParaRPr lang="hr-HR"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hr-HR" altLang="en-US"/>
          </a:p>
        </p:txBody>
      </p:sp>
      <p:sp>
        <p:nvSpPr>
          <p:cNvPr id="7" name="Rectangle 6"/>
          <p:cNvSpPr>
            <a:spLocks noGrp="1" noChangeArrowheads="1"/>
          </p:cNvSpPr>
          <p:nvPr>
            <p:ph type="sldNum" sz="quarter" idx="12"/>
          </p:nvPr>
        </p:nvSpPr>
        <p:spPr>
          <a:ln/>
        </p:spPr>
        <p:txBody>
          <a:bodyPr/>
          <a:lstStyle>
            <a:lvl1pPr>
              <a:defRPr/>
            </a:lvl1pPr>
          </a:lstStyle>
          <a:p>
            <a:pPr>
              <a:defRPr/>
            </a:pPr>
            <a:fld id="{0FC36BE8-1C84-433B-9E1B-BA8B0C3D18FC}" type="slidenum">
              <a:rPr lang="hr-HR" altLang="en-US"/>
              <a:pPr>
                <a:defRPr/>
              </a:pPr>
              <a:t>‹#›</a:t>
            </a:fld>
            <a:endParaRPr lang="hr-HR" altLang="en-US"/>
          </a:p>
        </p:txBody>
      </p:sp>
    </p:spTree>
    <p:extLst>
      <p:ext uri="{BB962C8B-B14F-4D97-AF65-F5344CB8AC3E}">
        <p14:creationId xmlns:p14="http://schemas.microsoft.com/office/powerpoint/2010/main" val="2016818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hr-HR"/>
              <a:t>Kliknite da biste uredili stil naslova matrice</a:t>
            </a: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ctangle 4"/>
          <p:cNvSpPr>
            <a:spLocks noGrp="1" noChangeArrowheads="1"/>
          </p:cNvSpPr>
          <p:nvPr>
            <p:ph type="dt" sz="half" idx="10"/>
          </p:nvPr>
        </p:nvSpPr>
        <p:spPr>
          <a:ln/>
        </p:spPr>
        <p:txBody>
          <a:bodyPr/>
          <a:lstStyle>
            <a:lvl1pPr>
              <a:defRPr/>
            </a:lvl1pPr>
          </a:lstStyle>
          <a:p>
            <a:pPr>
              <a:defRPr/>
            </a:pPr>
            <a:endParaRPr lang="hr-HR"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hr-HR" altLang="en-US"/>
          </a:p>
        </p:txBody>
      </p:sp>
      <p:sp>
        <p:nvSpPr>
          <p:cNvPr id="9" name="Rectangle 6"/>
          <p:cNvSpPr>
            <a:spLocks noGrp="1" noChangeArrowheads="1"/>
          </p:cNvSpPr>
          <p:nvPr>
            <p:ph type="sldNum" sz="quarter" idx="12"/>
          </p:nvPr>
        </p:nvSpPr>
        <p:spPr>
          <a:ln/>
        </p:spPr>
        <p:txBody>
          <a:bodyPr/>
          <a:lstStyle>
            <a:lvl1pPr>
              <a:defRPr/>
            </a:lvl1pPr>
          </a:lstStyle>
          <a:p>
            <a:pPr>
              <a:defRPr/>
            </a:pPr>
            <a:fld id="{1B30A104-021F-46FC-922F-472FEE8295B6}" type="slidenum">
              <a:rPr lang="hr-HR" altLang="en-US"/>
              <a:pPr>
                <a:defRPr/>
              </a:pPr>
              <a:t>‹#›</a:t>
            </a:fld>
            <a:endParaRPr lang="hr-HR" altLang="en-US"/>
          </a:p>
        </p:txBody>
      </p:sp>
    </p:spTree>
    <p:extLst>
      <p:ext uri="{BB962C8B-B14F-4D97-AF65-F5344CB8AC3E}">
        <p14:creationId xmlns:p14="http://schemas.microsoft.com/office/powerpoint/2010/main" val="2042802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Kliknite da biste uredili stil naslova matrice</a:t>
            </a:r>
          </a:p>
        </p:txBody>
      </p:sp>
      <p:sp>
        <p:nvSpPr>
          <p:cNvPr id="3" name="Rectangle 4"/>
          <p:cNvSpPr>
            <a:spLocks noGrp="1" noChangeArrowheads="1"/>
          </p:cNvSpPr>
          <p:nvPr>
            <p:ph type="dt" sz="half" idx="10"/>
          </p:nvPr>
        </p:nvSpPr>
        <p:spPr>
          <a:ln/>
        </p:spPr>
        <p:txBody>
          <a:bodyPr/>
          <a:lstStyle>
            <a:lvl1pPr>
              <a:defRPr/>
            </a:lvl1pPr>
          </a:lstStyle>
          <a:p>
            <a:pPr>
              <a:defRPr/>
            </a:pPr>
            <a:endParaRPr lang="hr-HR"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hr-HR" altLang="en-US"/>
          </a:p>
        </p:txBody>
      </p:sp>
      <p:sp>
        <p:nvSpPr>
          <p:cNvPr id="5" name="Rectangle 6"/>
          <p:cNvSpPr>
            <a:spLocks noGrp="1" noChangeArrowheads="1"/>
          </p:cNvSpPr>
          <p:nvPr>
            <p:ph type="sldNum" sz="quarter" idx="12"/>
          </p:nvPr>
        </p:nvSpPr>
        <p:spPr>
          <a:ln/>
        </p:spPr>
        <p:txBody>
          <a:bodyPr/>
          <a:lstStyle>
            <a:lvl1pPr>
              <a:defRPr/>
            </a:lvl1pPr>
          </a:lstStyle>
          <a:p>
            <a:pPr>
              <a:defRPr/>
            </a:pPr>
            <a:fld id="{83BDD9D9-3056-4A75-AA1B-F1FEAA06430C}" type="slidenum">
              <a:rPr lang="hr-HR" altLang="en-US"/>
              <a:pPr>
                <a:defRPr/>
              </a:pPr>
              <a:t>‹#›</a:t>
            </a:fld>
            <a:endParaRPr lang="hr-HR" altLang="en-US"/>
          </a:p>
        </p:txBody>
      </p:sp>
    </p:spTree>
    <p:extLst>
      <p:ext uri="{BB962C8B-B14F-4D97-AF65-F5344CB8AC3E}">
        <p14:creationId xmlns:p14="http://schemas.microsoft.com/office/powerpoint/2010/main" val="1658874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r-HR"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hr-HR" altLang="en-US"/>
          </a:p>
        </p:txBody>
      </p:sp>
      <p:sp>
        <p:nvSpPr>
          <p:cNvPr id="4" name="Rectangle 6"/>
          <p:cNvSpPr>
            <a:spLocks noGrp="1" noChangeArrowheads="1"/>
          </p:cNvSpPr>
          <p:nvPr>
            <p:ph type="sldNum" sz="quarter" idx="12"/>
          </p:nvPr>
        </p:nvSpPr>
        <p:spPr>
          <a:ln/>
        </p:spPr>
        <p:txBody>
          <a:bodyPr/>
          <a:lstStyle>
            <a:lvl1pPr>
              <a:defRPr/>
            </a:lvl1pPr>
          </a:lstStyle>
          <a:p>
            <a:pPr>
              <a:defRPr/>
            </a:pPr>
            <a:fld id="{98BB5DD5-B38D-4908-AB1F-772B023A4B1F}" type="slidenum">
              <a:rPr lang="hr-HR" altLang="en-US"/>
              <a:pPr>
                <a:defRPr/>
              </a:pPr>
              <a:t>‹#›</a:t>
            </a:fld>
            <a:endParaRPr lang="hr-HR" altLang="en-US"/>
          </a:p>
        </p:txBody>
      </p:sp>
    </p:spTree>
    <p:extLst>
      <p:ext uri="{BB962C8B-B14F-4D97-AF65-F5344CB8AC3E}">
        <p14:creationId xmlns:p14="http://schemas.microsoft.com/office/powerpoint/2010/main" val="3359555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a:t>Kliknite da biste uredili stil naslova matrice</a:t>
            </a: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hr-HR"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hr-HR" altLang="en-US"/>
          </a:p>
        </p:txBody>
      </p:sp>
      <p:sp>
        <p:nvSpPr>
          <p:cNvPr id="7" name="Rectangle 6"/>
          <p:cNvSpPr>
            <a:spLocks noGrp="1" noChangeArrowheads="1"/>
          </p:cNvSpPr>
          <p:nvPr>
            <p:ph type="sldNum" sz="quarter" idx="12"/>
          </p:nvPr>
        </p:nvSpPr>
        <p:spPr>
          <a:ln/>
        </p:spPr>
        <p:txBody>
          <a:bodyPr/>
          <a:lstStyle>
            <a:lvl1pPr>
              <a:defRPr/>
            </a:lvl1pPr>
          </a:lstStyle>
          <a:p>
            <a:pPr>
              <a:defRPr/>
            </a:pPr>
            <a:fld id="{D3A4493B-4ED2-4886-9BBA-90AFA12C9FD2}" type="slidenum">
              <a:rPr lang="hr-HR" altLang="en-US"/>
              <a:pPr>
                <a:defRPr/>
              </a:pPr>
              <a:t>‹#›</a:t>
            </a:fld>
            <a:endParaRPr lang="hr-HR" altLang="en-US"/>
          </a:p>
        </p:txBody>
      </p:sp>
    </p:spTree>
    <p:extLst>
      <p:ext uri="{BB962C8B-B14F-4D97-AF65-F5344CB8AC3E}">
        <p14:creationId xmlns:p14="http://schemas.microsoft.com/office/powerpoint/2010/main" val="340095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a:t>Kliknite da biste uredili stil naslova matrice</a:t>
            </a: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hr-HR"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hr-HR" altLang="en-US"/>
          </a:p>
        </p:txBody>
      </p:sp>
      <p:sp>
        <p:nvSpPr>
          <p:cNvPr id="7" name="Rectangle 6"/>
          <p:cNvSpPr>
            <a:spLocks noGrp="1" noChangeArrowheads="1"/>
          </p:cNvSpPr>
          <p:nvPr>
            <p:ph type="sldNum" sz="quarter" idx="12"/>
          </p:nvPr>
        </p:nvSpPr>
        <p:spPr>
          <a:ln/>
        </p:spPr>
        <p:txBody>
          <a:bodyPr/>
          <a:lstStyle>
            <a:lvl1pPr>
              <a:defRPr/>
            </a:lvl1pPr>
          </a:lstStyle>
          <a:p>
            <a:pPr>
              <a:defRPr/>
            </a:pPr>
            <a:fld id="{67E6C540-976B-4E01-A305-046EBD32B9E2}" type="slidenum">
              <a:rPr lang="hr-HR" altLang="en-US"/>
              <a:pPr>
                <a:defRPr/>
              </a:pPr>
              <a:t>‹#›</a:t>
            </a:fld>
            <a:endParaRPr lang="hr-HR" altLang="en-US"/>
          </a:p>
        </p:txBody>
      </p:sp>
    </p:spTree>
    <p:extLst>
      <p:ext uri="{BB962C8B-B14F-4D97-AF65-F5344CB8AC3E}">
        <p14:creationId xmlns:p14="http://schemas.microsoft.com/office/powerpoint/2010/main" val="197582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r-HR" altLang="en-US"/>
              <a:t>Kliknite da biste uredili stil naslova matrice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r-HR" altLang="en-US"/>
              <a:t>Kliknite da biste uredili stilove teksta matrice</a:t>
            </a:r>
          </a:p>
          <a:p>
            <a:pPr lvl="1"/>
            <a:r>
              <a:rPr lang="hr-HR" altLang="en-US"/>
              <a:t>Druga razina</a:t>
            </a:r>
          </a:p>
          <a:p>
            <a:pPr lvl="2"/>
            <a:r>
              <a:rPr lang="hr-HR" altLang="en-US"/>
              <a:t>Treća razina</a:t>
            </a:r>
          </a:p>
          <a:p>
            <a:pPr lvl="3"/>
            <a:r>
              <a:rPr lang="hr-HR" altLang="en-US"/>
              <a:t>Četvrta razina</a:t>
            </a:r>
          </a:p>
          <a:p>
            <a:pPr lvl="4"/>
            <a:r>
              <a:rPr lang="hr-HR" altLang="en-US"/>
              <a:t>Peta razina</a:t>
            </a:r>
          </a:p>
        </p:txBody>
      </p:sp>
      <p:sp>
        <p:nvSpPr>
          <p:cNvPr id="26628"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j-lt"/>
              </a:defRPr>
            </a:lvl1pPr>
          </a:lstStyle>
          <a:p>
            <a:pPr>
              <a:defRPr/>
            </a:pPr>
            <a:endParaRPr lang="hr-HR" altLang="en-US"/>
          </a:p>
        </p:txBody>
      </p:sp>
      <p:sp>
        <p:nvSpPr>
          <p:cNvPr id="266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j-lt"/>
              </a:defRPr>
            </a:lvl1pPr>
          </a:lstStyle>
          <a:p>
            <a:pPr>
              <a:defRPr/>
            </a:pPr>
            <a:endParaRPr lang="hr-HR" altLang="en-US"/>
          </a:p>
        </p:txBody>
      </p:sp>
      <p:sp>
        <p:nvSpPr>
          <p:cNvPr id="26630"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defRPr>
            </a:lvl1pPr>
          </a:lstStyle>
          <a:p>
            <a:pPr>
              <a:defRPr/>
            </a:pPr>
            <a:fld id="{E2C42002-843E-4F5D-97B1-14964EEC49EC}" type="slidenum">
              <a:rPr lang="hr-HR" altLang="en-US"/>
              <a:pPr>
                <a:defRPr/>
              </a:pPr>
              <a:t>‹#›</a:t>
            </a:fld>
            <a:endParaRPr lang="hr-HR" altLang="en-US"/>
          </a:p>
        </p:txBody>
      </p:sp>
      <p:sp>
        <p:nvSpPr>
          <p:cNvPr id="1031" name="Freeform 7"/>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hr-HR"/>
          </a:p>
        </p:txBody>
      </p:sp>
    </p:spTree>
  </p:cSld>
  <p:clrMap bg1="lt1" tx1="dk1" bg2="lt2" tx2="dk2" accent1="accent1" accent2="accent2" accent3="accent3" accent4="accent4" accent5="accent5" accent6="accent6" hlink="hlink" folHlink="folHlink"/>
  <p:sldLayoutIdLst>
    <p:sldLayoutId id="2147484070"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svitlica@fazos.hr"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mailto:dkamenjak@vguk.hr"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9.png"/><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uroparl.europa.eu/news/hr/headlines/society/20180404STO00909/eu-uvodi-stroza-pravila-za-trziste-ekoloske-hran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uroparl.europa.eu/news/hr/headlines/society/20180404STO00909/eu-uvodi-stroza-pravila-za-trziste-ekoloske-hran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hyperlink" Target="https://www.europarl.europa.eu/news/hr/headlines/society/20180404STO00909/eu-uvodi-stroza-pravila-za-trziste-ekoloske-hran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hyperlink" Target="https://www.europarl.europa.eu/news/hr/headlines/society/20180404STO00909/eu-uvodi-stroza-pravila-za-trziste-ekoloske-hran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hyperlink" Target="https://www.europarl.europa.eu/news/hr/headlines/society/20180404STO00909/eu-uvodi-stroza-pravila-za-trziste-ekoloske-hran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microsoft.com/office/2007/relationships/hdphoto" Target="../media/hdphoto11.wdp"/><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hyperlink" Target="https://www.europarl.europa.eu/news/hr/headlines/society/20180404STO00909/eu-uvodi-stroza-pravila-za-trziste-ekoloske-hran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microsoft.com/office/2007/relationships/hdphoto" Target="../media/hdphoto11.wdp"/><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1556792"/>
            <a:ext cx="7623175" cy="2160240"/>
          </a:xfrm>
        </p:spPr>
        <p:txBody>
          <a:bodyPr/>
          <a:lstStyle/>
          <a:p>
            <a:pPr algn="ctr" eaLnBrk="1" hangingPunct="1">
              <a:defRPr/>
            </a:pPr>
            <a:r>
              <a:rPr lang="hr-HR" sz="4000" b="1" dirty="0">
                <a:solidFill>
                  <a:srgbClr val="FFC000"/>
                </a:solidFill>
                <a:effectLst>
                  <a:outerShdw blurRad="38100" dist="38100" dir="2700000" algn="tl">
                    <a:srgbClr val="000000">
                      <a:alpha val="43137"/>
                    </a:srgbClr>
                  </a:outerShdw>
                </a:effectLst>
                <a:latin typeface="Arial" charset="0"/>
              </a:rPr>
              <a:t>ODRŽIVI SUSTAVI PROIZVODNJE GROŽĐA I VINA</a:t>
            </a:r>
          </a:p>
        </p:txBody>
      </p:sp>
      <p:sp>
        <p:nvSpPr>
          <p:cNvPr id="2051" name="Rectangle 3"/>
          <p:cNvSpPr>
            <a:spLocks noGrp="1" noChangeArrowheads="1"/>
          </p:cNvSpPr>
          <p:nvPr>
            <p:ph type="subTitle" idx="1"/>
          </p:nvPr>
        </p:nvSpPr>
        <p:spPr>
          <a:xfrm>
            <a:off x="251520" y="4005064"/>
            <a:ext cx="8640960" cy="2808312"/>
          </a:xfrm>
        </p:spPr>
        <p:txBody>
          <a:bodyPr/>
          <a:lstStyle/>
          <a:p>
            <a:pPr algn="ctr" eaLnBrk="1" hangingPunct="1">
              <a:spcBef>
                <a:spcPts val="0"/>
              </a:spcBef>
              <a:defRPr/>
            </a:pPr>
            <a:r>
              <a:rPr lang="hr-HR" sz="2400" b="1" dirty="0">
                <a:solidFill>
                  <a:schemeClr val="bg1">
                    <a:lumMod val="95000"/>
                  </a:schemeClr>
                </a:solidFill>
                <a:effectLst>
                  <a:outerShdw blurRad="38100" dist="38100" dir="2700000" algn="tl">
                    <a:srgbClr val="000000">
                      <a:alpha val="43137"/>
                    </a:srgbClr>
                  </a:outerShdw>
                </a:effectLst>
              </a:rPr>
              <a:t>Doc.dr.sc. Brankica Svitlica</a:t>
            </a:r>
          </a:p>
          <a:p>
            <a:pPr algn="ctr" eaLnBrk="1" hangingPunct="1">
              <a:spcBef>
                <a:spcPts val="0"/>
              </a:spcBef>
              <a:defRPr/>
            </a:pPr>
            <a:r>
              <a:rPr lang="hr-HR" sz="2400" dirty="0">
                <a:solidFill>
                  <a:schemeClr val="accent1">
                    <a:lumMod val="20000"/>
                    <a:lumOff val="80000"/>
                  </a:schemeClr>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bsvitlica@fazos.hr</a:t>
            </a:r>
            <a:endParaRPr lang="hr-HR" sz="2400" dirty="0">
              <a:solidFill>
                <a:schemeClr val="accent1">
                  <a:lumMod val="20000"/>
                  <a:lumOff val="80000"/>
                </a:schemeClr>
              </a:solidFill>
              <a:effectLst>
                <a:outerShdw blurRad="38100" dist="38100" dir="2700000" algn="tl">
                  <a:srgbClr val="000000">
                    <a:alpha val="43137"/>
                  </a:srgbClr>
                </a:outerShdw>
              </a:effectLst>
            </a:endParaRPr>
          </a:p>
          <a:p>
            <a:pPr algn="ctr" eaLnBrk="1" hangingPunct="1">
              <a:spcBef>
                <a:spcPts val="0"/>
              </a:spcBef>
              <a:defRPr/>
            </a:pPr>
            <a:r>
              <a:rPr lang="hr-HR" sz="2400" b="1" dirty="0">
                <a:solidFill>
                  <a:schemeClr val="bg1">
                    <a:lumMod val="95000"/>
                  </a:schemeClr>
                </a:solidFill>
                <a:effectLst>
                  <a:outerShdw blurRad="38100" dist="38100" dir="2700000" algn="tl">
                    <a:srgbClr val="000000">
                      <a:alpha val="43137"/>
                    </a:srgbClr>
                  </a:outerShdw>
                </a:effectLst>
              </a:rPr>
              <a:t>Dragutin Kamenjak, </a:t>
            </a:r>
            <a:r>
              <a:rPr lang="hr-HR" sz="2400" b="1" dirty="0" err="1">
                <a:solidFill>
                  <a:schemeClr val="bg1">
                    <a:lumMod val="95000"/>
                  </a:schemeClr>
                </a:solidFill>
                <a:effectLst>
                  <a:outerShdw blurRad="38100" dist="38100" dir="2700000" algn="tl">
                    <a:srgbClr val="000000">
                      <a:alpha val="43137"/>
                    </a:srgbClr>
                  </a:outerShdw>
                </a:effectLst>
              </a:rPr>
              <a:t>dipl.ing</a:t>
            </a:r>
            <a:r>
              <a:rPr lang="hr-HR" sz="2400" b="1" dirty="0">
                <a:solidFill>
                  <a:schemeClr val="bg1">
                    <a:lumMod val="95000"/>
                  </a:schemeClr>
                </a:solidFill>
                <a:effectLst>
                  <a:outerShdw blurRad="38100" dist="38100" dir="2700000" algn="tl">
                    <a:srgbClr val="000000">
                      <a:alpha val="43137"/>
                    </a:srgbClr>
                  </a:outerShdw>
                </a:effectLst>
              </a:rPr>
              <a:t>., </a:t>
            </a:r>
            <a:r>
              <a:rPr lang="hr-HR" sz="2400" b="1" dirty="0" err="1">
                <a:solidFill>
                  <a:schemeClr val="bg1">
                    <a:lumMod val="95000"/>
                  </a:schemeClr>
                </a:solidFill>
                <a:effectLst>
                  <a:outerShdw blurRad="38100" dist="38100" dir="2700000" algn="tl">
                    <a:srgbClr val="000000">
                      <a:alpha val="43137"/>
                    </a:srgbClr>
                  </a:outerShdw>
                </a:effectLst>
              </a:rPr>
              <a:t>v.pred</a:t>
            </a:r>
            <a:r>
              <a:rPr lang="hr-HR" sz="2400" b="1" dirty="0">
                <a:solidFill>
                  <a:schemeClr val="bg1">
                    <a:lumMod val="95000"/>
                  </a:schemeClr>
                </a:solidFill>
                <a:effectLst>
                  <a:outerShdw blurRad="38100" dist="38100" dir="2700000" algn="tl">
                    <a:srgbClr val="000000">
                      <a:alpha val="43137"/>
                    </a:srgbClr>
                  </a:outerShdw>
                </a:effectLst>
              </a:rPr>
              <a:t>.</a:t>
            </a:r>
          </a:p>
          <a:p>
            <a:pPr algn="ctr" eaLnBrk="1" hangingPunct="1">
              <a:spcBef>
                <a:spcPts val="0"/>
              </a:spcBef>
              <a:defRPr/>
            </a:pPr>
            <a:r>
              <a:rPr lang="hr-HR" sz="2400" dirty="0">
                <a:solidFill>
                  <a:schemeClr val="bg1">
                    <a:lumMod val="95000"/>
                  </a:schemeClr>
                </a:solidFill>
                <a:effectLst>
                  <a:outerShdw blurRad="38100" dist="38100" dir="2700000" algn="tl">
                    <a:srgbClr val="000000">
                      <a:alpha val="43137"/>
                    </a:srgbClr>
                  </a:outerShdw>
                </a:effectLst>
              </a:rPr>
              <a:t> </a:t>
            </a:r>
            <a:r>
              <a:rPr lang="hr-HR" sz="2400" dirty="0">
                <a:solidFill>
                  <a:schemeClr val="accent1">
                    <a:lumMod val="20000"/>
                    <a:lumOff val="80000"/>
                  </a:schemeClr>
                </a:solidFill>
                <a:effectLst>
                  <a:outerShdw blurRad="38100" dist="38100" dir="2700000" algn="tl">
                    <a:srgbClr val="000000">
                      <a:alpha val="43137"/>
                    </a:srgbClr>
                  </a:outerShdw>
                </a:effectLst>
                <a:hlinkClick r:id="rId4">
                  <a:extLst>
                    <a:ext uri="{A12FA001-AC4F-418D-AE19-62706E023703}">
                      <ahyp:hlinkClr xmlns:ahyp="http://schemas.microsoft.com/office/drawing/2018/hyperlinkcolor" val="tx"/>
                    </a:ext>
                  </a:extLst>
                </a:hlinkClick>
              </a:rPr>
              <a:t>dkamenjak@vguk.hr</a:t>
            </a:r>
            <a:r>
              <a:rPr lang="hr-HR" sz="2400" dirty="0">
                <a:solidFill>
                  <a:schemeClr val="accent1">
                    <a:lumMod val="20000"/>
                    <a:lumOff val="80000"/>
                  </a:schemeClr>
                </a:solidFill>
                <a:effectLst>
                  <a:outerShdw blurRad="38100" dist="38100" dir="2700000" algn="tl">
                    <a:srgbClr val="000000">
                      <a:alpha val="43137"/>
                    </a:srgbClr>
                  </a:outerShdw>
                </a:effectLst>
              </a:rPr>
              <a:t> </a:t>
            </a:r>
          </a:p>
          <a:p>
            <a:pPr algn="ctr" eaLnBrk="1" hangingPunct="1">
              <a:spcBef>
                <a:spcPts val="0"/>
              </a:spcBef>
              <a:defRPr/>
            </a:pPr>
            <a:r>
              <a:rPr lang="hr-HR" sz="2400" b="1" dirty="0">
                <a:solidFill>
                  <a:schemeClr val="bg1">
                    <a:lumMod val="95000"/>
                  </a:schemeClr>
                </a:solidFill>
                <a:effectLst>
                  <a:outerShdw blurRad="38100" dist="38100" dir="2700000" algn="tl">
                    <a:srgbClr val="000000">
                      <a:alpha val="43137"/>
                    </a:srgbClr>
                  </a:outerShdw>
                </a:effectLst>
              </a:rPr>
              <a:t>VELEUČILIŠTE U KRIŽEVCIMA</a:t>
            </a:r>
          </a:p>
          <a:p>
            <a:pPr algn="ctr" eaLnBrk="1" hangingPunct="1">
              <a:spcBef>
                <a:spcPts val="0"/>
              </a:spcBef>
              <a:defRPr/>
            </a:pPr>
            <a:r>
              <a:rPr lang="hr-HR" sz="1800" b="1" dirty="0">
                <a:solidFill>
                  <a:srgbClr val="CC3300"/>
                </a:solidFill>
                <a:effectLst>
                  <a:outerShdw blurRad="38100" dist="38100" dir="2700000" algn="tl">
                    <a:srgbClr val="000000">
                      <a:alpha val="43137"/>
                    </a:srgbClr>
                  </a:outerShdw>
                </a:effectLst>
              </a:rPr>
              <a:t>NASTAVNI MATERIJALI NAMIJENJENI SU ISKLJUČIVO  STUDENTIMA  STRUČNOG DIPLOMSKOG STUDIJA POLJOPRIVREDA I NE MOGU SE KORISTITI U NIKAKVE DRUGE SVRHE.</a:t>
            </a:r>
          </a:p>
          <a:p>
            <a:pPr algn="ctr" eaLnBrk="1" hangingPunct="1">
              <a:spcBef>
                <a:spcPts val="0"/>
              </a:spcBef>
              <a:defRPr/>
            </a:pPr>
            <a:endParaRPr lang="hr-HR" sz="2400" b="1" dirty="0">
              <a:solidFill>
                <a:srgbClr val="CC3300"/>
              </a:solidFill>
              <a:effectLst>
                <a:outerShdw blurRad="38100" dist="38100" dir="2700000" algn="tl">
                  <a:srgbClr val="C0C0C0"/>
                </a:outerShdw>
              </a:effectLst>
            </a:endParaRPr>
          </a:p>
        </p:txBody>
      </p:sp>
      <p:pic>
        <p:nvPicPr>
          <p:cNvPr id="4100" name="Slika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85725"/>
            <a:ext cx="2272060" cy="125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Slika 8"/>
          <p:cNvPicPr>
            <a:picLocks noChangeAspect="1"/>
          </p:cNvPicPr>
          <p:nvPr/>
        </p:nvPicPr>
        <p:blipFill>
          <a:blip r:embed="rId6"/>
          <a:stretch>
            <a:fillRect/>
          </a:stretch>
        </p:blipFill>
        <p:spPr>
          <a:xfrm>
            <a:off x="5230847" y="85725"/>
            <a:ext cx="1350606" cy="1255043"/>
          </a:xfrm>
          <a:prstGeom prst="rect">
            <a:avLst/>
          </a:prstGeom>
          <a:ln w="28575">
            <a:solidFill>
              <a:schemeClr val="accent6"/>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1E238-FA44-14C0-1890-AFEB3E57103E}"/>
            </a:ext>
          </a:extLst>
        </p:cNvPr>
        <p:cNvGrpSpPr/>
        <p:nvPr/>
      </p:nvGrpSpPr>
      <p:grpSpPr>
        <a:xfrm>
          <a:off x="0" y="0"/>
          <a:ext cx="0" cy="0"/>
          <a:chOff x="0" y="0"/>
          <a:chExt cx="0" cy="0"/>
        </a:xfrm>
      </p:grpSpPr>
      <p:sp>
        <p:nvSpPr>
          <p:cNvPr id="31746" name="Rectangle 2">
            <a:extLst>
              <a:ext uri="{FF2B5EF4-FFF2-40B4-BE49-F238E27FC236}">
                <a16:creationId xmlns:a16="http://schemas.microsoft.com/office/drawing/2014/main" id="{B161C3CD-3645-F76E-154D-4242B19823D9}"/>
              </a:ext>
            </a:extLst>
          </p:cNvPr>
          <p:cNvSpPr>
            <a:spLocks noGrp="1" noChangeArrowheads="1"/>
          </p:cNvSpPr>
          <p:nvPr>
            <p:ph type="title"/>
          </p:nvPr>
        </p:nvSpPr>
        <p:spPr>
          <a:xfrm>
            <a:off x="179388" y="404664"/>
            <a:ext cx="8713787" cy="936104"/>
          </a:xfrm>
        </p:spPr>
        <p:txBody>
          <a:bodyPr/>
          <a:lstStyle/>
          <a:p>
            <a:pPr algn="ctr" eaLnBrk="1" hangingPunct="1">
              <a:defRPr/>
            </a:pPr>
            <a:r>
              <a:rPr lang="hr-HR" sz="2400" b="1" dirty="0">
                <a:effectLst>
                  <a:outerShdw blurRad="38100" dist="38100" dir="2700000" algn="tl">
                    <a:srgbClr val="000000"/>
                  </a:outerShdw>
                </a:effectLst>
                <a:latin typeface="Arial" charset="0"/>
              </a:rPr>
              <a:t>DRUŠTVENI ASPEKT ODRŽIVE PROIZVODNJE </a:t>
            </a:r>
            <a:br>
              <a:rPr lang="hr-HR" sz="2400" b="1" dirty="0">
                <a:effectLst>
                  <a:outerShdw blurRad="38100" dist="38100" dir="2700000" algn="tl">
                    <a:srgbClr val="000000"/>
                  </a:outerShdw>
                </a:effectLst>
                <a:latin typeface="Arial" charset="0"/>
              </a:rPr>
            </a:br>
            <a:r>
              <a:rPr lang="hr-HR" sz="2400" b="1" dirty="0">
                <a:effectLst>
                  <a:outerShdw blurRad="38100" dist="38100" dir="2700000" algn="tl">
                    <a:srgbClr val="000000"/>
                  </a:outerShdw>
                </a:effectLst>
                <a:latin typeface="Arial" charset="0"/>
              </a:rPr>
              <a:t>GROŽĐA I VINA</a:t>
            </a:r>
            <a:br>
              <a:rPr lang="hr-HR" sz="2400" b="1" dirty="0">
                <a:effectLst>
                  <a:outerShdw blurRad="38100" dist="38100" dir="2700000" algn="tl">
                    <a:srgbClr val="000000"/>
                  </a:outerShdw>
                </a:effectLst>
                <a:latin typeface="Arial" charset="0"/>
              </a:rPr>
            </a:br>
            <a:endParaRPr lang="hr-HR" sz="2400" b="1" dirty="0">
              <a:effectLst>
                <a:outerShdw blurRad="38100" dist="38100" dir="2700000" algn="tl">
                  <a:srgbClr val="000000"/>
                </a:outerShdw>
              </a:effectLst>
              <a:latin typeface="Arial" charset="0"/>
            </a:endParaRPr>
          </a:p>
        </p:txBody>
      </p:sp>
      <p:sp>
        <p:nvSpPr>
          <p:cNvPr id="31747" name="Rectangle 3">
            <a:extLst>
              <a:ext uri="{FF2B5EF4-FFF2-40B4-BE49-F238E27FC236}">
                <a16:creationId xmlns:a16="http://schemas.microsoft.com/office/drawing/2014/main" id="{5EBF6913-2381-4E7C-C661-D49CC641FED7}"/>
              </a:ext>
            </a:extLst>
          </p:cNvPr>
          <p:cNvSpPr>
            <a:spLocks noGrp="1" noChangeArrowheads="1"/>
          </p:cNvSpPr>
          <p:nvPr>
            <p:ph type="body" idx="1"/>
          </p:nvPr>
        </p:nvSpPr>
        <p:spPr>
          <a:xfrm>
            <a:off x="179388" y="1700808"/>
            <a:ext cx="8713787" cy="4430116"/>
          </a:xfrm>
        </p:spPr>
        <p:txBody>
          <a:bodyPr/>
          <a:lstStyle/>
          <a:p>
            <a:pPr eaLnBrk="1" hangingPunct="1">
              <a:spcBef>
                <a:spcPts val="600"/>
              </a:spcBef>
              <a:defRPr/>
            </a:pPr>
            <a:r>
              <a:rPr lang="hr-HR" sz="2800" b="1" dirty="0">
                <a:effectLst>
                  <a:outerShdw blurRad="38100" dist="38100" dir="2700000" algn="tl">
                    <a:srgbClr val="000000">
                      <a:alpha val="43137"/>
                    </a:srgbClr>
                  </a:outerShdw>
                </a:effectLst>
              </a:rPr>
              <a:t>SOCIJALNA ODGOVORNOST →</a:t>
            </a:r>
            <a:r>
              <a:rPr lang="hr-HR" sz="2800" dirty="0">
                <a:effectLst>
                  <a:outerShdw blurRad="38100" dist="38100" dir="2700000" algn="tl">
                    <a:srgbClr val="000000">
                      <a:alpha val="43137"/>
                    </a:srgbClr>
                  </a:outerShdw>
                </a:effectLst>
              </a:rPr>
              <a:t> OSIGURAVANJE POŠTENIH UVJETA RADA ZA ZAPOSLENIKE I PODRŠKA LOKALNOJ ZAJEDNICI (</a:t>
            </a:r>
            <a:r>
              <a:rPr lang="hr-HR" sz="2800" i="1" dirty="0">
                <a:effectLst>
                  <a:outerShdw blurRad="38100" dist="38100" dir="2700000" algn="tl">
                    <a:srgbClr val="000000">
                      <a:alpha val="43137"/>
                    </a:srgbClr>
                  </a:outerShdw>
                </a:effectLst>
              </a:rPr>
              <a:t>FLINT, 2018</a:t>
            </a:r>
            <a:r>
              <a:rPr lang="hr-HR" sz="2800" dirty="0">
                <a:effectLst>
                  <a:outerShdw blurRad="38100" dist="38100" dir="2700000" algn="tl">
                    <a:srgbClr val="000000">
                      <a:alpha val="43137"/>
                    </a:srgbClr>
                  </a:outerShdw>
                </a:effectLst>
              </a:rPr>
              <a:t>).</a:t>
            </a:r>
          </a:p>
          <a:p>
            <a:pPr eaLnBrk="1" hangingPunct="1">
              <a:spcBef>
                <a:spcPts val="600"/>
              </a:spcBef>
              <a:defRPr/>
            </a:pPr>
            <a:r>
              <a:rPr lang="hr-HR" sz="2800" b="1" dirty="0">
                <a:effectLst>
                  <a:outerShdw blurRad="38100" dist="38100" dir="2700000" algn="tl">
                    <a:srgbClr val="000000">
                      <a:alpha val="43137"/>
                    </a:srgbClr>
                  </a:outerShdw>
                </a:effectLst>
              </a:rPr>
              <a:t>ZDRAVLJE I SIGURNOST POTROŠAČA →</a:t>
            </a:r>
            <a:r>
              <a:rPr lang="hr-HR" sz="2800" dirty="0">
                <a:effectLst>
                  <a:outerShdw blurRad="38100" dist="38100" dir="2700000" algn="tl">
                    <a:srgbClr val="000000">
                      <a:alpha val="43137"/>
                    </a:srgbClr>
                  </a:outerShdw>
                </a:effectLst>
              </a:rPr>
              <a:t> PROIZVODNJA VINA BEZ ILI S MINIMALNIM OSTACIMA PESTICIDA I ADITIVA DOPRINOSI BOLJOJ KVALITETI ŽIVOTA (</a:t>
            </a:r>
            <a:r>
              <a:rPr lang="hr-HR" sz="2800" i="1" dirty="0">
                <a:effectLst>
                  <a:outerShdw blurRad="38100" dist="38100" dir="2700000" algn="tl">
                    <a:srgbClr val="000000">
                      <a:alpha val="43137"/>
                    </a:srgbClr>
                  </a:outerShdw>
                </a:effectLst>
              </a:rPr>
              <a:t>MORRISON &amp; RABELLOTTI, 2021</a:t>
            </a:r>
            <a:r>
              <a:rPr lang="hr-HR" sz="2800"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221499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57163"/>
            <a:ext cx="8229600" cy="967582"/>
          </a:xfrm>
        </p:spPr>
        <p:txBody>
          <a:bodyPr/>
          <a:lstStyle/>
          <a:p>
            <a:pPr algn="ctr" eaLnBrk="1" hangingPunct="1">
              <a:defRPr/>
            </a:pPr>
            <a:r>
              <a:rPr lang="hr-HR" sz="2800" b="1" dirty="0">
                <a:effectLst>
                  <a:outerShdw blurRad="38100" dist="38100" dir="2700000" algn="tl">
                    <a:srgbClr val="000000"/>
                  </a:outerShdw>
                </a:effectLst>
                <a:latin typeface="Arial" charset="0"/>
              </a:rPr>
              <a:t>KONCEPTI  POLJOPRIVREDNE PROIZVODNJE / GOSPODARSTVA</a:t>
            </a:r>
          </a:p>
        </p:txBody>
      </p:sp>
      <p:sp>
        <p:nvSpPr>
          <p:cNvPr id="34819" name="Rectangle 3"/>
          <p:cNvSpPr>
            <a:spLocks noGrp="1" noChangeArrowheads="1"/>
          </p:cNvSpPr>
          <p:nvPr>
            <p:ph type="body" idx="1"/>
          </p:nvPr>
        </p:nvSpPr>
        <p:spPr>
          <a:xfrm>
            <a:off x="179389" y="1124745"/>
            <a:ext cx="3672532" cy="5006181"/>
          </a:xfrm>
        </p:spPr>
        <p:txBody>
          <a:bodyPr/>
          <a:lstStyle/>
          <a:p>
            <a:pPr eaLnBrk="1" hangingPunct="1">
              <a:lnSpc>
                <a:spcPct val="90000"/>
              </a:lnSpc>
              <a:defRPr/>
            </a:pPr>
            <a:r>
              <a:rPr lang="hr-HR" sz="2000" b="1" strike="dblStrike" dirty="0">
                <a:solidFill>
                  <a:srgbClr val="C00000"/>
                </a:solidFill>
                <a:effectLst>
                  <a:outerShdw blurRad="38100" dist="38100" dir="2700000" algn="tl">
                    <a:srgbClr val="000000">
                      <a:alpha val="43137"/>
                    </a:srgbClr>
                  </a:outerShdw>
                </a:effectLst>
                <a:highlight>
                  <a:srgbClr val="FF9900"/>
                </a:highlight>
              </a:rPr>
              <a:t>KONVENCIONALNA POLJOPRIVREDA / DANAS NE U EU</a:t>
            </a:r>
          </a:p>
          <a:p>
            <a:pPr eaLnBrk="1" hangingPunct="1">
              <a:lnSpc>
                <a:spcPct val="90000"/>
              </a:lnSpc>
              <a:defRPr/>
            </a:pPr>
            <a:r>
              <a:rPr lang="hr-HR" sz="2000" b="1" dirty="0">
                <a:solidFill>
                  <a:schemeClr val="accent6">
                    <a:lumMod val="75000"/>
                  </a:schemeClr>
                </a:solidFill>
                <a:effectLst>
                  <a:outerShdw blurRad="38100" dist="38100" dir="2700000" algn="tl">
                    <a:srgbClr val="000000"/>
                  </a:outerShdw>
                </a:effectLst>
              </a:rPr>
              <a:t>DOBRA POLJOPRIVREDNA PRAKSA / GAP →</a:t>
            </a:r>
          </a:p>
          <a:p>
            <a:pPr lvl="1" eaLnBrk="1" hangingPunct="1">
              <a:lnSpc>
                <a:spcPct val="90000"/>
              </a:lnSpc>
              <a:defRPr/>
            </a:pPr>
            <a:r>
              <a:rPr lang="hr-HR" sz="1600" b="1" dirty="0">
                <a:solidFill>
                  <a:schemeClr val="accent6">
                    <a:lumMod val="75000"/>
                  </a:schemeClr>
                </a:solidFill>
                <a:effectLst>
                  <a:outerShdw blurRad="38100" dist="38100" dir="2700000" algn="tl">
                    <a:srgbClr val="000000">
                      <a:alpha val="43137"/>
                    </a:srgbClr>
                  </a:outerShdw>
                </a:effectLst>
              </a:rPr>
              <a:t>PRAVILNIK O VIŠESTRUKOJ SUKLADNOSTI </a:t>
            </a:r>
          </a:p>
          <a:p>
            <a:pPr lvl="1" eaLnBrk="1" hangingPunct="1">
              <a:lnSpc>
                <a:spcPct val="90000"/>
              </a:lnSpc>
              <a:defRPr/>
            </a:pPr>
            <a:r>
              <a:rPr lang="hr-HR" sz="1600" b="1" dirty="0">
                <a:solidFill>
                  <a:schemeClr val="accent6">
                    <a:lumMod val="75000"/>
                  </a:schemeClr>
                </a:solidFill>
                <a:effectLst>
                  <a:outerShdw blurRad="38100" dist="38100" dir="2700000" algn="tl">
                    <a:srgbClr val="000000">
                      <a:alpha val="43137"/>
                    </a:srgbClr>
                  </a:outerShdw>
                </a:effectLst>
              </a:rPr>
              <a:t>PRAVILNIK O UVJETOVANOSTI</a:t>
            </a:r>
          </a:p>
          <a:p>
            <a:pPr eaLnBrk="1" hangingPunct="1">
              <a:lnSpc>
                <a:spcPct val="90000"/>
              </a:lnSpc>
              <a:defRPr/>
            </a:pPr>
            <a:r>
              <a:rPr lang="hr-HR" sz="2000" b="1" dirty="0">
                <a:solidFill>
                  <a:schemeClr val="accent6">
                    <a:lumMod val="75000"/>
                  </a:schemeClr>
                </a:solidFill>
                <a:effectLst>
                  <a:outerShdw blurRad="38100" dist="38100" dir="2700000" algn="tl">
                    <a:srgbClr val="000000"/>
                  </a:outerShdw>
                </a:effectLst>
              </a:rPr>
              <a:t>INTEGRIRANA POLJOPRIVREDNA PROIZVODNJA</a:t>
            </a:r>
          </a:p>
          <a:p>
            <a:pPr eaLnBrk="1" hangingPunct="1">
              <a:lnSpc>
                <a:spcPct val="90000"/>
              </a:lnSpc>
              <a:defRPr/>
            </a:pPr>
            <a:r>
              <a:rPr lang="hr-HR" sz="2000" b="1" dirty="0">
                <a:solidFill>
                  <a:schemeClr val="accent6">
                    <a:lumMod val="75000"/>
                  </a:schemeClr>
                </a:solidFill>
                <a:effectLst>
                  <a:outerShdw blurRad="38100" dist="38100" dir="2700000" algn="tl">
                    <a:srgbClr val="000000"/>
                  </a:outerShdw>
                </a:effectLst>
              </a:rPr>
              <a:t>EKOLOŠKA POLJOPRIVREDA</a:t>
            </a:r>
          </a:p>
          <a:p>
            <a:pPr eaLnBrk="1" hangingPunct="1">
              <a:lnSpc>
                <a:spcPct val="90000"/>
              </a:lnSpc>
              <a:defRPr/>
            </a:pPr>
            <a:r>
              <a:rPr lang="hr-HR" sz="2000" b="1" dirty="0">
                <a:solidFill>
                  <a:schemeClr val="accent6">
                    <a:lumMod val="75000"/>
                  </a:schemeClr>
                </a:solidFill>
                <a:effectLst>
                  <a:outerShdw blurRad="38100" dist="38100" dir="2700000" algn="tl">
                    <a:srgbClr val="000000"/>
                  </a:outerShdw>
                </a:effectLst>
              </a:rPr>
              <a:t>BIODINAMIČKA POLJOPRIVREDA</a:t>
            </a:r>
          </a:p>
          <a:p>
            <a:pPr eaLnBrk="1" hangingPunct="1">
              <a:lnSpc>
                <a:spcPct val="90000"/>
              </a:lnSpc>
              <a:buFont typeface="Wingdings" panose="05000000000000000000" pitchFamily="2" charset="2"/>
              <a:buNone/>
              <a:defRPr/>
            </a:pPr>
            <a:endParaRPr lang="hr-HR" sz="3200" b="1" dirty="0">
              <a:solidFill>
                <a:srgbClr val="663300"/>
              </a:solidFill>
              <a:effectLst>
                <a:outerShdw blurRad="38100" dist="38100" dir="2700000" algn="tl">
                  <a:srgbClr val="000000"/>
                </a:outerShdw>
              </a:effectLst>
            </a:endParaRPr>
          </a:p>
        </p:txBody>
      </p:sp>
      <p:graphicFrame>
        <p:nvGraphicFramePr>
          <p:cNvPr id="4" name="Dijagram 3"/>
          <p:cNvGraphicFramePr/>
          <p:nvPr>
            <p:extLst>
              <p:ext uri="{D42A27DB-BD31-4B8C-83A1-F6EECF244321}">
                <p14:modId xmlns:p14="http://schemas.microsoft.com/office/powerpoint/2010/main" val="270728245"/>
              </p:ext>
            </p:extLst>
          </p:nvPr>
        </p:nvGraphicFramePr>
        <p:xfrm>
          <a:off x="3635896" y="1700807"/>
          <a:ext cx="5112568" cy="4536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7813"/>
            <a:ext cx="8229600" cy="990600"/>
          </a:xfrm>
        </p:spPr>
        <p:txBody>
          <a:bodyPr/>
          <a:lstStyle/>
          <a:p>
            <a:pPr algn="ctr" eaLnBrk="1" hangingPunct="1">
              <a:defRPr/>
            </a:pPr>
            <a:r>
              <a:rPr lang="hr-HR" sz="2800" b="1" dirty="0">
                <a:effectLst>
                  <a:outerShdw blurRad="38100" dist="38100" dir="2700000" algn="tl">
                    <a:srgbClr val="000000"/>
                  </a:outerShdw>
                </a:effectLst>
                <a:latin typeface="Arial" charset="0"/>
              </a:rPr>
              <a:t>ZNANSTVENA PODLOGA </a:t>
            </a:r>
            <a:br>
              <a:rPr lang="hr-HR" sz="2800" b="1" dirty="0">
                <a:effectLst>
                  <a:outerShdw blurRad="38100" dist="38100" dir="2700000" algn="tl">
                    <a:srgbClr val="000000"/>
                  </a:outerShdw>
                </a:effectLst>
                <a:latin typeface="Arial" charset="0"/>
              </a:rPr>
            </a:br>
            <a:r>
              <a:rPr lang="hr-HR" sz="2800" b="1" dirty="0">
                <a:effectLst>
                  <a:outerShdw blurRad="38100" dist="38100" dir="2700000" algn="tl">
                    <a:srgbClr val="000000"/>
                  </a:outerShdw>
                </a:effectLst>
                <a:latin typeface="Arial" charset="0"/>
              </a:rPr>
              <a:t>ORGANSKO - BIOLOŠKE POLJOPRIVREDE  </a:t>
            </a:r>
          </a:p>
        </p:txBody>
      </p:sp>
      <p:graphicFrame>
        <p:nvGraphicFramePr>
          <p:cNvPr id="4" name="Dijagram 3"/>
          <p:cNvGraphicFramePr/>
          <p:nvPr>
            <p:extLst>
              <p:ext uri="{D42A27DB-BD31-4B8C-83A1-F6EECF244321}">
                <p14:modId xmlns:p14="http://schemas.microsoft.com/office/powerpoint/2010/main" val="4033002947"/>
              </p:ext>
            </p:extLst>
          </p:nvPr>
        </p:nvGraphicFramePr>
        <p:xfrm>
          <a:off x="827584" y="1412776"/>
          <a:ext cx="741682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niOkvir 4"/>
          <p:cNvSpPr txBox="1"/>
          <p:nvPr/>
        </p:nvSpPr>
        <p:spPr>
          <a:xfrm>
            <a:off x="2532186" y="5085184"/>
            <a:ext cx="1726755" cy="1077218"/>
          </a:xfrm>
          <a:prstGeom prst="rect">
            <a:avLst/>
          </a:prstGeom>
          <a:noFill/>
        </p:spPr>
        <p:txBody>
          <a:bodyPr wrap="none">
            <a:spAutoFit/>
          </a:bodyPr>
          <a:lstStyle/>
          <a:p>
            <a:pPr algn="ctr" eaLnBrk="1" hangingPunct="1">
              <a:defRPr/>
            </a:pPr>
            <a:r>
              <a:rPr lang="hr-HR" sz="1600" b="1" dirty="0">
                <a:effectLst>
                  <a:outerShdw blurRad="38100" dist="38100" dir="2700000" algn="tl">
                    <a:srgbClr val="000000">
                      <a:alpha val="43137"/>
                    </a:srgbClr>
                  </a:outerShdw>
                </a:effectLst>
                <a:latin typeface="Arial" charset="0"/>
              </a:rPr>
              <a:t>DRUŠTVENE</a:t>
            </a:r>
          </a:p>
          <a:p>
            <a:pPr algn="ctr" eaLnBrk="1" hangingPunct="1">
              <a:defRPr/>
            </a:pPr>
            <a:r>
              <a:rPr lang="hr-HR" sz="1600" b="1" dirty="0">
                <a:effectLst>
                  <a:outerShdw blurRad="38100" dist="38100" dir="2700000" algn="tl">
                    <a:srgbClr val="000000">
                      <a:alpha val="43137"/>
                    </a:srgbClr>
                  </a:outerShdw>
                </a:effectLst>
                <a:latin typeface="Arial" charset="0"/>
              </a:rPr>
              <a:t>NAUKE</a:t>
            </a:r>
          </a:p>
          <a:p>
            <a:pPr algn="ctr" eaLnBrk="1" hangingPunct="1">
              <a:defRPr/>
            </a:pPr>
            <a:r>
              <a:rPr lang="hr-HR" sz="1600" b="1">
                <a:effectLst>
                  <a:outerShdw blurRad="38100" dist="38100" dir="2700000" algn="tl">
                    <a:srgbClr val="000000">
                      <a:alpha val="43137"/>
                    </a:srgbClr>
                  </a:outerShdw>
                </a:effectLst>
                <a:latin typeface="Arial" charset="0"/>
              </a:rPr>
              <a:t>/</a:t>
            </a:r>
            <a:r>
              <a:rPr lang="hr-HR" sz="1600" b="1" dirty="0">
                <a:effectLst>
                  <a:outerShdw blurRad="38100" dist="38100" dir="2700000" algn="tl">
                    <a:srgbClr val="000000">
                      <a:alpha val="43137"/>
                    </a:srgbClr>
                  </a:outerShdw>
                </a:effectLst>
                <a:latin typeface="Arial" charset="0"/>
              </a:rPr>
              <a:t> </a:t>
            </a:r>
            <a:r>
              <a:rPr lang="hr-HR" sz="1600" b="1">
                <a:effectLst>
                  <a:outerShdw blurRad="38100" dist="38100" dir="2700000" algn="tl">
                    <a:srgbClr val="000000">
                      <a:alpha val="43137"/>
                    </a:srgbClr>
                  </a:outerShdw>
                </a:effectLst>
                <a:latin typeface="Arial" charset="0"/>
              </a:rPr>
              <a:t>EKONOMIKA</a:t>
            </a:r>
            <a:r>
              <a:rPr lang="hr-HR" sz="1600" b="1" dirty="0">
                <a:effectLst>
                  <a:outerShdw blurRad="38100" dist="38100" dir="2700000" algn="tl">
                    <a:srgbClr val="000000">
                      <a:alpha val="43137"/>
                    </a:srgbClr>
                  </a:outerShdw>
                </a:effectLst>
                <a:latin typeface="Arial" charset="0"/>
              </a:rPr>
              <a:t>,</a:t>
            </a:r>
          </a:p>
          <a:p>
            <a:pPr algn="ctr" eaLnBrk="1" hangingPunct="1">
              <a:defRPr/>
            </a:pPr>
            <a:r>
              <a:rPr lang="hr-HR" sz="1600" b="1">
                <a:effectLst>
                  <a:outerShdw blurRad="38100" dist="38100" dir="2700000" algn="tl">
                    <a:srgbClr val="000000">
                      <a:alpha val="43137"/>
                    </a:srgbClr>
                  </a:outerShdw>
                </a:effectLst>
                <a:latin typeface="Arial" charset="0"/>
              </a:rPr>
              <a:t>SOCIOLOGIJA..</a:t>
            </a:r>
            <a:endParaRPr lang="hr-HR" sz="1600" b="1" dirty="0">
              <a:effectLst>
                <a:outerShdw blurRad="38100" dist="38100" dir="2700000" algn="tl">
                  <a:srgbClr val="000000">
                    <a:alpha val="43137"/>
                  </a:srgbClr>
                </a:outerShdw>
              </a:effectLst>
              <a:latin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0410" y="277813"/>
            <a:ext cx="8803180" cy="918939"/>
          </a:xfrm>
        </p:spPr>
        <p:txBody>
          <a:bodyPr/>
          <a:lstStyle/>
          <a:p>
            <a:pPr algn="ctr" eaLnBrk="1" hangingPunct="1">
              <a:defRPr/>
            </a:pPr>
            <a:r>
              <a:rPr lang="hr-HR" sz="2800" b="1" dirty="0">
                <a:effectLst>
                  <a:outerShdw blurRad="38100" dist="38100" dir="2700000" algn="tl">
                    <a:srgbClr val="000000"/>
                  </a:outerShdw>
                </a:effectLst>
                <a:latin typeface="Arial" charset="0"/>
              </a:rPr>
              <a:t>ZNANSTVENA PODLOGA </a:t>
            </a:r>
            <a:br>
              <a:rPr lang="hr-HR" sz="2800" b="1" dirty="0">
                <a:effectLst>
                  <a:outerShdw blurRad="38100" dist="38100" dir="2700000" algn="tl">
                    <a:srgbClr val="000000"/>
                  </a:outerShdw>
                </a:effectLst>
                <a:latin typeface="Arial" charset="0"/>
              </a:rPr>
            </a:br>
            <a:r>
              <a:rPr lang="hr-HR" sz="2800" b="1" dirty="0">
                <a:effectLst>
                  <a:outerShdw blurRad="38100" dist="38100" dir="2700000" algn="tl">
                    <a:srgbClr val="000000"/>
                  </a:outerShdw>
                </a:effectLst>
                <a:latin typeface="Arial" charset="0"/>
              </a:rPr>
              <a:t>ORGANSKO / BIOLOŠKE POLJOPRIVREDE  </a:t>
            </a:r>
          </a:p>
        </p:txBody>
      </p:sp>
      <p:pic>
        <p:nvPicPr>
          <p:cNvPr id="2" name="Slika 1">
            <a:extLst>
              <a:ext uri="{FF2B5EF4-FFF2-40B4-BE49-F238E27FC236}">
                <a16:creationId xmlns:a16="http://schemas.microsoft.com/office/drawing/2014/main" id="{DAC6D2D5-8D5A-497E-8CFB-9D59E56533D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11200"/>
                    </a14:imgEffect>
                  </a14:imgLayer>
                </a14:imgProps>
              </a:ext>
            </a:extLst>
          </a:blip>
          <a:stretch>
            <a:fillRect/>
          </a:stretch>
        </p:blipFill>
        <p:spPr>
          <a:xfrm>
            <a:off x="2627784" y="1340768"/>
            <a:ext cx="6345806" cy="5328592"/>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sp>
        <p:nvSpPr>
          <p:cNvPr id="4" name="Rectangle 3">
            <a:extLst>
              <a:ext uri="{FF2B5EF4-FFF2-40B4-BE49-F238E27FC236}">
                <a16:creationId xmlns:a16="http://schemas.microsoft.com/office/drawing/2014/main" id="{A7F00284-6729-7554-0452-31CB6BA9F4C3}"/>
              </a:ext>
            </a:extLst>
          </p:cNvPr>
          <p:cNvSpPr txBox="1">
            <a:spLocks noChangeArrowheads="1"/>
          </p:cNvSpPr>
          <p:nvPr/>
        </p:nvSpPr>
        <p:spPr bwMode="auto">
          <a:xfrm>
            <a:off x="170410" y="1541431"/>
            <a:ext cx="2313358"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eaLnBrk="1" hangingPunct="1">
              <a:lnSpc>
                <a:spcPct val="90000"/>
              </a:lnSpc>
              <a:defRPr/>
            </a:pPr>
            <a:r>
              <a:rPr lang="hr-HR" sz="1400" b="1" kern="0" dirty="0">
                <a:solidFill>
                  <a:srgbClr val="663300"/>
                </a:solidFill>
                <a:effectLst>
                  <a:outerShdw blurRad="38100" dist="38100" dir="2700000" algn="tl">
                    <a:srgbClr val="000000"/>
                  </a:outerShdw>
                </a:effectLst>
              </a:rPr>
              <a:t>1972. OSNOVAN </a:t>
            </a:r>
            <a:r>
              <a:rPr lang="hr-HR" sz="1400" b="1" kern="0" dirty="0">
                <a:solidFill>
                  <a:srgbClr val="CC3300"/>
                </a:solidFill>
                <a:effectLst>
                  <a:outerShdw blurRad="38100" dist="38100" dir="2700000" algn="tl">
                    <a:srgbClr val="000000"/>
                  </a:outerShdw>
                </a:effectLst>
              </a:rPr>
              <a:t>IFOAM / </a:t>
            </a:r>
            <a:r>
              <a:rPr lang="hr-HR" sz="1400" b="1" kern="0" dirty="0">
                <a:solidFill>
                  <a:srgbClr val="663300"/>
                </a:solidFill>
                <a:effectLst>
                  <a:outerShdw blurRad="38100" dist="38100" dir="2700000" algn="tl">
                    <a:srgbClr val="000000"/>
                  </a:outerShdw>
                </a:effectLst>
              </a:rPr>
              <a:t>INTERNATIONAL ORGANIZATION OF ORGANIC AGRICULTURE MOVEMENTS </a:t>
            </a:r>
            <a:r>
              <a:rPr lang="hr-HR" sz="1400" kern="0" dirty="0">
                <a:solidFill>
                  <a:srgbClr val="663300"/>
                </a:solidFill>
                <a:effectLst>
                  <a:outerShdw blurRad="38100" dist="38100" dir="2700000" algn="tl">
                    <a:srgbClr val="000000"/>
                  </a:outerShdw>
                </a:effectLst>
              </a:rPr>
              <a:t>/ </a:t>
            </a:r>
            <a:r>
              <a:rPr lang="vi-VN" sz="1400" kern="0" dirty="0">
                <a:solidFill>
                  <a:srgbClr val="663300"/>
                </a:solidFill>
                <a:effectLst>
                  <a:outerShdw blurRad="38100" dist="38100" dir="2700000" algn="tl">
                    <a:srgbClr val="000000"/>
                  </a:outerShdw>
                </a:effectLst>
              </a:rPr>
              <a:t>MEĐUNARODN</a:t>
            </a:r>
            <a:r>
              <a:rPr lang="hr-HR" sz="1400" kern="0" dirty="0">
                <a:solidFill>
                  <a:srgbClr val="663300"/>
                </a:solidFill>
                <a:effectLst>
                  <a:outerShdw blurRad="38100" dist="38100" dir="2700000" algn="tl">
                    <a:srgbClr val="000000"/>
                  </a:outerShdw>
                </a:effectLst>
              </a:rPr>
              <a:t>A</a:t>
            </a:r>
            <a:r>
              <a:rPr lang="vi-VN" sz="1400" kern="0" dirty="0">
                <a:solidFill>
                  <a:srgbClr val="663300"/>
                </a:solidFill>
                <a:effectLst>
                  <a:outerShdw blurRad="38100" dist="38100" dir="2700000" algn="tl">
                    <a:srgbClr val="000000"/>
                  </a:outerShdw>
                </a:effectLst>
              </a:rPr>
              <a:t> FEDERACIJ</a:t>
            </a:r>
            <a:r>
              <a:rPr lang="hr-HR" sz="1400" kern="0" dirty="0">
                <a:solidFill>
                  <a:srgbClr val="663300"/>
                </a:solidFill>
                <a:effectLst>
                  <a:outerShdw blurRad="38100" dist="38100" dir="2700000" algn="tl">
                    <a:srgbClr val="000000"/>
                  </a:outerShdw>
                </a:effectLst>
              </a:rPr>
              <a:t>A</a:t>
            </a:r>
            <a:r>
              <a:rPr lang="vi-VN" sz="1400" kern="0" dirty="0">
                <a:solidFill>
                  <a:srgbClr val="663300"/>
                </a:solidFill>
                <a:effectLst>
                  <a:outerShdw blurRad="38100" dist="38100" dir="2700000" algn="tl">
                    <a:srgbClr val="000000"/>
                  </a:outerShdw>
                </a:effectLst>
              </a:rPr>
              <a:t> ZA ORGANSKO</a:t>
            </a:r>
            <a:r>
              <a:rPr lang="hr-HR" sz="1400" kern="0" dirty="0">
                <a:solidFill>
                  <a:srgbClr val="663300"/>
                </a:solidFill>
                <a:effectLst>
                  <a:outerShdw blurRad="38100" dist="38100" dir="2700000" algn="tl">
                    <a:srgbClr val="000000"/>
                  </a:outerShdw>
                </a:effectLst>
              </a:rPr>
              <a:t> </a:t>
            </a:r>
            <a:r>
              <a:rPr lang="vi-VN" sz="1400" kern="0" dirty="0">
                <a:solidFill>
                  <a:srgbClr val="663300"/>
                </a:solidFill>
                <a:effectLst>
                  <a:outerShdw blurRad="38100" dist="38100" dir="2700000" algn="tl">
                    <a:srgbClr val="000000"/>
                  </a:outerShdw>
                </a:effectLst>
              </a:rPr>
              <a:t>-</a:t>
            </a:r>
            <a:r>
              <a:rPr lang="hr-HR" sz="1400" kern="0" dirty="0">
                <a:solidFill>
                  <a:srgbClr val="663300"/>
                </a:solidFill>
                <a:effectLst>
                  <a:outerShdw blurRad="38100" dist="38100" dir="2700000" algn="tl">
                    <a:srgbClr val="000000"/>
                  </a:outerShdw>
                </a:effectLst>
              </a:rPr>
              <a:t> </a:t>
            </a:r>
            <a:r>
              <a:rPr lang="vi-VN" sz="1400" kern="0" dirty="0">
                <a:solidFill>
                  <a:srgbClr val="663300"/>
                </a:solidFill>
                <a:effectLst>
                  <a:outerShdw blurRad="38100" dist="38100" dir="2700000" algn="tl">
                    <a:srgbClr val="000000"/>
                  </a:outerShdw>
                </a:effectLst>
              </a:rPr>
              <a:t>BIOLOŠKU POLJOPRIVREDNU PROIZVODNJU</a:t>
            </a:r>
            <a:r>
              <a:rPr lang="hr-HR" sz="1400" kern="0" dirty="0">
                <a:solidFill>
                  <a:srgbClr val="663300"/>
                </a:solidFill>
                <a:effectLst>
                  <a:outerShdw blurRad="38100" dist="38100" dir="2700000" algn="tl">
                    <a:srgbClr val="000000"/>
                  </a:outerShdw>
                </a:effectLst>
              </a:rPr>
              <a:t>  </a:t>
            </a:r>
          </a:p>
          <a:p>
            <a:pPr eaLnBrk="1" hangingPunct="1">
              <a:lnSpc>
                <a:spcPct val="90000"/>
              </a:lnSpc>
              <a:defRPr/>
            </a:pPr>
            <a:r>
              <a:rPr lang="hr-HR" sz="1400" kern="0" dirty="0">
                <a:solidFill>
                  <a:srgbClr val="663300"/>
                </a:solidFill>
                <a:effectLst>
                  <a:outerShdw blurRad="38100" dist="38100" dir="2700000" algn="tl">
                    <a:srgbClr val="000000"/>
                  </a:outerShdw>
                </a:effectLst>
              </a:rPr>
              <a:t>DANAS 191 ZEMLJA ČLANICA</a:t>
            </a:r>
          </a:p>
          <a:p>
            <a:pPr eaLnBrk="1" hangingPunct="1">
              <a:lnSpc>
                <a:spcPct val="90000"/>
              </a:lnSpc>
              <a:defRPr/>
            </a:pPr>
            <a:r>
              <a:rPr lang="hr-HR" sz="1400" b="1" kern="0" dirty="0">
                <a:solidFill>
                  <a:srgbClr val="663300"/>
                </a:solidFill>
                <a:effectLst>
                  <a:outerShdw blurRad="38100" dist="38100" dir="2700000" algn="tl">
                    <a:srgbClr val="000000"/>
                  </a:outerShdw>
                </a:effectLst>
              </a:rPr>
              <a:t>2003. </a:t>
            </a:r>
            <a:r>
              <a:rPr lang="hr-HR" sz="1400" b="1" kern="0" dirty="0">
                <a:solidFill>
                  <a:srgbClr val="CC3300"/>
                </a:solidFill>
                <a:effectLst>
                  <a:outerShdw blurRad="38100" dist="38100" dir="2700000" algn="tl">
                    <a:srgbClr val="000000"/>
                  </a:outerShdw>
                </a:effectLst>
              </a:rPr>
              <a:t>IFOAM EUROPE</a:t>
            </a:r>
          </a:p>
          <a:p>
            <a:pPr eaLnBrk="1" hangingPunct="1">
              <a:lnSpc>
                <a:spcPct val="90000"/>
              </a:lnSpc>
              <a:defRPr/>
            </a:pPr>
            <a:r>
              <a:rPr lang="hr-HR" sz="1400" b="1" kern="0" dirty="0">
                <a:solidFill>
                  <a:srgbClr val="CC3300"/>
                </a:solidFill>
                <a:effectLst>
                  <a:outerShdw blurRad="38100" dist="38100" dir="2700000" algn="tl">
                    <a:srgbClr val="000000"/>
                  </a:outerShdw>
                </a:effectLst>
              </a:rPr>
              <a:t>FIBL </a:t>
            </a:r>
            <a:r>
              <a:rPr lang="hr-HR" sz="1400" b="1" kern="0" dirty="0">
                <a:solidFill>
                  <a:srgbClr val="663300"/>
                </a:solidFill>
                <a:effectLst>
                  <a:outerShdw blurRad="38100" dist="38100" dir="2700000" algn="tl">
                    <a:srgbClr val="000000"/>
                  </a:outerShdw>
                </a:effectLst>
              </a:rPr>
              <a:t>/ INSTITUT ZA ISTRAŽIVANJE ORGANSKE POLJOPRIVREDE</a:t>
            </a:r>
          </a:p>
          <a:p>
            <a:pPr eaLnBrk="1" hangingPunct="1">
              <a:lnSpc>
                <a:spcPct val="90000"/>
              </a:lnSpc>
              <a:defRPr/>
            </a:pPr>
            <a:r>
              <a:rPr lang="hr-HR" sz="1400" b="1" kern="0" dirty="0">
                <a:solidFill>
                  <a:srgbClr val="CC3300"/>
                </a:solidFill>
                <a:effectLst>
                  <a:outerShdw blurRad="38100" dist="38100" dir="2700000" algn="tl">
                    <a:srgbClr val="000000"/>
                  </a:outerShdw>
                </a:effectLst>
              </a:rPr>
              <a:t>FIBL EUROPE /2017.</a:t>
            </a:r>
          </a:p>
          <a:p>
            <a:pPr marL="0" indent="0" eaLnBrk="1" hangingPunct="1">
              <a:lnSpc>
                <a:spcPct val="90000"/>
              </a:lnSpc>
              <a:buFont typeface="Wingdings" panose="05000000000000000000" pitchFamily="2" charset="2"/>
              <a:buNone/>
              <a:defRPr/>
            </a:pPr>
            <a:endParaRPr lang="hr-HR" sz="2000" b="1" kern="0" dirty="0">
              <a:solidFill>
                <a:srgbClr val="663300"/>
              </a:solidFill>
              <a:effectLst>
                <a:outerShdw blurRad="38100" dist="38100" dir="2700000" algn="tl">
                  <a:srgbClr val="000000"/>
                </a:outerShdw>
              </a:effectLst>
            </a:endParaRPr>
          </a:p>
        </p:txBody>
      </p:sp>
    </p:spTree>
    <p:extLst>
      <p:ext uri="{BB962C8B-B14F-4D97-AF65-F5344CB8AC3E}">
        <p14:creationId xmlns:p14="http://schemas.microsoft.com/office/powerpoint/2010/main" val="2710180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79388" y="260648"/>
            <a:ext cx="8713787" cy="576064"/>
          </a:xfrm>
        </p:spPr>
        <p:txBody>
          <a:bodyPr/>
          <a:lstStyle/>
          <a:p>
            <a:pPr algn="ctr" eaLnBrk="1" hangingPunct="1">
              <a:defRPr/>
            </a:pPr>
            <a:r>
              <a:rPr lang="hr-HR" sz="2400" b="1" dirty="0">
                <a:effectLst>
                  <a:outerShdw blurRad="38100" dist="38100" dir="2700000" algn="tl">
                    <a:srgbClr val="000000"/>
                  </a:outerShdw>
                </a:effectLst>
                <a:latin typeface="Arial" charset="0"/>
              </a:rPr>
              <a:t>EKOLOŠKA POLJOPRIVREDA / ORGANIC AGRICULTURE</a:t>
            </a:r>
            <a:br>
              <a:rPr lang="hr-HR" sz="2400" b="1" dirty="0">
                <a:effectLst>
                  <a:outerShdw blurRad="38100" dist="38100" dir="2700000" algn="tl">
                    <a:srgbClr val="000000"/>
                  </a:outerShdw>
                </a:effectLst>
                <a:latin typeface="Arial" charset="0"/>
              </a:rPr>
            </a:br>
            <a:endParaRPr lang="hr-HR" sz="2400" b="1" dirty="0">
              <a:effectLst>
                <a:outerShdw blurRad="38100" dist="38100" dir="2700000" algn="tl">
                  <a:srgbClr val="000000"/>
                </a:outerShdw>
              </a:effectLst>
              <a:latin typeface="Arial" charset="0"/>
            </a:endParaRPr>
          </a:p>
        </p:txBody>
      </p:sp>
      <p:sp>
        <p:nvSpPr>
          <p:cNvPr id="31747" name="Rectangle 3"/>
          <p:cNvSpPr>
            <a:spLocks noGrp="1" noChangeArrowheads="1"/>
          </p:cNvSpPr>
          <p:nvPr>
            <p:ph type="body" idx="1"/>
          </p:nvPr>
        </p:nvSpPr>
        <p:spPr>
          <a:xfrm>
            <a:off x="179388" y="836713"/>
            <a:ext cx="8713787" cy="5294212"/>
          </a:xfrm>
        </p:spPr>
        <p:txBody>
          <a:bodyPr/>
          <a:lstStyle/>
          <a:p>
            <a:pPr eaLnBrk="1" hangingPunct="1">
              <a:spcBef>
                <a:spcPts val="600"/>
              </a:spcBef>
              <a:defRPr/>
            </a:pPr>
            <a:r>
              <a:rPr lang="hr-HR" sz="2800" dirty="0">
                <a:solidFill>
                  <a:srgbClr val="C00000"/>
                </a:solidFill>
                <a:effectLst>
                  <a:outerShdw blurRad="38100" dist="38100" dir="2700000" algn="tl">
                    <a:srgbClr val="000000">
                      <a:alpha val="43137"/>
                    </a:srgbClr>
                  </a:outerShdw>
                </a:effectLst>
              </a:rPr>
              <a:t>U 2021. GODINI U SVIJETU / PODACI IFOAM</a:t>
            </a:r>
          </a:p>
          <a:p>
            <a:pPr lvl="1" eaLnBrk="1" hangingPunct="1">
              <a:spcBef>
                <a:spcPts val="600"/>
              </a:spcBef>
              <a:defRPr/>
            </a:pPr>
            <a:r>
              <a:rPr lang="hr-HR" sz="2000" b="1" dirty="0">
                <a:effectLst>
                  <a:outerShdw blurRad="38100" dist="38100" dir="2700000" algn="tl">
                    <a:srgbClr val="000000">
                      <a:alpha val="43137"/>
                    </a:srgbClr>
                  </a:outerShdw>
                </a:effectLst>
              </a:rPr>
              <a:t>U 191. ZEMLJI </a:t>
            </a:r>
            <a:r>
              <a:rPr lang="hr-HR" sz="2000" dirty="0">
                <a:effectLst>
                  <a:outerShdw blurRad="38100" dist="38100" dir="2700000" algn="tl">
                    <a:srgbClr val="000000">
                      <a:alpha val="43137"/>
                    </a:srgbClr>
                  </a:outerShdw>
                </a:effectLst>
              </a:rPr>
              <a:t>EVIDENTIRANI SU PODACI O EKOLOŠKOJ POLJOPRIVREDI</a:t>
            </a:r>
          </a:p>
          <a:p>
            <a:pPr lvl="1" eaLnBrk="1" hangingPunct="1">
              <a:spcBef>
                <a:spcPts val="600"/>
              </a:spcBef>
              <a:defRPr/>
            </a:pPr>
            <a:r>
              <a:rPr lang="hr-HR" sz="2000" b="1" dirty="0">
                <a:effectLst>
                  <a:outerShdw blurRad="38100" dist="38100" dir="2700000" algn="tl">
                    <a:srgbClr val="000000">
                      <a:alpha val="43137"/>
                    </a:srgbClr>
                  </a:outerShdw>
                </a:effectLst>
              </a:rPr>
              <a:t>76,4 MILIJUNA HEKTARA </a:t>
            </a:r>
            <a:r>
              <a:rPr lang="hr-HR" sz="2000" dirty="0">
                <a:effectLst>
                  <a:outerShdw blurRad="38100" dist="38100" dir="2700000" algn="tl">
                    <a:srgbClr val="000000">
                      <a:alpha val="43137"/>
                    </a:srgbClr>
                  </a:outerShdw>
                </a:effectLst>
              </a:rPr>
              <a:t>POLJOPRIVREDNOG ZEMLJIŠTA JE POD ORGANSKOM PROIZVODNJOM  </a:t>
            </a:r>
          </a:p>
          <a:p>
            <a:pPr lvl="1" eaLnBrk="1" hangingPunct="1">
              <a:spcBef>
                <a:spcPts val="600"/>
              </a:spcBef>
              <a:defRPr/>
            </a:pPr>
            <a:r>
              <a:rPr lang="hr-HR" sz="2000" dirty="0">
                <a:effectLst>
                  <a:outerShdw blurRad="38100" dist="38100" dir="2700000" algn="tl">
                    <a:srgbClr val="000000">
                      <a:alpha val="43137"/>
                    </a:srgbClr>
                  </a:outerShdw>
                </a:effectLst>
              </a:rPr>
              <a:t>NAŽALOST OD UKUPNOG </a:t>
            </a:r>
            <a:r>
              <a:rPr lang="hr-HR" sz="2000" b="1" dirty="0">
                <a:effectLst>
                  <a:outerShdw blurRad="38100" dist="38100" dir="2700000" algn="tl">
                    <a:srgbClr val="000000">
                      <a:alpha val="43137"/>
                    </a:srgbClr>
                  </a:outerShdw>
                </a:effectLst>
              </a:rPr>
              <a:t>TEK 1,7 % POLJOPRIVREDNOG ZEMLJIŠTA JE ORGANSKA PROIZVODNJA </a:t>
            </a:r>
          </a:p>
          <a:p>
            <a:pPr lvl="1" eaLnBrk="1" hangingPunct="1">
              <a:spcBef>
                <a:spcPts val="600"/>
              </a:spcBef>
              <a:defRPr/>
            </a:pPr>
            <a:r>
              <a:rPr lang="hr-HR" sz="2000" b="1" dirty="0">
                <a:effectLst>
                  <a:outerShdw blurRad="38100" dist="38100" dir="2700000" algn="tl">
                    <a:srgbClr val="000000">
                      <a:alpha val="43137"/>
                    </a:srgbClr>
                  </a:outerShdw>
                </a:effectLst>
              </a:rPr>
              <a:t>TEK U 20 ZEMALJA VIŠE OD 10% </a:t>
            </a:r>
            <a:r>
              <a:rPr lang="hr-HR" sz="2000" dirty="0">
                <a:effectLst>
                  <a:outerShdw blurRad="38100" dist="38100" dir="2700000" algn="tl">
                    <a:srgbClr val="000000">
                      <a:alpha val="43137"/>
                    </a:srgbClr>
                  </a:outerShdw>
                </a:effectLst>
              </a:rPr>
              <a:t>POLJOPRIVREDNOG ZEMLJIŠTA JE POD ORGANSKOM PROIZVODNJOM</a:t>
            </a:r>
          </a:p>
          <a:p>
            <a:pPr lvl="1" eaLnBrk="1" hangingPunct="1">
              <a:spcBef>
                <a:spcPts val="600"/>
              </a:spcBef>
              <a:defRPr/>
            </a:pPr>
            <a:r>
              <a:rPr lang="hr-HR" sz="2000" dirty="0">
                <a:effectLst>
                  <a:outerShdw blurRad="38100" dist="38100" dir="2700000" algn="tl">
                    <a:srgbClr val="000000">
                      <a:alpha val="43137"/>
                    </a:srgbClr>
                  </a:outerShdw>
                </a:effectLst>
              </a:rPr>
              <a:t>REGISTRIRANO JE </a:t>
            </a:r>
            <a:r>
              <a:rPr lang="hr-HR" sz="2000" b="1" dirty="0">
                <a:effectLst>
                  <a:outerShdw blurRad="38100" dist="38100" dir="2700000" algn="tl">
                    <a:srgbClr val="000000">
                      <a:alpha val="43137"/>
                    </a:srgbClr>
                  </a:outerShdw>
                </a:effectLst>
              </a:rPr>
              <a:t>3,7 MILIJUNA ORGANSKIH / EKOLOŠKIH PROIZVOĐAČA</a:t>
            </a:r>
          </a:p>
          <a:p>
            <a:pPr lvl="1" eaLnBrk="1" hangingPunct="1">
              <a:spcBef>
                <a:spcPts val="600"/>
              </a:spcBef>
              <a:defRPr/>
            </a:pPr>
            <a:r>
              <a:rPr lang="hr-HR" sz="2000" b="1" dirty="0">
                <a:effectLst>
                  <a:outerShdw blurRad="38100" dist="38100" dir="2700000" algn="tl">
                    <a:srgbClr val="000000">
                      <a:alpha val="43137"/>
                    </a:srgbClr>
                  </a:outerShdw>
                </a:effectLst>
              </a:rPr>
              <a:t>PROMET</a:t>
            </a:r>
            <a:r>
              <a:rPr lang="hr-HR" sz="2000" dirty="0">
                <a:effectLst>
                  <a:outerShdw blurRad="38100" dist="38100" dir="2700000" algn="tl">
                    <a:srgbClr val="000000">
                      <a:alpha val="43137"/>
                    </a:srgbClr>
                  </a:outerShdw>
                </a:effectLst>
              </a:rPr>
              <a:t> EKOLOŠKIM PROIZVODIMA </a:t>
            </a:r>
            <a:r>
              <a:rPr lang="hr-HR" sz="2000" b="1" dirty="0">
                <a:effectLst>
                  <a:outerShdw blurRad="38100" dist="38100" dir="2700000" algn="tl">
                    <a:srgbClr val="000000">
                      <a:alpha val="43137"/>
                    </a:srgbClr>
                  </a:outerShdw>
                </a:effectLst>
              </a:rPr>
              <a:t>124,8 BILIJUNA EURA</a:t>
            </a:r>
          </a:p>
          <a:p>
            <a:pPr lvl="1" eaLnBrk="1" hangingPunct="1">
              <a:spcBef>
                <a:spcPts val="600"/>
              </a:spcBef>
              <a:defRPr/>
            </a:pPr>
            <a:r>
              <a:rPr lang="hr-HR" sz="2000" dirty="0">
                <a:effectLst>
                  <a:outerShdw blurRad="38100" dist="38100" dir="2700000" algn="tl">
                    <a:srgbClr val="000000">
                      <a:alpha val="43137"/>
                    </a:srgbClr>
                  </a:outerShdw>
                </a:effectLst>
              </a:rPr>
              <a:t>PROSJEČNA POTROŠNJA PO STANOVNIKU U SVIJETU </a:t>
            </a:r>
            <a:r>
              <a:rPr lang="hr-HR" sz="2000" b="1" dirty="0">
                <a:effectLst>
                  <a:outerShdw blurRad="38100" dist="38100" dir="2700000" algn="tl">
                    <a:srgbClr val="000000">
                      <a:alpha val="43137"/>
                    </a:srgbClr>
                  </a:outerShdw>
                </a:effectLst>
              </a:rPr>
              <a:t>15,7€ </a:t>
            </a:r>
            <a:r>
              <a:rPr lang="hr-HR" sz="2000" dirty="0">
                <a:effectLst>
                  <a:outerShdw blurRad="38100" dist="38100" dir="2700000" algn="tl">
                    <a:srgbClr val="000000">
                      <a:alpha val="43137"/>
                    </a:srgbClr>
                  </a:outerShdw>
                </a:effectLst>
              </a:rPr>
              <a:t>/ DOK JE NPR. U ŠVICARSKOJ </a:t>
            </a:r>
            <a:r>
              <a:rPr lang="hr-HR" sz="2000" b="1" dirty="0">
                <a:effectLst>
                  <a:outerShdw blurRad="38100" dist="38100" dir="2700000" algn="tl">
                    <a:srgbClr val="000000">
                      <a:alpha val="43137"/>
                    </a:srgbClr>
                  </a:outerShdw>
                </a:effectLst>
              </a:rPr>
              <a:t>425€</a:t>
            </a:r>
          </a:p>
        </p:txBody>
      </p:sp>
    </p:spTree>
    <p:extLst>
      <p:ext uri="{BB962C8B-B14F-4D97-AF65-F5344CB8AC3E}">
        <p14:creationId xmlns:p14="http://schemas.microsoft.com/office/powerpoint/2010/main" val="2607727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2210" y="122161"/>
            <a:ext cx="8959580" cy="432345"/>
          </a:xfrm>
        </p:spPr>
        <p:txBody>
          <a:bodyPr/>
          <a:lstStyle/>
          <a:p>
            <a:pPr algn="ctr" eaLnBrk="1" hangingPunct="1">
              <a:defRPr/>
            </a:pPr>
            <a:r>
              <a:rPr lang="hr-HR" sz="2400" b="1" dirty="0">
                <a:effectLst>
                  <a:outerShdw blurRad="38100" dist="38100" dir="2700000" algn="tl">
                    <a:srgbClr val="000000"/>
                  </a:outerShdw>
                </a:effectLst>
                <a:latin typeface="Arial" charset="0"/>
              </a:rPr>
              <a:t>EKOLOŠKA POLJOPRIVREDA U SVIJETU / </a:t>
            </a:r>
            <a:r>
              <a:rPr lang="hr-HR" sz="2400" dirty="0">
                <a:solidFill>
                  <a:srgbClr val="CC3300"/>
                </a:solidFill>
                <a:effectLst>
                  <a:outerShdw blurRad="38100" dist="38100" dir="2700000" algn="tl">
                    <a:srgbClr val="000000"/>
                  </a:outerShdw>
                </a:effectLst>
                <a:latin typeface="Arial" charset="0"/>
              </a:rPr>
              <a:t>IFOAM</a:t>
            </a:r>
          </a:p>
        </p:txBody>
      </p:sp>
      <p:pic>
        <p:nvPicPr>
          <p:cNvPr id="3" name="Slika 2">
            <a:extLst>
              <a:ext uri="{FF2B5EF4-FFF2-40B4-BE49-F238E27FC236}">
                <a16:creationId xmlns:a16="http://schemas.microsoft.com/office/drawing/2014/main" id="{D438EBEE-2997-4890-74DC-89FE1D4B58B8}"/>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7200"/>
                    </a14:imgEffect>
                  </a14:imgLayer>
                </a14:imgProps>
              </a:ext>
            </a:extLst>
          </a:blip>
          <a:srcRect l="5900" t="6369" b="2002"/>
          <a:stretch/>
        </p:blipFill>
        <p:spPr>
          <a:xfrm>
            <a:off x="251520" y="661201"/>
            <a:ext cx="8640960" cy="6074638"/>
          </a:xfrm>
          <a:prstGeom prst="rect">
            <a:avLst/>
          </a:prstGeom>
          <a:ln w="38100">
            <a:solidFill>
              <a:schemeClr val="accent1"/>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7505" y="116633"/>
            <a:ext cx="8959580" cy="576064"/>
          </a:xfrm>
        </p:spPr>
        <p:txBody>
          <a:bodyPr/>
          <a:lstStyle/>
          <a:p>
            <a:pPr algn="ctr" eaLnBrk="1" hangingPunct="1">
              <a:defRPr/>
            </a:pPr>
            <a:r>
              <a:rPr lang="hr-HR" sz="2400" b="1" dirty="0">
                <a:effectLst>
                  <a:outerShdw blurRad="38100" dist="38100" dir="2700000" algn="tl">
                    <a:srgbClr val="000000"/>
                  </a:outerShdw>
                </a:effectLst>
                <a:latin typeface="Arial" charset="0"/>
              </a:rPr>
              <a:t>EKOLOŠKA POLJOPRIVREDA U SVIJETU</a:t>
            </a:r>
          </a:p>
        </p:txBody>
      </p:sp>
      <p:pic>
        <p:nvPicPr>
          <p:cNvPr id="3" name="Slika 2">
            <a:extLst>
              <a:ext uri="{FF2B5EF4-FFF2-40B4-BE49-F238E27FC236}">
                <a16:creationId xmlns:a16="http://schemas.microsoft.com/office/drawing/2014/main" id="{ACE5F993-00C9-2E81-134A-78DC9F5742C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7200"/>
                    </a14:imgEffect>
                  </a14:imgLayer>
                </a14:imgProps>
              </a:ext>
            </a:extLst>
          </a:blip>
          <a:stretch>
            <a:fillRect/>
          </a:stretch>
        </p:blipFill>
        <p:spPr>
          <a:xfrm rot="5400000">
            <a:off x="1720085" y="-566294"/>
            <a:ext cx="5703831" cy="849694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1479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7505" y="116633"/>
            <a:ext cx="8959580" cy="576064"/>
          </a:xfrm>
        </p:spPr>
        <p:txBody>
          <a:bodyPr/>
          <a:lstStyle/>
          <a:p>
            <a:pPr algn="ctr" eaLnBrk="1" hangingPunct="1">
              <a:defRPr/>
            </a:pPr>
            <a:r>
              <a:rPr lang="hr-HR" sz="2000" b="1" dirty="0">
                <a:effectLst>
                  <a:outerShdw blurRad="38100" dist="38100" dir="2700000" algn="tl">
                    <a:srgbClr val="000000"/>
                  </a:outerShdw>
                </a:effectLst>
                <a:latin typeface="Arial" charset="0"/>
              </a:rPr>
              <a:t>POVRŠINE POD EKOLOŠKOM POLJOPRIVREDOM U SVIJETU</a:t>
            </a:r>
          </a:p>
        </p:txBody>
      </p:sp>
      <p:pic>
        <p:nvPicPr>
          <p:cNvPr id="4" name="Slika 3">
            <a:extLst>
              <a:ext uri="{FF2B5EF4-FFF2-40B4-BE49-F238E27FC236}">
                <a16:creationId xmlns:a16="http://schemas.microsoft.com/office/drawing/2014/main" id="{BB9CA57B-895B-6F97-B637-BB724447D64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Lst>
          </a:blip>
          <a:stretch>
            <a:fillRect/>
          </a:stretch>
        </p:blipFill>
        <p:spPr>
          <a:xfrm>
            <a:off x="2483768" y="3501008"/>
            <a:ext cx="6439487" cy="309950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7" name="Slika 6">
            <a:extLst>
              <a:ext uri="{FF2B5EF4-FFF2-40B4-BE49-F238E27FC236}">
                <a16:creationId xmlns:a16="http://schemas.microsoft.com/office/drawing/2014/main" id="{8C1E1AB6-8FEB-87A9-D29F-D0FFE726FE49}"/>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Layer>
                </a14:imgProps>
              </a:ext>
            </a:extLst>
          </a:blip>
          <a:stretch>
            <a:fillRect/>
          </a:stretch>
        </p:blipFill>
        <p:spPr>
          <a:xfrm>
            <a:off x="252952" y="613792"/>
            <a:ext cx="4314825" cy="27432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93335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277813"/>
            <a:ext cx="8496944" cy="486891"/>
          </a:xfrm>
        </p:spPr>
        <p:txBody>
          <a:bodyPr/>
          <a:lstStyle/>
          <a:p>
            <a:r>
              <a:rPr lang="hr-HR" sz="2000" dirty="0">
                <a:effectLst>
                  <a:outerShdw blurRad="38100" dist="38100" dir="2700000" algn="tl">
                    <a:srgbClr val="000000">
                      <a:alpha val="43137"/>
                    </a:srgbClr>
                  </a:outerShdw>
                </a:effectLst>
                <a:latin typeface="+mn-lt"/>
              </a:rPr>
              <a:t>ZEMLJIŠTE PO KONTINENTIMA POD ORGANSKOM PROIZVODNJOM</a:t>
            </a:r>
          </a:p>
        </p:txBody>
      </p:sp>
      <p:pic>
        <p:nvPicPr>
          <p:cNvPr id="5" name="Slika 4">
            <a:extLst>
              <a:ext uri="{FF2B5EF4-FFF2-40B4-BE49-F238E27FC236}">
                <a16:creationId xmlns:a16="http://schemas.microsoft.com/office/drawing/2014/main" id="{EA5E5C12-6F27-3DC7-968A-AAA4A386A2D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66000"/>
                    </a14:imgEffect>
                  </a14:imgLayer>
                </a14:imgProps>
              </a:ext>
            </a:extLst>
          </a:blip>
          <a:stretch>
            <a:fillRect/>
          </a:stretch>
        </p:blipFill>
        <p:spPr>
          <a:xfrm>
            <a:off x="323528" y="764704"/>
            <a:ext cx="8496944" cy="5950677"/>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95433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7505" y="188641"/>
            <a:ext cx="8959580" cy="1080120"/>
          </a:xfrm>
        </p:spPr>
        <p:txBody>
          <a:bodyPr/>
          <a:lstStyle/>
          <a:p>
            <a:pPr algn="ctr" eaLnBrk="1" hangingPunct="1">
              <a:defRPr/>
            </a:pPr>
            <a:r>
              <a:rPr lang="hr-HR" sz="2000" b="1">
                <a:effectLst>
                  <a:outerShdw blurRad="38100" dist="38100" dir="2700000" algn="tl">
                    <a:srgbClr val="000000"/>
                  </a:outerShdw>
                </a:effectLst>
                <a:latin typeface="Arial" charset="0"/>
              </a:rPr>
              <a:t>EKOLOŠKA  POLJOPRIVREDA EU / ORGANIC  AGRICULTURE EU</a:t>
            </a:r>
            <a:br>
              <a:rPr lang="hr-HR" sz="2000" b="1">
                <a:effectLst>
                  <a:outerShdw blurRad="38100" dist="38100" dir="2700000" algn="tl">
                    <a:srgbClr val="000000"/>
                  </a:outerShdw>
                </a:effectLst>
                <a:latin typeface="Arial" charset="0"/>
              </a:rPr>
            </a:br>
            <a:r>
              <a:rPr lang="hr-HR" sz="2000" b="1">
                <a:latin typeface="Arial" charset="0"/>
                <a:hlinkClick r:id="rId3">
                  <a:extLst>
                    <a:ext uri="{A12FA001-AC4F-418D-AE19-62706E023703}">
                      <ahyp:hlinkClr xmlns:ahyp="http://schemas.microsoft.com/office/drawing/2018/hyperlinkcolor" val="tx"/>
                    </a:ext>
                  </a:extLst>
                </a:hlinkClick>
              </a:rPr>
              <a:t>https://www.europarl.europa.eu/news/hr/headlines/society/20180404STO00909/eu-uvodi-stroza-pravila-za-trziste-ekoloske-hrane</a:t>
            </a:r>
            <a:r>
              <a:rPr lang="hr-HR" sz="2000" b="1">
                <a:latin typeface="Arial" charset="0"/>
              </a:rPr>
              <a:t> </a:t>
            </a:r>
            <a:endParaRPr lang="hr-HR" sz="2000" b="1" dirty="0">
              <a:latin typeface="Arial" charset="0"/>
            </a:endParaRPr>
          </a:p>
        </p:txBody>
      </p:sp>
      <p:pic>
        <p:nvPicPr>
          <p:cNvPr id="5" name="Slika 4">
            <a:extLst>
              <a:ext uri="{FF2B5EF4-FFF2-40B4-BE49-F238E27FC236}">
                <a16:creationId xmlns:a16="http://schemas.microsoft.com/office/drawing/2014/main" id="{95F91177-657F-44DB-B5FD-E66F2A14681C}"/>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b="71650"/>
          <a:stretch/>
        </p:blipFill>
        <p:spPr>
          <a:xfrm>
            <a:off x="488337" y="1412776"/>
            <a:ext cx="8167325" cy="5184576"/>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75940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23527" y="332656"/>
            <a:ext cx="8496945" cy="864096"/>
          </a:xfrm>
        </p:spPr>
        <p:txBody>
          <a:bodyPr/>
          <a:lstStyle/>
          <a:p>
            <a:pPr algn="ctr" eaLnBrk="1" hangingPunct="1">
              <a:defRPr/>
            </a:pPr>
            <a:r>
              <a:rPr lang="hr-HR" sz="2400" b="1" dirty="0">
                <a:effectLst>
                  <a:outerShdw blurRad="38100" dist="38100" dir="2700000" algn="tl">
                    <a:srgbClr val="000000"/>
                  </a:outerShdw>
                </a:effectLst>
                <a:latin typeface="Arial" charset="0"/>
              </a:rPr>
              <a:t>TEHNOLOGIJA PROIZVODNJE GROŽĐA I VINA U ODRŽIVIM SUSTAVIMA PROIZVODNJE  </a:t>
            </a:r>
            <a:br>
              <a:rPr lang="hr-HR" sz="2400" b="1" dirty="0">
                <a:effectLst>
                  <a:outerShdw blurRad="38100" dist="38100" dir="2700000" algn="tl">
                    <a:srgbClr val="000000"/>
                  </a:outerShdw>
                </a:effectLst>
                <a:latin typeface="Arial" charset="0"/>
              </a:rPr>
            </a:br>
            <a:endParaRPr lang="hr-HR" sz="2400" b="1" dirty="0">
              <a:effectLst>
                <a:outerShdw blurRad="38100" dist="38100" dir="2700000" algn="tl">
                  <a:srgbClr val="000000"/>
                </a:outerShdw>
              </a:effectLst>
              <a:latin typeface="Arial" charset="0"/>
            </a:endParaRPr>
          </a:p>
        </p:txBody>
      </p:sp>
      <p:graphicFrame>
        <p:nvGraphicFramePr>
          <p:cNvPr id="2" name="Tablica 1">
            <a:extLst>
              <a:ext uri="{FF2B5EF4-FFF2-40B4-BE49-F238E27FC236}">
                <a16:creationId xmlns:a16="http://schemas.microsoft.com/office/drawing/2014/main" id="{6F8CF100-A663-B40C-86B7-F2582F9E79AF}"/>
              </a:ext>
            </a:extLst>
          </p:cNvPr>
          <p:cNvGraphicFramePr>
            <a:graphicFrameLocks noGrp="1"/>
          </p:cNvGraphicFramePr>
          <p:nvPr>
            <p:extLst>
              <p:ext uri="{D42A27DB-BD31-4B8C-83A1-F6EECF244321}">
                <p14:modId xmlns:p14="http://schemas.microsoft.com/office/powerpoint/2010/main" val="1210046536"/>
              </p:ext>
            </p:extLst>
          </p:nvPr>
        </p:nvGraphicFramePr>
        <p:xfrm>
          <a:off x="327727" y="1412776"/>
          <a:ext cx="8496944" cy="4968552"/>
        </p:xfrm>
        <a:graphic>
          <a:graphicData uri="http://schemas.openxmlformats.org/drawingml/2006/table">
            <a:tbl>
              <a:tblPr firstRow="1" firstCol="1" bandRow="1">
                <a:tableStyleId>{16D9F66E-5EB9-4882-86FB-DCBF35E3C3E4}</a:tableStyleId>
              </a:tblPr>
              <a:tblGrid>
                <a:gridCol w="8496944">
                  <a:extLst>
                    <a:ext uri="{9D8B030D-6E8A-4147-A177-3AD203B41FA5}">
                      <a16:colId xmlns:a16="http://schemas.microsoft.com/office/drawing/2014/main" val="3560768816"/>
                    </a:ext>
                  </a:extLst>
                </a:gridCol>
              </a:tblGrid>
              <a:tr h="1242138">
                <a:tc>
                  <a:txBody>
                    <a:bodyPr/>
                    <a:lstStyle/>
                    <a:p>
                      <a:pPr>
                        <a:lnSpc>
                          <a:spcPct val="100000"/>
                        </a:lnSpc>
                        <a:spcAft>
                          <a:spcPts val="800"/>
                        </a:spcAft>
                      </a:pPr>
                      <a:r>
                        <a:rPr lang="hr-HR" sz="1400" dirty="0">
                          <a:effectLst/>
                          <a:latin typeface="+mn-lt"/>
                        </a:rPr>
                        <a:t>UVODNO PREDAVANJE – POJAM INTEGRIRANE I EKOLOŠKE POLJOPRIVREDNE PROIZVODNJE, PRINCIPI INTEGRIRANE I EKOLOŠKE PROIZVODNJE GROŽĐA I VINA, ZAKONSKA LEGISLATIVA, STANJE I PERSPEKTIVA U HRVATSKOJ I U SVIJETU</a:t>
                      </a:r>
                      <a:endParaRPr lang="hr-HR"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9935936"/>
                  </a:ext>
                </a:extLst>
              </a:tr>
              <a:tr h="1242138">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hr-HR" sz="1400" dirty="0">
                          <a:effectLst/>
                          <a:latin typeface="+mn-lt"/>
                        </a:rPr>
                        <a:t>UVJETI UZGOJA VINOVE LOZE PREMA PRINCIPIMA INTEGRIRANE I EKOLOŠKE PROIZVODNJE, PODLOGE I SORTIMENT (OSNOVNI I REZISTENTNI), PRIPREMA PROIZVODNOG PROSTORA, PODIZANJE VINOGRADA (TEHNIKE I POSTUPCI)</a:t>
                      </a:r>
                      <a:endParaRPr lang="hr-HR"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5336670"/>
                  </a:ext>
                </a:extLst>
              </a:tr>
              <a:tr h="1242138">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hr-HR" sz="1400" dirty="0">
                          <a:effectLst/>
                          <a:latin typeface="+mn-lt"/>
                        </a:rPr>
                        <a:t>GRAĐA TRSA, SUSTAVI UZGOJA TRSA, ODRŽAVANJA TLA, AMPELOTEHNIKA I AGROTEHNIKA U VINOGRADU U INTEGRIRANOJ I EKOLOŠKOJ PROIZVODNJI (DO ULASKA U ROD I U PUNOM RODU)</a:t>
                      </a:r>
                      <a:endParaRPr lang="hr-HR"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9939450"/>
                  </a:ext>
                </a:extLst>
              </a:tr>
              <a:tr h="1242138">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hr-HR" sz="1400" dirty="0">
                          <a:effectLst/>
                          <a:latin typeface="+mn-lt"/>
                          <a:ea typeface="Calibri" panose="020F0502020204030204" pitchFamily="34" charset="0"/>
                          <a:cs typeface="Times New Roman" panose="02020603050405020304" pitchFamily="18" charset="0"/>
                        </a:rPr>
                        <a:t>DOZVOLJENE TEHNIKE, POSTUPCI  I SREDSTVA U PROIZVODNJI VINA PREMA PRINCIPIMA INTEGRIRANE I EKOLOŠKE PROIZVODNJE</a:t>
                      </a:r>
                    </a:p>
                  </a:txBody>
                  <a:tcPr marL="68580" marR="68580" marT="0" marB="0" anchor="ctr"/>
                </a:tc>
                <a:extLst>
                  <a:ext uri="{0D108BD9-81ED-4DB2-BD59-A6C34878D82A}">
                    <a16:rowId xmlns:a16="http://schemas.microsoft.com/office/drawing/2014/main" val="2099107479"/>
                  </a:ext>
                </a:extLst>
              </a:tr>
            </a:tbl>
          </a:graphicData>
        </a:graphic>
      </p:graphicFrame>
    </p:spTree>
    <p:extLst>
      <p:ext uri="{BB962C8B-B14F-4D97-AF65-F5344CB8AC3E}">
        <p14:creationId xmlns:p14="http://schemas.microsoft.com/office/powerpoint/2010/main" val="231599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7505" y="188641"/>
            <a:ext cx="8959580" cy="1080120"/>
          </a:xfrm>
        </p:spPr>
        <p:txBody>
          <a:bodyPr/>
          <a:lstStyle/>
          <a:p>
            <a:pPr algn="ctr" eaLnBrk="1" hangingPunct="1">
              <a:defRPr/>
            </a:pPr>
            <a:r>
              <a:rPr lang="hr-HR" sz="2000" b="1">
                <a:effectLst>
                  <a:outerShdw blurRad="38100" dist="38100" dir="2700000" algn="tl">
                    <a:srgbClr val="000000"/>
                  </a:outerShdw>
                </a:effectLst>
                <a:latin typeface="Arial" charset="0"/>
              </a:rPr>
              <a:t>EKOLOŠKA  POLJOPRIVREDA EU / ORGANIC  AGRICULTURE EU</a:t>
            </a:r>
            <a:br>
              <a:rPr lang="hr-HR" sz="2000" b="1">
                <a:effectLst>
                  <a:outerShdw blurRad="38100" dist="38100" dir="2700000" algn="tl">
                    <a:srgbClr val="000000"/>
                  </a:outerShdw>
                </a:effectLst>
                <a:latin typeface="Arial" charset="0"/>
              </a:rPr>
            </a:br>
            <a:r>
              <a:rPr lang="hr-HR" sz="2000" b="1">
                <a:latin typeface="Arial" charset="0"/>
                <a:hlinkClick r:id="rId3">
                  <a:extLst>
                    <a:ext uri="{A12FA001-AC4F-418D-AE19-62706E023703}">
                      <ahyp:hlinkClr xmlns:ahyp="http://schemas.microsoft.com/office/drawing/2018/hyperlinkcolor" val="tx"/>
                    </a:ext>
                  </a:extLst>
                </a:hlinkClick>
              </a:rPr>
              <a:t>https://www.europarl.europa.eu/news/hr/headlines/society/20180404STO00909/eu-uvodi-stroza-pravila-za-trziste-ekoloske-hrane</a:t>
            </a:r>
            <a:r>
              <a:rPr lang="hr-HR" sz="2000" b="1">
                <a:latin typeface="Arial" charset="0"/>
              </a:rPr>
              <a:t> </a:t>
            </a:r>
            <a:endParaRPr lang="hr-HR" sz="2000" b="1" dirty="0">
              <a:latin typeface="Arial" charset="0"/>
            </a:endParaRPr>
          </a:p>
        </p:txBody>
      </p:sp>
      <p:pic>
        <p:nvPicPr>
          <p:cNvPr id="4" name="Slika 3">
            <a:extLst>
              <a:ext uri="{FF2B5EF4-FFF2-40B4-BE49-F238E27FC236}">
                <a16:creationId xmlns:a16="http://schemas.microsoft.com/office/drawing/2014/main" id="{2B7D595A-9A42-4707-9EF2-96BE23CC8DDF}"/>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7200"/>
                    </a14:imgEffect>
                  </a14:imgLayer>
                </a14:imgProps>
              </a:ext>
            </a:extLst>
          </a:blip>
          <a:stretch>
            <a:fillRect/>
          </a:stretch>
        </p:blipFill>
        <p:spPr>
          <a:xfrm>
            <a:off x="870263" y="1306784"/>
            <a:ext cx="7434064" cy="5362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3" name="Ravni poveznik sa strelicom 2">
            <a:extLst>
              <a:ext uri="{FF2B5EF4-FFF2-40B4-BE49-F238E27FC236}">
                <a16:creationId xmlns:a16="http://schemas.microsoft.com/office/drawing/2014/main" id="{64BBF94B-BCD1-E76D-EB28-D0C04A7590ED}"/>
              </a:ext>
            </a:extLst>
          </p:cNvPr>
          <p:cNvCxnSpPr/>
          <p:nvPr/>
        </p:nvCxnSpPr>
        <p:spPr>
          <a:xfrm>
            <a:off x="179512" y="4365104"/>
            <a:ext cx="1008112" cy="0"/>
          </a:xfrm>
          <a:prstGeom prst="straightConnector1">
            <a:avLst/>
          </a:prstGeom>
          <a:ln>
            <a:solidFill>
              <a:srgbClr val="CC33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18746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7505" y="188641"/>
            <a:ext cx="8959580" cy="1080120"/>
          </a:xfrm>
        </p:spPr>
        <p:txBody>
          <a:bodyPr/>
          <a:lstStyle/>
          <a:p>
            <a:pPr algn="ctr" eaLnBrk="1" hangingPunct="1">
              <a:defRPr/>
            </a:pPr>
            <a:r>
              <a:rPr lang="hr-HR" sz="2000" b="1">
                <a:effectLst>
                  <a:outerShdw blurRad="38100" dist="38100" dir="2700000" algn="tl">
                    <a:srgbClr val="000000"/>
                  </a:outerShdw>
                </a:effectLst>
                <a:latin typeface="Arial" charset="0"/>
              </a:rPr>
              <a:t>EKOLOŠKA  POLJOPRIVREDA EU / ORGANIC  AGRICULTURE EU</a:t>
            </a:r>
            <a:br>
              <a:rPr lang="hr-HR" sz="2000" b="1">
                <a:effectLst>
                  <a:outerShdw blurRad="38100" dist="38100" dir="2700000" algn="tl">
                    <a:srgbClr val="000000"/>
                  </a:outerShdw>
                </a:effectLst>
                <a:latin typeface="Arial" charset="0"/>
              </a:rPr>
            </a:br>
            <a:r>
              <a:rPr lang="hr-HR" sz="2000" b="1">
                <a:latin typeface="Arial" charset="0"/>
                <a:hlinkClick r:id="rId3">
                  <a:extLst>
                    <a:ext uri="{A12FA001-AC4F-418D-AE19-62706E023703}">
                      <ahyp:hlinkClr xmlns:ahyp="http://schemas.microsoft.com/office/drawing/2018/hyperlinkcolor" val="tx"/>
                    </a:ext>
                  </a:extLst>
                </a:hlinkClick>
              </a:rPr>
              <a:t>https://www.europarl.europa.eu/news/hr/headlines/society/20180404STO00909/eu-uvodi-stroza-pravila-za-trziste-ekoloske-hrane</a:t>
            </a:r>
            <a:r>
              <a:rPr lang="hr-HR" sz="2000" b="1">
                <a:latin typeface="Arial" charset="0"/>
              </a:rPr>
              <a:t> </a:t>
            </a:r>
            <a:endParaRPr lang="hr-HR" sz="2000" b="1" dirty="0">
              <a:latin typeface="Arial" charset="0"/>
            </a:endParaRPr>
          </a:p>
        </p:txBody>
      </p:sp>
      <p:pic>
        <p:nvPicPr>
          <p:cNvPr id="4" name="Slika 3">
            <a:extLst>
              <a:ext uri="{FF2B5EF4-FFF2-40B4-BE49-F238E27FC236}">
                <a16:creationId xmlns:a16="http://schemas.microsoft.com/office/drawing/2014/main" id="{830586B3-C01A-4D5E-9468-613290A8A70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7200"/>
                    </a14:imgEffect>
                  </a14:imgLayer>
                </a14:imgProps>
              </a:ext>
            </a:extLst>
          </a:blip>
          <a:stretch>
            <a:fillRect/>
          </a:stretch>
        </p:blipFill>
        <p:spPr>
          <a:xfrm>
            <a:off x="300037" y="2060848"/>
            <a:ext cx="8543925" cy="43319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74474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7505" y="188641"/>
            <a:ext cx="8959580" cy="1080120"/>
          </a:xfrm>
        </p:spPr>
        <p:txBody>
          <a:bodyPr/>
          <a:lstStyle/>
          <a:p>
            <a:pPr algn="ctr" eaLnBrk="1" hangingPunct="1">
              <a:defRPr/>
            </a:pPr>
            <a:r>
              <a:rPr lang="hr-HR" sz="2000" b="1">
                <a:effectLst>
                  <a:outerShdw blurRad="38100" dist="38100" dir="2700000" algn="tl">
                    <a:srgbClr val="000000"/>
                  </a:outerShdw>
                </a:effectLst>
                <a:latin typeface="Arial" charset="0"/>
              </a:rPr>
              <a:t>EKOLOŠKA  POLJOPRIVREDA EU / ORGANIC  AGRICULTURE EU</a:t>
            </a:r>
            <a:br>
              <a:rPr lang="hr-HR" sz="2000" b="1">
                <a:effectLst>
                  <a:outerShdw blurRad="38100" dist="38100" dir="2700000" algn="tl">
                    <a:srgbClr val="000000"/>
                  </a:outerShdw>
                </a:effectLst>
                <a:latin typeface="Arial" charset="0"/>
              </a:rPr>
            </a:br>
            <a:r>
              <a:rPr lang="hr-HR" sz="2000" b="1">
                <a:latin typeface="Arial" charset="0"/>
                <a:hlinkClick r:id="rId3">
                  <a:extLst>
                    <a:ext uri="{A12FA001-AC4F-418D-AE19-62706E023703}">
                      <ahyp:hlinkClr xmlns:ahyp="http://schemas.microsoft.com/office/drawing/2018/hyperlinkcolor" val="tx"/>
                    </a:ext>
                  </a:extLst>
                </a:hlinkClick>
              </a:rPr>
              <a:t>https://www.europarl.europa.eu/news/hr/headlines/society/20180404STO00909/eu-uvodi-stroza-pravila-za-trziste-ekoloske-hrane</a:t>
            </a:r>
            <a:r>
              <a:rPr lang="hr-HR" sz="2000" b="1">
                <a:latin typeface="Arial" charset="0"/>
              </a:rPr>
              <a:t> </a:t>
            </a:r>
            <a:endParaRPr lang="hr-HR" sz="2000" b="1" dirty="0">
              <a:latin typeface="Arial" charset="0"/>
            </a:endParaRPr>
          </a:p>
        </p:txBody>
      </p:sp>
      <p:pic>
        <p:nvPicPr>
          <p:cNvPr id="4" name="Slika 3">
            <a:extLst>
              <a:ext uri="{FF2B5EF4-FFF2-40B4-BE49-F238E27FC236}">
                <a16:creationId xmlns:a16="http://schemas.microsoft.com/office/drawing/2014/main" id="{BE7535B6-EFA0-4CAA-8896-844F7D297B31}"/>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67544" y="1468392"/>
            <a:ext cx="8208912" cy="5200967"/>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sp>
        <p:nvSpPr>
          <p:cNvPr id="6" name="Elipsa 5">
            <a:extLst>
              <a:ext uri="{FF2B5EF4-FFF2-40B4-BE49-F238E27FC236}">
                <a16:creationId xmlns:a16="http://schemas.microsoft.com/office/drawing/2014/main" id="{FAA01EA2-63AA-CA77-3A37-B58F425D60F7}"/>
              </a:ext>
            </a:extLst>
          </p:cNvPr>
          <p:cNvSpPr/>
          <p:nvPr/>
        </p:nvSpPr>
        <p:spPr>
          <a:xfrm>
            <a:off x="4355976" y="3140968"/>
            <a:ext cx="1728192" cy="72008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Elipsa 6">
            <a:extLst>
              <a:ext uri="{FF2B5EF4-FFF2-40B4-BE49-F238E27FC236}">
                <a16:creationId xmlns:a16="http://schemas.microsoft.com/office/drawing/2014/main" id="{30DCA5F6-4EBA-7FE0-95C6-8E7F0AAF2AB6}"/>
              </a:ext>
            </a:extLst>
          </p:cNvPr>
          <p:cNvSpPr/>
          <p:nvPr/>
        </p:nvSpPr>
        <p:spPr>
          <a:xfrm>
            <a:off x="763960" y="4661520"/>
            <a:ext cx="1728192" cy="72008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671185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7505" y="260350"/>
            <a:ext cx="8959580" cy="1139825"/>
          </a:xfrm>
        </p:spPr>
        <p:txBody>
          <a:bodyPr/>
          <a:lstStyle/>
          <a:p>
            <a:pPr algn="ctr" eaLnBrk="1" hangingPunct="1">
              <a:defRPr/>
            </a:pPr>
            <a:r>
              <a:rPr lang="hr-HR" sz="2000" b="1">
                <a:effectLst>
                  <a:outerShdw blurRad="38100" dist="38100" dir="2700000" algn="tl">
                    <a:srgbClr val="000000"/>
                  </a:outerShdw>
                </a:effectLst>
                <a:latin typeface="Arial" charset="0"/>
              </a:rPr>
              <a:t>EKOLOŠKA  POLJOPRIVREDA EU / ORGANIC  AGRICULTURE EU</a:t>
            </a:r>
            <a:br>
              <a:rPr lang="hr-HR" sz="2400" b="1">
                <a:effectLst>
                  <a:outerShdw blurRad="38100" dist="38100" dir="2700000" algn="tl">
                    <a:srgbClr val="000000"/>
                  </a:outerShdw>
                </a:effectLst>
                <a:latin typeface="Arial" charset="0"/>
              </a:rPr>
            </a:br>
            <a:r>
              <a:rPr lang="hr-HR" sz="2000" b="1">
                <a:latin typeface="Arial" charset="0"/>
                <a:hlinkClick r:id="rId3">
                  <a:extLst>
                    <a:ext uri="{A12FA001-AC4F-418D-AE19-62706E023703}">
                      <ahyp:hlinkClr xmlns:ahyp="http://schemas.microsoft.com/office/drawing/2018/hyperlinkcolor" val="tx"/>
                    </a:ext>
                  </a:extLst>
                </a:hlinkClick>
              </a:rPr>
              <a:t>https://www.europarl.europa.eu/news/hr/headlines/society/20180404STO00909/eu-uvodi-stroza-pravila-za-trziste-ekoloske-hrane</a:t>
            </a:r>
            <a:r>
              <a:rPr lang="hr-HR" sz="2000" b="1">
                <a:latin typeface="Arial" charset="0"/>
              </a:rPr>
              <a:t> </a:t>
            </a:r>
            <a:endParaRPr lang="hr-HR" sz="2000" b="1" dirty="0">
              <a:latin typeface="Arial" charset="0"/>
            </a:endParaRPr>
          </a:p>
        </p:txBody>
      </p:sp>
      <p:pic>
        <p:nvPicPr>
          <p:cNvPr id="2" name="Slika 1">
            <a:extLst>
              <a:ext uri="{FF2B5EF4-FFF2-40B4-BE49-F238E27FC236}">
                <a16:creationId xmlns:a16="http://schemas.microsoft.com/office/drawing/2014/main" id="{53FE666C-4FE0-45B0-BD17-9B23CFDE127B}"/>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colorTemperature colorTemp="5900"/>
                    </a14:imgEffect>
                  </a14:imgLayer>
                </a14:imgProps>
              </a:ext>
            </a:extLst>
          </a:blip>
          <a:srcRect t="37400" b="38450"/>
          <a:stretch/>
        </p:blipFill>
        <p:spPr>
          <a:xfrm>
            <a:off x="332560" y="1556792"/>
            <a:ext cx="8478879" cy="4896842"/>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47908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7505" y="260350"/>
            <a:ext cx="8959580" cy="1139825"/>
          </a:xfrm>
        </p:spPr>
        <p:txBody>
          <a:bodyPr/>
          <a:lstStyle/>
          <a:p>
            <a:pPr algn="ctr" eaLnBrk="1" hangingPunct="1">
              <a:defRPr/>
            </a:pPr>
            <a:r>
              <a:rPr lang="hr-HR" sz="2000" b="1">
                <a:effectLst>
                  <a:outerShdw blurRad="38100" dist="38100" dir="2700000" algn="tl">
                    <a:srgbClr val="000000"/>
                  </a:outerShdw>
                </a:effectLst>
                <a:latin typeface="Arial" charset="0"/>
              </a:rPr>
              <a:t>EKOLOŠKA  POLJOPRIVREDA EU / ORGANIC  AGRICULTURE EU</a:t>
            </a:r>
            <a:br>
              <a:rPr lang="hr-HR" sz="2000" b="1">
                <a:effectLst>
                  <a:outerShdw blurRad="38100" dist="38100" dir="2700000" algn="tl">
                    <a:srgbClr val="000000"/>
                  </a:outerShdw>
                </a:effectLst>
                <a:latin typeface="Arial" charset="0"/>
              </a:rPr>
            </a:br>
            <a:r>
              <a:rPr lang="hr-HR" sz="2000" b="1">
                <a:latin typeface="Arial" charset="0"/>
                <a:hlinkClick r:id="rId3">
                  <a:extLst>
                    <a:ext uri="{A12FA001-AC4F-418D-AE19-62706E023703}">
                      <ahyp:hlinkClr xmlns:ahyp="http://schemas.microsoft.com/office/drawing/2018/hyperlinkcolor" val="tx"/>
                    </a:ext>
                  </a:extLst>
                </a:hlinkClick>
              </a:rPr>
              <a:t>https://www.europarl.europa.eu/news/hr/headlines/society/20180404STO00909/eu-uvodi-stroza-pravila-za-trziste-ekoloske-hrane</a:t>
            </a:r>
            <a:r>
              <a:rPr lang="hr-HR" sz="2000" b="1">
                <a:latin typeface="Arial" charset="0"/>
              </a:rPr>
              <a:t> </a:t>
            </a:r>
            <a:endParaRPr lang="hr-HR" sz="2000" b="1" dirty="0">
              <a:latin typeface="Arial" charset="0"/>
            </a:endParaRPr>
          </a:p>
        </p:txBody>
      </p:sp>
      <p:pic>
        <p:nvPicPr>
          <p:cNvPr id="2" name="Slika 1">
            <a:extLst>
              <a:ext uri="{FF2B5EF4-FFF2-40B4-BE49-F238E27FC236}">
                <a16:creationId xmlns:a16="http://schemas.microsoft.com/office/drawing/2014/main" id="{53FE666C-4FE0-45B0-BD17-9B23CFDE127B}"/>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t="63650"/>
          <a:stretch/>
        </p:blipFill>
        <p:spPr>
          <a:xfrm>
            <a:off x="287524" y="1509387"/>
            <a:ext cx="8568952" cy="51233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36440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F898152-7F68-4708-81E5-D00E26E1BFB7}"/>
              </a:ext>
            </a:extLst>
          </p:cNvPr>
          <p:cNvSpPr>
            <a:spLocks noGrp="1"/>
          </p:cNvSpPr>
          <p:nvPr>
            <p:ph type="title"/>
          </p:nvPr>
        </p:nvSpPr>
        <p:spPr>
          <a:xfrm>
            <a:off x="323528" y="277813"/>
            <a:ext cx="8568944" cy="774923"/>
          </a:xfrm>
        </p:spPr>
        <p:txBody>
          <a:bodyPr/>
          <a:lstStyle/>
          <a:p>
            <a:pPr algn="ctr"/>
            <a:r>
              <a:rPr lang="hr-HR" sz="2800" b="1" dirty="0">
                <a:effectLst>
                  <a:outerShdw blurRad="38100" dist="38100" dir="2700000" algn="tl">
                    <a:srgbClr val="000000">
                      <a:alpha val="43137"/>
                    </a:srgbClr>
                  </a:outerShdw>
                </a:effectLst>
                <a:latin typeface="+mn-lt"/>
              </a:rPr>
              <a:t>EKOLOŠKE POVRŠINE U HRVATSKOJ / DZS RH</a:t>
            </a:r>
            <a:br>
              <a:rPr lang="hr-HR" sz="2800" b="1" dirty="0">
                <a:effectLst>
                  <a:outerShdw blurRad="38100" dist="38100" dir="2700000" algn="tl">
                    <a:srgbClr val="000000">
                      <a:alpha val="43137"/>
                    </a:srgbClr>
                  </a:outerShdw>
                </a:effectLst>
                <a:latin typeface="+mn-lt"/>
              </a:rPr>
            </a:br>
            <a:r>
              <a:rPr lang="hr-HR" sz="2000" b="1" dirty="0">
                <a:solidFill>
                  <a:srgbClr val="CC3300"/>
                </a:solidFill>
                <a:effectLst>
                  <a:outerShdw blurRad="38100" dist="38100" dir="2700000" algn="tl">
                    <a:srgbClr val="000000">
                      <a:alpha val="43137"/>
                    </a:srgbClr>
                  </a:outerShdw>
                </a:effectLst>
                <a:latin typeface="+mn-lt"/>
              </a:rPr>
              <a:t>U PRIJELAZNOM I ZAVRŠENOM PRIJELAZNOM RAZDOBLJU</a:t>
            </a:r>
          </a:p>
        </p:txBody>
      </p:sp>
      <p:graphicFrame>
        <p:nvGraphicFramePr>
          <p:cNvPr id="4" name="Tablica 4">
            <a:extLst>
              <a:ext uri="{FF2B5EF4-FFF2-40B4-BE49-F238E27FC236}">
                <a16:creationId xmlns:a16="http://schemas.microsoft.com/office/drawing/2014/main" id="{0831BD4D-E710-4EAE-A3D6-189EDB7D0C6A}"/>
              </a:ext>
            </a:extLst>
          </p:cNvPr>
          <p:cNvGraphicFramePr>
            <a:graphicFrameLocks noGrp="1"/>
          </p:cNvGraphicFramePr>
          <p:nvPr>
            <p:ph idx="1"/>
            <p:extLst>
              <p:ext uri="{D42A27DB-BD31-4B8C-83A1-F6EECF244321}">
                <p14:modId xmlns:p14="http://schemas.microsoft.com/office/powerpoint/2010/main" val="645768702"/>
              </p:ext>
            </p:extLst>
          </p:nvPr>
        </p:nvGraphicFramePr>
        <p:xfrm>
          <a:off x="107504" y="1556792"/>
          <a:ext cx="8904201" cy="4560455"/>
        </p:xfrm>
        <a:graphic>
          <a:graphicData uri="http://schemas.openxmlformats.org/drawingml/2006/table">
            <a:tbl>
              <a:tblPr firstRow="1" bandRow="1">
                <a:tableStyleId>{5C22544A-7EE6-4342-B048-85BDC9FD1C3A}</a:tableStyleId>
              </a:tblPr>
              <a:tblGrid>
                <a:gridCol w="1776201">
                  <a:extLst>
                    <a:ext uri="{9D8B030D-6E8A-4147-A177-3AD203B41FA5}">
                      <a16:colId xmlns:a16="http://schemas.microsoft.com/office/drawing/2014/main" val="2143064523"/>
                    </a:ext>
                  </a:extLst>
                </a:gridCol>
                <a:gridCol w="792000">
                  <a:extLst>
                    <a:ext uri="{9D8B030D-6E8A-4147-A177-3AD203B41FA5}">
                      <a16:colId xmlns:a16="http://schemas.microsoft.com/office/drawing/2014/main" val="1455891955"/>
                    </a:ext>
                  </a:extLst>
                </a:gridCol>
                <a:gridCol w="792000">
                  <a:extLst>
                    <a:ext uri="{9D8B030D-6E8A-4147-A177-3AD203B41FA5}">
                      <a16:colId xmlns:a16="http://schemas.microsoft.com/office/drawing/2014/main" val="11866733"/>
                    </a:ext>
                  </a:extLst>
                </a:gridCol>
                <a:gridCol w="792000">
                  <a:extLst>
                    <a:ext uri="{9D8B030D-6E8A-4147-A177-3AD203B41FA5}">
                      <a16:colId xmlns:a16="http://schemas.microsoft.com/office/drawing/2014/main" val="514905598"/>
                    </a:ext>
                  </a:extLst>
                </a:gridCol>
                <a:gridCol w="792000">
                  <a:extLst>
                    <a:ext uri="{9D8B030D-6E8A-4147-A177-3AD203B41FA5}">
                      <a16:colId xmlns:a16="http://schemas.microsoft.com/office/drawing/2014/main" val="1188836059"/>
                    </a:ext>
                  </a:extLst>
                </a:gridCol>
                <a:gridCol w="792000">
                  <a:extLst>
                    <a:ext uri="{9D8B030D-6E8A-4147-A177-3AD203B41FA5}">
                      <a16:colId xmlns:a16="http://schemas.microsoft.com/office/drawing/2014/main" val="4020965842"/>
                    </a:ext>
                  </a:extLst>
                </a:gridCol>
                <a:gridCol w="792000">
                  <a:extLst>
                    <a:ext uri="{9D8B030D-6E8A-4147-A177-3AD203B41FA5}">
                      <a16:colId xmlns:a16="http://schemas.microsoft.com/office/drawing/2014/main" val="443230871"/>
                    </a:ext>
                  </a:extLst>
                </a:gridCol>
                <a:gridCol w="792000">
                  <a:extLst>
                    <a:ext uri="{9D8B030D-6E8A-4147-A177-3AD203B41FA5}">
                      <a16:colId xmlns:a16="http://schemas.microsoft.com/office/drawing/2014/main" val="2760949142"/>
                    </a:ext>
                  </a:extLst>
                </a:gridCol>
                <a:gridCol w="792000">
                  <a:extLst>
                    <a:ext uri="{9D8B030D-6E8A-4147-A177-3AD203B41FA5}">
                      <a16:colId xmlns:a16="http://schemas.microsoft.com/office/drawing/2014/main" val="2167017432"/>
                    </a:ext>
                  </a:extLst>
                </a:gridCol>
                <a:gridCol w="792000">
                  <a:extLst>
                    <a:ext uri="{9D8B030D-6E8A-4147-A177-3AD203B41FA5}">
                      <a16:colId xmlns:a16="http://schemas.microsoft.com/office/drawing/2014/main" val="1320204101"/>
                    </a:ext>
                  </a:extLst>
                </a:gridCol>
              </a:tblGrid>
              <a:tr h="1631087">
                <a:tc>
                  <a:txBody>
                    <a:bodyPr/>
                    <a:lstStyle/>
                    <a:p>
                      <a:pPr algn="ctr"/>
                      <a:r>
                        <a:rPr lang="hr-HR" sz="1600" dirty="0">
                          <a:solidFill>
                            <a:schemeClr val="accent6">
                              <a:lumMod val="50000"/>
                            </a:schemeClr>
                          </a:solidFill>
                          <a:effectLst>
                            <a:outerShdw blurRad="38100" dist="38100" dir="2700000" algn="tl">
                              <a:srgbClr val="000000">
                                <a:alpha val="43137"/>
                              </a:srgbClr>
                            </a:outerShdw>
                          </a:effectLst>
                        </a:rPr>
                        <a:t>VRSTA PROIZVODNJE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hr-HR" sz="1400" dirty="0">
                          <a:solidFill>
                            <a:schemeClr val="accent6">
                              <a:lumMod val="50000"/>
                            </a:schemeClr>
                          </a:solidFill>
                          <a:effectLst>
                            <a:outerShdw blurRad="38100" dist="38100" dir="2700000" algn="tl">
                              <a:srgbClr val="000000">
                                <a:alpha val="43137"/>
                              </a:srgbClr>
                            </a:outerShdw>
                          </a:effectLst>
                        </a:rPr>
                        <a:t>2013.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hr-HR" sz="1400" dirty="0">
                          <a:solidFill>
                            <a:schemeClr val="accent6">
                              <a:lumMod val="50000"/>
                            </a:schemeClr>
                          </a:solidFill>
                          <a:effectLst>
                            <a:outerShdw blurRad="38100" dist="38100" dir="2700000" algn="tl">
                              <a:srgbClr val="000000">
                                <a:alpha val="43137"/>
                              </a:srgbClr>
                            </a:outerShdw>
                          </a:effectLst>
                        </a:rPr>
                        <a:t>2014.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hr-HR" sz="1400" dirty="0">
                          <a:solidFill>
                            <a:schemeClr val="accent6">
                              <a:lumMod val="50000"/>
                            </a:schemeClr>
                          </a:solidFill>
                          <a:effectLst>
                            <a:outerShdw blurRad="38100" dist="38100" dir="2700000" algn="tl">
                              <a:srgbClr val="000000">
                                <a:alpha val="43137"/>
                              </a:srgbClr>
                            </a:outerShdw>
                          </a:effectLst>
                        </a:rPr>
                        <a:t>2015.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hr-HR" sz="1400" dirty="0">
                          <a:solidFill>
                            <a:schemeClr val="accent6">
                              <a:lumMod val="50000"/>
                            </a:schemeClr>
                          </a:solidFill>
                          <a:effectLst>
                            <a:outerShdw blurRad="38100" dist="38100" dir="2700000" algn="tl">
                              <a:srgbClr val="000000">
                                <a:alpha val="43137"/>
                              </a:srgbClr>
                            </a:outerShdw>
                          </a:effectLst>
                        </a:rPr>
                        <a:t>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hr-HR" sz="1400" dirty="0">
                          <a:solidFill>
                            <a:schemeClr val="accent6">
                              <a:lumMod val="50000"/>
                            </a:schemeClr>
                          </a:solidFill>
                          <a:effectLst>
                            <a:outerShdw blurRad="38100" dist="38100" dir="2700000" algn="tl">
                              <a:srgbClr val="000000">
                                <a:alpha val="43137"/>
                              </a:srgbClr>
                            </a:outerShdw>
                          </a:effectLst>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hr-HR" sz="1400" dirty="0">
                          <a:solidFill>
                            <a:schemeClr val="accent6">
                              <a:lumMod val="50000"/>
                            </a:schemeClr>
                          </a:solidFill>
                          <a:effectLst>
                            <a:outerShdw blurRad="38100" dist="38100" dir="2700000" algn="tl">
                              <a:srgbClr val="000000">
                                <a:alpha val="43137"/>
                              </a:srgbClr>
                            </a:outerShdw>
                          </a:effectLst>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hr-HR" sz="1400" dirty="0">
                          <a:solidFill>
                            <a:schemeClr val="accent6">
                              <a:lumMod val="50000"/>
                            </a:schemeClr>
                          </a:solidFill>
                          <a:effectLst>
                            <a:outerShdw blurRad="38100" dist="38100" dir="2700000" algn="tl">
                              <a:srgbClr val="000000">
                                <a:alpha val="43137"/>
                              </a:srgbClr>
                            </a:outerShdw>
                          </a:effectLst>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hr-HR" sz="1400" dirty="0">
                          <a:solidFill>
                            <a:schemeClr val="accent6">
                              <a:lumMod val="50000"/>
                            </a:schemeClr>
                          </a:solidFill>
                          <a:effectLst>
                            <a:outerShdw blurRad="38100" dist="38100" dir="2700000" algn="tl">
                              <a:srgbClr val="000000">
                                <a:alpha val="43137"/>
                              </a:srgbClr>
                            </a:outerShdw>
                          </a:effectLst>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hr-HR" sz="1400" dirty="0">
                          <a:solidFill>
                            <a:schemeClr val="accent6">
                              <a:lumMod val="50000"/>
                            </a:schemeClr>
                          </a:solidFill>
                          <a:effectLst>
                            <a:outerShdw blurRad="38100" dist="38100" dir="2700000" algn="tl">
                              <a:srgbClr val="000000">
                                <a:alpha val="43137"/>
                              </a:srgbClr>
                            </a:outerShdw>
                          </a:effectLst>
                        </a:rPr>
                        <a:t>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1466871"/>
                  </a:ext>
                </a:extLst>
              </a:tr>
              <a:tr h="661496">
                <a:tc>
                  <a:txBody>
                    <a:bodyPr/>
                    <a:lstStyle/>
                    <a:p>
                      <a:pPr algn="l"/>
                      <a:r>
                        <a:rPr lang="hr-HR" sz="1400" dirty="0">
                          <a:effectLst>
                            <a:outerShdw blurRad="38100" dist="38100" dir="2700000" algn="tl">
                              <a:srgbClr val="000000">
                                <a:alpha val="43137"/>
                              </a:srgbClr>
                            </a:outerShdw>
                          </a:effectLst>
                        </a:rPr>
                        <a:t>1. KORIŠTENA POLJOPRIVREDNA POVRŠINA / 2+3+4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hr-HR" sz="1400" b="0" i="0" u="none" strike="noStrike" dirty="0">
                          <a:solidFill>
                            <a:srgbClr val="000000"/>
                          </a:solidFill>
                          <a:effectLst>
                            <a:outerShdw blurRad="38100" dist="38100" dir="2700000" algn="tl">
                              <a:srgbClr val="000000">
                                <a:alpha val="43137"/>
                              </a:srgbClr>
                            </a:outerShdw>
                          </a:effectLst>
                          <a:latin typeface="+mn-lt"/>
                        </a:rPr>
                        <a:t>40.660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hr-HR" sz="1400" b="0" i="0" u="none" strike="noStrike" dirty="0">
                          <a:solidFill>
                            <a:srgbClr val="000000"/>
                          </a:solidFill>
                          <a:effectLst>
                            <a:outerShdw blurRad="38100" dist="38100" dir="2700000" algn="tl">
                              <a:srgbClr val="000000">
                                <a:alpha val="43137"/>
                              </a:srgbClr>
                            </a:outerShdw>
                          </a:effectLst>
                          <a:latin typeface="+mn-lt"/>
                        </a:rPr>
                        <a:t>50.054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hr-HR" sz="1400" b="0" i="0" u="none" strike="noStrike" dirty="0">
                          <a:solidFill>
                            <a:srgbClr val="000000"/>
                          </a:solidFill>
                          <a:effectLst>
                            <a:outerShdw blurRad="38100" dist="38100" dir="2700000" algn="tl">
                              <a:srgbClr val="000000">
                                <a:alpha val="43137"/>
                              </a:srgbClr>
                            </a:outerShdw>
                          </a:effectLst>
                          <a:latin typeface="+mn-lt"/>
                        </a:rPr>
                        <a:t>75.818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hr-HR" sz="1400" b="0" i="0" u="none" strike="noStrike" dirty="0">
                          <a:solidFill>
                            <a:srgbClr val="000000"/>
                          </a:solidFill>
                          <a:effectLst>
                            <a:outerShdw blurRad="38100" dist="38100" dir="2700000" algn="tl">
                              <a:srgbClr val="000000">
                                <a:alpha val="43137"/>
                              </a:srgbClr>
                            </a:outerShdw>
                          </a:effectLst>
                          <a:latin typeface="+mn-lt"/>
                        </a:rPr>
                        <a:t>93.594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hr-HR" sz="1400" b="0" i="0" u="none" strike="noStrike" dirty="0">
                          <a:solidFill>
                            <a:srgbClr val="000000"/>
                          </a:solidFill>
                          <a:effectLst>
                            <a:outerShdw blurRad="38100" dist="38100" dir="2700000" algn="tl">
                              <a:srgbClr val="000000">
                                <a:alpha val="43137"/>
                              </a:srgbClr>
                            </a:outerShdw>
                          </a:effectLst>
                          <a:latin typeface="+mn-lt"/>
                        </a:rPr>
                        <a:t>96.618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hr-HR" sz="1400" b="0" i="0" u="none" strike="noStrike" dirty="0">
                          <a:solidFill>
                            <a:srgbClr val="000000"/>
                          </a:solidFill>
                          <a:effectLst>
                            <a:outerShdw blurRad="38100" dist="38100" dir="2700000" algn="tl">
                              <a:srgbClr val="000000">
                                <a:alpha val="43137"/>
                              </a:srgbClr>
                            </a:outerShdw>
                          </a:effectLst>
                          <a:latin typeface="+mn-lt"/>
                        </a:rPr>
                        <a:t>103.166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hr-HR" sz="1400" b="0" i="0" u="none" strike="noStrike" dirty="0">
                          <a:solidFill>
                            <a:srgbClr val="000000"/>
                          </a:solidFill>
                          <a:effectLst>
                            <a:outerShdw blurRad="38100" dist="38100" dir="2700000" algn="tl">
                              <a:srgbClr val="000000">
                                <a:alpha val="43137"/>
                              </a:srgbClr>
                            </a:outerShdw>
                          </a:effectLst>
                          <a:latin typeface="+mn-lt"/>
                        </a:rPr>
                        <a:t>108.169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hr-HR" sz="1400" b="0" i="0" u="none" strike="noStrike" dirty="0">
                          <a:solidFill>
                            <a:srgbClr val="000000"/>
                          </a:solidFill>
                          <a:effectLst>
                            <a:outerShdw blurRad="38100" dist="38100" dir="2700000" algn="tl">
                              <a:srgbClr val="000000">
                                <a:alpha val="43137"/>
                              </a:srgbClr>
                            </a:outerShdw>
                          </a:effectLst>
                          <a:latin typeface="+mn-lt"/>
                        </a:rPr>
                        <a:t>108.659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hr-HR" sz="1400" b="0" i="0" u="none" strike="noStrike" dirty="0">
                          <a:solidFill>
                            <a:srgbClr val="000000"/>
                          </a:solidFill>
                          <a:effectLst>
                            <a:outerShdw blurRad="38100" dist="38100" dir="2700000" algn="tl">
                              <a:srgbClr val="000000">
                                <a:alpha val="43137"/>
                              </a:srgbClr>
                            </a:outerShdw>
                          </a:effectLst>
                          <a:latin typeface="+mn-lt"/>
                        </a:rPr>
                        <a:t>119.873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6102773"/>
                  </a:ext>
                </a:extLst>
              </a:tr>
              <a:tr h="661496">
                <a:tc>
                  <a:txBody>
                    <a:bodyPr/>
                    <a:lstStyle/>
                    <a:p>
                      <a:pPr algn="l"/>
                      <a:r>
                        <a:rPr lang="hr-HR" sz="1400" dirty="0">
                          <a:effectLst>
                            <a:outerShdw blurRad="38100" dist="38100" dir="2700000" algn="tl">
                              <a:srgbClr val="000000">
                                <a:alpha val="43137"/>
                              </a:srgbClr>
                            </a:outerShdw>
                          </a:effectLst>
                        </a:rPr>
                        <a:t>2. ORANICE I VRTOVI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hr-HR" sz="1400" b="0" i="0" u="none" strike="noStrike" dirty="0">
                          <a:solidFill>
                            <a:srgbClr val="000000"/>
                          </a:solidFill>
                          <a:effectLst>
                            <a:outerShdw blurRad="38100" dist="38100" dir="2700000" algn="tl">
                              <a:srgbClr val="000000">
                                <a:alpha val="43137"/>
                              </a:srgbClr>
                            </a:outerShdw>
                          </a:effectLst>
                          <a:latin typeface="+mn-lt"/>
                        </a:rPr>
                        <a:t>21.013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hr-HR" sz="1400" b="0" i="0" u="none" strike="noStrike" dirty="0">
                          <a:solidFill>
                            <a:srgbClr val="000000"/>
                          </a:solidFill>
                          <a:effectLst>
                            <a:outerShdw blurRad="38100" dist="38100" dir="2700000" algn="tl">
                              <a:srgbClr val="000000">
                                <a:alpha val="43137"/>
                              </a:srgbClr>
                            </a:outerShdw>
                          </a:effectLst>
                          <a:latin typeface="+mn-lt"/>
                        </a:rPr>
                        <a:t>27.459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hr-HR" sz="1400" b="0" i="0" u="none" strike="noStrike" dirty="0">
                          <a:solidFill>
                            <a:srgbClr val="000000"/>
                          </a:solidFill>
                          <a:effectLst>
                            <a:outerShdw blurRad="38100" dist="38100" dir="2700000" algn="tl">
                              <a:srgbClr val="000000">
                                <a:alpha val="43137"/>
                              </a:srgbClr>
                            </a:outerShdw>
                          </a:effectLst>
                          <a:latin typeface="+mn-lt"/>
                        </a:rPr>
                        <a:t>34.281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hr-HR" sz="1400" b="0" i="0" u="none" strike="noStrike" dirty="0">
                          <a:solidFill>
                            <a:srgbClr val="000000"/>
                          </a:solidFill>
                          <a:effectLst>
                            <a:outerShdw blurRad="38100" dist="38100" dir="2700000" algn="tl">
                              <a:srgbClr val="000000">
                                <a:alpha val="43137"/>
                              </a:srgbClr>
                            </a:outerShdw>
                          </a:effectLst>
                          <a:latin typeface="+mn-lt"/>
                        </a:rPr>
                        <a:t>44.147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hr-HR" sz="1400" b="0" i="0" u="none" strike="noStrike" dirty="0">
                          <a:solidFill>
                            <a:srgbClr val="000000"/>
                          </a:solidFill>
                          <a:effectLst>
                            <a:outerShdw blurRad="38100" dist="38100" dir="2700000" algn="tl">
                              <a:srgbClr val="000000">
                                <a:alpha val="43137"/>
                              </a:srgbClr>
                            </a:outerShdw>
                          </a:effectLst>
                          <a:latin typeface="+mn-lt"/>
                        </a:rPr>
                        <a:t>44.083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hr-HR" sz="1400" b="0" i="0" u="none" strike="noStrike" dirty="0">
                          <a:solidFill>
                            <a:srgbClr val="000000"/>
                          </a:solidFill>
                          <a:effectLst>
                            <a:outerShdw blurRad="38100" dist="38100" dir="2700000" algn="tl">
                              <a:srgbClr val="000000">
                                <a:alpha val="43137"/>
                              </a:srgbClr>
                            </a:outerShdw>
                          </a:effectLst>
                          <a:latin typeface="+mn-lt"/>
                        </a:rPr>
                        <a:t>50.281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hr-HR" sz="1400" b="0" i="0" u="none" strike="noStrike" dirty="0">
                          <a:solidFill>
                            <a:srgbClr val="000000"/>
                          </a:solidFill>
                          <a:effectLst>
                            <a:outerShdw blurRad="38100" dist="38100" dir="2700000" algn="tl">
                              <a:srgbClr val="000000">
                                <a:alpha val="43137"/>
                              </a:srgbClr>
                            </a:outerShdw>
                          </a:effectLst>
                          <a:latin typeface="+mn-lt"/>
                        </a:rPr>
                        <a:t>52.587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hr-HR" sz="1400" b="0" i="0" u="none" strike="noStrike" dirty="0">
                          <a:solidFill>
                            <a:srgbClr val="000000"/>
                          </a:solidFill>
                          <a:effectLst>
                            <a:outerShdw blurRad="38100" dist="38100" dir="2700000" algn="tl">
                              <a:srgbClr val="000000">
                                <a:alpha val="43137"/>
                              </a:srgbClr>
                            </a:outerShdw>
                          </a:effectLst>
                          <a:latin typeface="+mn-lt"/>
                        </a:rPr>
                        <a:t>50.202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hr-HR" sz="1400" b="0" i="0" u="none" strike="noStrike" dirty="0">
                          <a:solidFill>
                            <a:srgbClr val="000000"/>
                          </a:solidFill>
                          <a:effectLst>
                            <a:outerShdw blurRad="38100" dist="38100" dir="2700000" algn="tl">
                              <a:srgbClr val="000000">
                                <a:alpha val="43137"/>
                              </a:srgbClr>
                            </a:outerShdw>
                          </a:effectLst>
                          <a:latin typeface="+mn-lt"/>
                        </a:rPr>
                        <a:t>40.781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1927499"/>
                  </a:ext>
                </a:extLst>
              </a:tr>
              <a:tr h="661496">
                <a:tc>
                  <a:txBody>
                    <a:bodyPr/>
                    <a:lstStyle/>
                    <a:p>
                      <a:pPr algn="l"/>
                      <a:r>
                        <a:rPr lang="hr-HR" sz="1400" dirty="0">
                          <a:effectLst>
                            <a:outerShdw blurRad="38100" dist="38100" dir="2700000" algn="tl">
                              <a:srgbClr val="000000">
                                <a:alpha val="43137"/>
                              </a:srgbClr>
                            </a:outerShdw>
                          </a:effectLst>
                        </a:rPr>
                        <a:t>3. TRAJNI TRAVNJACI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hr-HR" sz="1400" b="0" i="0" u="none" strike="noStrike" dirty="0">
                          <a:solidFill>
                            <a:srgbClr val="000000"/>
                          </a:solidFill>
                          <a:effectLst>
                            <a:outerShdw blurRad="38100" dist="38100" dir="2700000" algn="tl">
                              <a:srgbClr val="000000">
                                <a:alpha val="43137"/>
                              </a:srgbClr>
                            </a:outerShdw>
                          </a:effectLst>
                          <a:latin typeface="+mn-lt"/>
                        </a:rPr>
                        <a:t>14.279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hr-HR" sz="1400" b="0" i="0" u="none" strike="noStrike" dirty="0">
                          <a:solidFill>
                            <a:srgbClr val="000000"/>
                          </a:solidFill>
                          <a:effectLst>
                            <a:outerShdw blurRad="38100" dist="38100" dir="2700000" algn="tl">
                              <a:srgbClr val="000000">
                                <a:alpha val="43137"/>
                              </a:srgbClr>
                            </a:outerShdw>
                          </a:effectLst>
                          <a:latin typeface="+mn-lt"/>
                        </a:rPr>
                        <a:t>16.403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hr-HR" sz="1400" b="0" i="0" u="none" strike="noStrike" dirty="0">
                          <a:solidFill>
                            <a:srgbClr val="000000"/>
                          </a:solidFill>
                          <a:effectLst>
                            <a:outerShdw blurRad="38100" dist="38100" dir="2700000" algn="tl">
                              <a:srgbClr val="000000">
                                <a:alpha val="43137"/>
                              </a:srgbClr>
                            </a:outerShdw>
                          </a:effectLst>
                          <a:latin typeface="+mn-lt"/>
                        </a:rPr>
                        <a:t>33.613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hr-HR" sz="1400" b="0" i="0" u="none" strike="noStrike" dirty="0">
                          <a:solidFill>
                            <a:srgbClr val="000000"/>
                          </a:solidFill>
                          <a:effectLst>
                            <a:outerShdw blurRad="38100" dist="38100" dir="2700000" algn="tl">
                              <a:srgbClr val="000000">
                                <a:alpha val="43137"/>
                              </a:srgbClr>
                            </a:outerShdw>
                          </a:effectLst>
                          <a:latin typeface="+mn-lt"/>
                        </a:rPr>
                        <a:t>39.089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hr-HR" sz="1400" b="0" i="0" u="none" strike="noStrike" dirty="0">
                          <a:solidFill>
                            <a:srgbClr val="000000"/>
                          </a:solidFill>
                          <a:effectLst>
                            <a:outerShdw blurRad="38100" dist="38100" dir="2700000" algn="tl">
                              <a:srgbClr val="000000">
                                <a:alpha val="43137"/>
                              </a:srgbClr>
                            </a:outerShdw>
                          </a:effectLst>
                          <a:latin typeface="+mn-lt"/>
                        </a:rPr>
                        <a:t>40.745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hr-HR" sz="1400" b="0" i="0" u="none" strike="noStrike" dirty="0">
                          <a:solidFill>
                            <a:srgbClr val="000000"/>
                          </a:solidFill>
                          <a:effectLst>
                            <a:outerShdw blurRad="38100" dist="38100" dir="2700000" algn="tl">
                              <a:srgbClr val="000000">
                                <a:alpha val="43137"/>
                              </a:srgbClr>
                            </a:outerShdw>
                          </a:effectLst>
                          <a:latin typeface="+mn-lt"/>
                        </a:rPr>
                        <a:t>39.575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hr-HR" sz="1400" b="0" i="0" u="none" strike="noStrike" dirty="0">
                          <a:solidFill>
                            <a:srgbClr val="000000"/>
                          </a:solidFill>
                          <a:effectLst>
                            <a:outerShdw blurRad="38100" dist="38100" dir="2700000" algn="tl">
                              <a:srgbClr val="000000">
                                <a:alpha val="43137"/>
                              </a:srgbClr>
                            </a:outerShdw>
                          </a:effectLst>
                          <a:latin typeface="+mn-lt"/>
                        </a:rPr>
                        <a:t>40.648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hr-HR" sz="1400" b="0" i="0" u="none" strike="noStrike" dirty="0">
                          <a:solidFill>
                            <a:srgbClr val="000000"/>
                          </a:solidFill>
                          <a:effectLst>
                            <a:outerShdw blurRad="38100" dist="38100" dir="2700000" algn="tl">
                              <a:srgbClr val="000000">
                                <a:alpha val="43137"/>
                              </a:srgbClr>
                            </a:outerShdw>
                          </a:effectLst>
                          <a:latin typeface="+mn-lt"/>
                        </a:rPr>
                        <a:t>42.332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hr-HR" sz="1400" b="0" i="0" u="none" strike="noStrike" dirty="0">
                          <a:solidFill>
                            <a:srgbClr val="000000"/>
                          </a:solidFill>
                          <a:effectLst>
                            <a:outerShdw blurRad="38100" dist="38100" dir="2700000" algn="tl">
                              <a:srgbClr val="000000">
                                <a:alpha val="43137"/>
                              </a:srgbClr>
                            </a:outerShdw>
                          </a:effectLst>
                          <a:latin typeface="+mn-lt"/>
                        </a:rPr>
                        <a:t>63.228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0557653"/>
                  </a:ext>
                </a:extLst>
              </a:tr>
              <a:tr h="661496">
                <a:tc>
                  <a:txBody>
                    <a:bodyPr/>
                    <a:lstStyle/>
                    <a:p>
                      <a:pPr algn="l"/>
                      <a:r>
                        <a:rPr lang="hr-HR" sz="1400" dirty="0">
                          <a:effectLst>
                            <a:outerShdw blurRad="38100" dist="38100" dir="2700000" algn="tl">
                              <a:srgbClr val="000000">
                                <a:alpha val="43137"/>
                              </a:srgbClr>
                            </a:outerShdw>
                          </a:effectLst>
                        </a:rPr>
                        <a:t>4. TRAJNI NASADI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hr-HR" sz="1400" b="0" i="0" u="none" strike="noStrike" dirty="0">
                          <a:solidFill>
                            <a:srgbClr val="000000"/>
                          </a:solidFill>
                          <a:effectLst>
                            <a:outerShdw blurRad="38100" dist="38100" dir="2700000" algn="tl">
                              <a:srgbClr val="000000">
                                <a:alpha val="43137"/>
                              </a:srgbClr>
                            </a:outerShdw>
                          </a:effectLst>
                          <a:latin typeface="+mn-lt"/>
                        </a:rPr>
                        <a:t>5.368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hr-HR" sz="1400" b="0" i="0" u="none" strike="noStrike" dirty="0">
                          <a:solidFill>
                            <a:srgbClr val="000000"/>
                          </a:solidFill>
                          <a:effectLst>
                            <a:outerShdw blurRad="38100" dist="38100" dir="2700000" algn="tl">
                              <a:srgbClr val="000000">
                                <a:alpha val="43137"/>
                              </a:srgbClr>
                            </a:outerShdw>
                          </a:effectLst>
                          <a:latin typeface="+mn-lt"/>
                        </a:rPr>
                        <a:t>6.192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hr-HR" sz="1400" b="0" i="0" u="none" strike="noStrike" dirty="0">
                          <a:solidFill>
                            <a:srgbClr val="000000"/>
                          </a:solidFill>
                          <a:effectLst>
                            <a:outerShdw blurRad="38100" dist="38100" dir="2700000" algn="tl">
                              <a:srgbClr val="000000">
                                <a:alpha val="43137"/>
                              </a:srgbClr>
                            </a:outerShdw>
                          </a:effectLst>
                          <a:latin typeface="+mn-lt"/>
                        </a:rPr>
                        <a:t>7.924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hr-HR" sz="1400" b="0" i="0" u="none" strike="noStrike" dirty="0">
                          <a:solidFill>
                            <a:srgbClr val="000000"/>
                          </a:solidFill>
                          <a:effectLst>
                            <a:outerShdw blurRad="38100" dist="38100" dir="2700000" algn="tl">
                              <a:srgbClr val="000000">
                                <a:alpha val="43137"/>
                              </a:srgbClr>
                            </a:outerShdw>
                          </a:effectLst>
                          <a:latin typeface="+mn-lt"/>
                        </a:rPr>
                        <a:t>10.358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hr-HR" sz="1400" b="0" i="0" u="none" strike="noStrike" dirty="0">
                          <a:solidFill>
                            <a:srgbClr val="000000"/>
                          </a:solidFill>
                          <a:effectLst>
                            <a:outerShdw blurRad="38100" dist="38100" dir="2700000" algn="tl">
                              <a:srgbClr val="000000">
                                <a:alpha val="43137"/>
                              </a:srgbClr>
                            </a:outerShdw>
                          </a:effectLst>
                          <a:latin typeface="+mn-lt"/>
                        </a:rPr>
                        <a:t>11.790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hr-HR" sz="1400" b="0" i="0" u="none" strike="noStrike" dirty="0">
                          <a:solidFill>
                            <a:srgbClr val="000000"/>
                          </a:solidFill>
                          <a:effectLst>
                            <a:outerShdw blurRad="38100" dist="38100" dir="2700000" algn="tl">
                              <a:srgbClr val="000000">
                                <a:alpha val="43137"/>
                              </a:srgbClr>
                            </a:outerShdw>
                          </a:effectLst>
                          <a:latin typeface="+mn-lt"/>
                        </a:rPr>
                        <a:t>13.310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hr-HR" sz="1400" b="0" i="0" u="none" strike="noStrike" dirty="0">
                          <a:solidFill>
                            <a:srgbClr val="000000"/>
                          </a:solidFill>
                          <a:effectLst>
                            <a:outerShdw blurRad="38100" dist="38100" dir="2700000" algn="tl">
                              <a:srgbClr val="000000">
                                <a:alpha val="43137"/>
                              </a:srgbClr>
                            </a:outerShdw>
                          </a:effectLst>
                          <a:latin typeface="+mn-lt"/>
                        </a:rPr>
                        <a:t>14.934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hr-HR" sz="1400" b="0" i="0" u="none" strike="noStrike" dirty="0">
                          <a:solidFill>
                            <a:srgbClr val="000000"/>
                          </a:solidFill>
                          <a:effectLst>
                            <a:outerShdw blurRad="38100" dist="38100" dir="2700000" algn="tl">
                              <a:srgbClr val="000000">
                                <a:alpha val="43137"/>
                              </a:srgbClr>
                            </a:outerShdw>
                          </a:effectLst>
                          <a:latin typeface="+mn-lt"/>
                        </a:rPr>
                        <a:t>16.125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hr-HR" sz="1400" b="0" i="0" u="none" strike="noStrike" dirty="0">
                          <a:solidFill>
                            <a:srgbClr val="000000"/>
                          </a:solidFill>
                          <a:effectLst>
                            <a:outerShdw blurRad="38100" dist="38100" dir="2700000" algn="tl">
                              <a:srgbClr val="000000">
                                <a:alpha val="43137"/>
                              </a:srgbClr>
                            </a:outerShdw>
                          </a:effectLst>
                          <a:latin typeface="+mn-lt"/>
                        </a:rPr>
                        <a:t>15.864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4922285"/>
                  </a:ext>
                </a:extLst>
              </a:tr>
            </a:tbl>
          </a:graphicData>
        </a:graphic>
      </p:graphicFrame>
    </p:spTree>
    <p:extLst>
      <p:ext uri="{BB962C8B-B14F-4D97-AF65-F5344CB8AC3E}">
        <p14:creationId xmlns:p14="http://schemas.microsoft.com/office/powerpoint/2010/main" val="64468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F898152-7F68-4708-81E5-D00E26E1BFB7}"/>
              </a:ext>
            </a:extLst>
          </p:cNvPr>
          <p:cNvSpPr>
            <a:spLocks noGrp="1"/>
          </p:cNvSpPr>
          <p:nvPr>
            <p:ph type="title"/>
          </p:nvPr>
        </p:nvSpPr>
        <p:spPr>
          <a:xfrm>
            <a:off x="323528" y="277813"/>
            <a:ext cx="8568944" cy="774923"/>
          </a:xfrm>
        </p:spPr>
        <p:txBody>
          <a:bodyPr/>
          <a:lstStyle/>
          <a:p>
            <a:pPr algn="ctr"/>
            <a:r>
              <a:rPr lang="hr-HR" sz="2800" b="1" dirty="0">
                <a:effectLst>
                  <a:outerShdw blurRad="38100" dist="38100" dir="2700000" algn="tl">
                    <a:srgbClr val="000000">
                      <a:alpha val="43137"/>
                    </a:srgbClr>
                  </a:outerShdw>
                </a:effectLst>
                <a:latin typeface="+mn-lt"/>
              </a:rPr>
              <a:t>EKOLOŠKE POVRŠINE U HRVATSKOJ / DZS RH</a:t>
            </a:r>
            <a:br>
              <a:rPr lang="hr-HR" sz="2800" b="1" dirty="0">
                <a:effectLst>
                  <a:outerShdw blurRad="38100" dist="38100" dir="2700000" algn="tl">
                    <a:srgbClr val="000000">
                      <a:alpha val="43137"/>
                    </a:srgbClr>
                  </a:outerShdw>
                </a:effectLst>
                <a:latin typeface="+mn-lt"/>
              </a:rPr>
            </a:br>
            <a:r>
              <a:rPr lang="hr-HR" sz="2000" b="1" dirty="0">
                <a:solidFill>
                  <a:srgbClr val="CC3300"/>
                </a:solidFill>
                <a:effectLst>
                  <a:outerShdw blurRad="38100" dist="38100" dir="2700000" algn="tl">
                    <a:srgbClr val="000000">
                      <a:alpha val="43137"/>
                    </a:srgbClr>
                  </a:outerShdw>
                </a:effectLst>
                <a:latin typeface="+mn-lt"/>
              </a:rPr>
              <a:t>U PRIJELAZNOM I ZAVRŠENOM PRIJELAZNOM RAZDOBLJU</a:t>
            </a:r>
          </a:p>
        </p:txBody>
      </p:sp>
      <p:graphicFrame>
        <p:nvGraphicFramePr>
          <p:cNvPr id="6" name="Grafikon 5">
            <a:extLst>
              <a:ext uri="{FF2B5EF4-FFF2-40B4-BE49-F238E27FC236}">
                <a16:creationId xmlns:a16="http://schemas.microsoft.com/office/drawing/2014/main" id="{7830142B-9072-4E31-B227-008B304EC482}"/>
              </a:ext>
            </a:extLst>
          </p:cNvPr>
          <p:cNvGraphicFramePr>
            <a:graphicFrameLocks/>
          </p:cNvGraphicFramePr>
          <p:nvPr>
            <p:extLst>
              <p:ext uri="{D42A27DB-BD31-4B8C-83A1-F6EECF244321}">
                <p14:modId xmlns:p14="http://schemas.microsoft.com/office/powerpoint/2010/main" val="1041102639"/>
              </p:ext>
            </p:extLst>
          </p:nvPr>
        </p:nvGraphicFramePr>
        <p:xfrm>
          <a:off x="287528" y="1313732"/>
          <a:ext cx="8568944" cy="52664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0925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9387" y="277813"/>
            <a:ext cx="8785225" cy="774700"/>
          </a:xfrm>
        </p:spPr>
        <p:txBody>
          <a:bodyPr/>
          <a:lstStyle/>
          <a:p>
            <a:pPr algn="ctr">
              <a:defRPr/>
            </a:pPr>
            <a:r>
              <a:rPr lang="hr-HR" b="1" dirty="0">
                <a:effectLst>
                  <a:outerShdw blurRad="38100" dist="38100" dir="2700000" algn="tl">
                    <a:srgbClr val="000000">
                      <a:alpha val="43137"/>
                    </a:srgbClr>
                  </a:outerShdw>
                </a:effectLst>
                <a:latin typeface="+mn-lt"/>
              </a:rPr>
              <a:t>LITERATURA</a:t>
            </a:r>
          </a:p>
        </p:txBody>
      </p:sp>
      <p:sp>
        <p:nvSpPr>
          <p:cNvPr id="3" name="Rezervirano mjesto sadržaja 2"/>
          <p:cNvSpPr>
            <a:spLocks noGrp="1"/>
          </p:cNvSpPr>
          <p:nvPr>
            <p:ph idx="1"/>
          </p:nvPr>
        </p:nvSpPr>
        <p:spPr>
          <a:xfrm>
            <a:off x="179388" y="1123950"/>
            <a:ext cx="8785225" cy="5006975"/>
          </a:xfrm>
        </p:spPr>
        <p:txBody>
          <a:bodyPr/>
          <a:lstStyle/>
          <a:p>
            <a:pPr marL="0" indent="0">
              <a:spcBef>
                <a:spcPts val="0"/>
              </a:spcBef>
              <a:buNone/>
              <a:defRPr/>
            </a:pPr>
            <a:r>
              <a:rPr lang="hr-HR" sz="2000" b="1" dirty="0">
                <a:solidFill>
                  <a:schemeClr val="accent1">
                    <a:lumMod val="50000"/>
                  </a:schemeClr>
                </a:solidFill>
                <a:effectLst>
                  <a:outerShdw blurRad="38100" dist="38100" dir="2700000" algn="tl">
                    <a:srgbClr val="000000">
                      <a:alpha val="43137"/>
                    </a:srgbClr>
                  </a:outerShdw>
                </a:effectLst>
              </a:rPr>
              <a:t>OBVEZATNA, POTREBNA ZA STUDIJ I POLAGANJE ISPITA</a:t>
            </a:r>
          </a:p>
          <a:p>
            <a:pPr marL="0" indent="0">
              <a:spcBef>
                <a:spcPts val="0"/>
              </a:spcBef>
              <a:buNone/>
              <a:defRPr/>
            </a:pPr>
            <a:endParaRPr lang="hr-HR" sz="2000" b="1" dirty="0">
              <a:solidFill>
                <a:schemeClr val="accent1">
                  <a:lumMod val="50000"/>
                </a:schemeClr>
              </a:solidFill>
              <a:effectLst>
                <a:outerShdw blurRad="38100" dist="38100" dir="2700000" algn="tl">
                  <a:srgbClr val="000000">
                    <a:alpha val="43137"/>
                  </a:srgbClr>
                </a:outerShdw>
              </a:effectLst>
            </a:endParaRPr>
          </a:p>
          <a:p>
            <a:pPr marL="342900" lvl="0" indent="-342900">
              <a:buFont typeface="+mj-lt"/>
              <a:buAutoNum type="arabicPeriod"/>
            </a:pPr>
            <a:r>
              <a:rPr lang="hr-HR" sz="1800" dirty="0">
                <a:effectLst>
                  <a:outerShdw blurRad="38100" dist="38100" dir="2700000" algn="tl">
                    <a:srgbClr val="000000">
                      <a:alpha val="43137"/>
                    </a:srgbClr>
                  </a:outerShdw>
                </a:effectLst>
                <a:ea typeface="Times New Roman" panose="02020603050405020304" pitchFamily="18" charset="0"/>
              </a:rPr>
              <a:t>CIGLAR, I. (1988): INTEGRIRANA ZAŠTITA VOĆNJAKA I VINOGRADA, ZRINSKI D.D., ČAKOVEC</a:t>
            </a:r>
          </a:p>
          <a:p>
            <a:pPr marL="342900" lvl="0" indent="-342900">
              <a:buFont typeface="+mj-lt"/>
              <a:buAutoNum type="arabicPeriod"/>
            </a:pPr>
            <a:r>
              <a:rPr lang="hr-HR" sz="1800" dirty="0">
                <a:effectLst>
                  <a:outerShdw blurRad="38100" dist="38100" dir="2700000" algn="tl">
                    <a:srgbClr val="000000">
                      <a:alpha val="43137"/>
                    </a:srgbClr>
                  </a:outerShdw>
                </a:effectLst>
                <a:ea typeface="Times New Roman" panose="02020603050405020304" pitchFamily="18" charset="0"/>
              </a:rPr>
              <a:t>HERJAVEC, S. (2019): VINARSTVO, NAKLADNI ZAVOD GLOBUS, ZAGREB</a:t>
            </a:r>
          </a:p>
          <a:p>
            <a:pPr marL="342900" lvl="0" indent="-342900">
              <a:buFont typeface="+mj-lt"/>
              <a:buAutoNum type="arabicPeriod"/>
            </a:pPr>
            <a:r>
              <a:rPr lang="hr-HR" sz="1800" dirty="0">
                <a:effectLst>
                  <a:outerShdw blurRad="38100" dist="38100" dir="2700000" algn="tl">
                    <a:srgbClr val="000000">
                      <a:alpha val="43137"/>
                    </a:srgbClr>
                  </a:outerShdw>
                </a:effectLst>
                <a:ea typeface="Times New Roman" panose="02020603050405020304" pitchFamily="18" charset="0"/>
              </a:rPr>
              <a:t>MACELJSKI, MILAN (2006): ŠTETOČINJE VINOVE LOZE, ZRINSKI D.D., ČAKOVEC</a:t>
            </a:r>
          </a:p>
          <a:p>
            <a:pPr marL="342900" lvl="0" indent="-342900">
              <a:buFont typeface="+mj-lt"/>
              <a:buAutoNum type="arabicPeriod"/>
            </a:pPr>
            <a:r>
              <a:rPr lang="hr-HR" sz="1800" dirty="0">
                <a:effectLst>
                  <a:outerShdw blurRad="38100" dist="38100" dir="2700000" algn="tl">
                    <a:srgbClr val="000000">
                      <a:alpha val="43137"/>
                    </a:srgbClr>
                  </a:outerShdw>
                </a:effectLst>
                <a:ea typeface="Times New Roman" panose="02020603050405020304" pitchFamily="18" charset="0"/>
              </a:rPr>
              <a:t>MIROŠEVIĆ, N., KAROGLAN KONTIĆ, J. (2008): VINOGRADARSTVO, GLOBUS, ZAGREB</a:t>
            </a:r>
          </a:p>
          <a:p>
            <a:pPr marL="342900" lvl="0" indent="-342900">
              <a:buFont typeface="+mj-lt"/>
              <a:buAutoNum type="arabicPeriod"/>
            </a:pPr>
            <a:r>
              <a:rPr lang="hr-HR" sz="1800" dirty="0">
                <a:effectLst>
                  <a:outerShdw blurRad="38100" dist="38100" dir="2700000" algn="tl">
                    <a:srgbClr val="000000">
                      <a:alpha val="43137"/>
                    </a:srgbClr>
                  </a:outerShdw>
                </a:effectLst>
                <a:ea typeface="Times New Roman" panose="02020603050405020304" pitchFamily="18" charset="0"/>
              </a:rPr>
              <a:t>SVITLICA, B., KAMENJAK,D. (2025): ODRŽIVI SUSTAVI PROIZVODNJE GROŽĐA I VINA, INTERNI MATERIJALI (PREZENTACIJE) S ODRŽANIH PREDAVANJA I VJEŽBI NA PREDMETU, VUK</a:t>
            </a:r>
          </a:p>
          <a:p>
            <a:pPr marL="342900" lvl="0" indent="-342900">
              <a:buFont typeface="+mj-lt"/>
              <a:buAutoNum type="arabicPeriod"/>
            </a:pPr>
            <a:r>
              <a:rPr lang="hr-HR" sz="1800" dirty="0">
                <a:effectLst>
                  <a:outerShdw blurRad="38100" dist="38100" dir="2700000" algn="tl">
                    <a:srgbClr val="000000">
                      <a:alpha val="43137"/>
                    </a:srgbClr>
                  </a:outerShdw>
                </a:effectLst>
                <a:ea typeface="Times New Roman" panose="02020603050405020304" pitchFamily="18" charset="0"/>
              </a:rPr>
              <a:t>ZAKONI I PROPISI KOJI REGULIRAJU ODRŽIVU PROIZVODNJU GROŽĐA I VINA (NARODNE NOVINE)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9387" y="277813"/>
            <a:ext cx="8785225" cy="774923"/>
          </a:xfrm>
        </p:spPr>
        <p:txBody>
          <a:bodyPr/>
          <a:lstStyle/>
          <a:p>
            <a:pPr algn="ctr">
              <a:defRPr/>
            </a:pPr>
            <a:r>
              <a:rPr lang="hr-HR" b="1" dirty="0">
                <a:effectLst>
                  <a:outerShdw blurRad="38100" dist="38100" dir="2700000" algn="tl">
                    <a:srgbClr val="000000">
                      <a:alpha val="43137"/>
                    </a:srgbClr>
                  </a:outerShdw>
                </a:effectLst>
                <a:latin typeface="+mn-lt"/>
              </a:rPr>
              <a:t>LITERATURA</a:t>
            </a:r>
          </a:p>
        </p:txBody>
      </p:sp>
      <p:sp>
        <p:nvSpPr>
          <p:cNvPr id="3" name="Rezervirano mjesto sadržaja 2"/>
          <p:cNvSpPr>
            <a:spLocks noGrp="1"/>
          </p:cNvSpPr>
          <p:nvPr>
            <p:ph idx="1"/>
          </p:nvPr>
        </p:nvSpPr>
        <p:spPr>
          <a:xfrm>
            <a:off x="179388" y="1052736"/>
            <a:ext cx="8785225" cy="5078189"/>
          </a:xfrm>
        </p:spPr>
        <p:txBody>
          <a:bodyPr/>
          <a:lstStyle/>
          <a:p>
            <a:pPr marL="0" indent="0">
              <a:spcBef>
                <a:spcPts val="0"/>
              </a:spcBef>
              <a:buNone/>
              <a:defRPr/>
            </a:pPr>
            <a:r>
              <a:rPr lang="hr-HR" sz="2000" b="1" dirty="0">
                <a:solidFill>
                  <a:schemeClr val="accent1">
                    <a:lumMod val="50000"/>
                  </a:schemeClr>
                </a:solidFill>
                <a:effectLst>
                  <a:outerShdw blurRad="38100" dist="38100" dir="2700000" algn="tl">
                    <a:srgbClr val="000000">
                      <a:alpha val="43137"/>
                    </a:srgbClr>
                  </a:outerShdw>
                </a:effectLst>
              </a:rPr>
              <a:t>DOPUNSKA</a:t>
            </a:r>
          </a:p>
          <a:p>
            <a:pPr marL="342900" lvl="0" indent="-342900">
              <a:spcBef>
                <a:spcPts val="300"/>
              </a:spcBef>
              <a:buFont typeface="+mj-lt"/>
              <a:buAutoNum type="arabicPeriod"/>
            </a:pPr>
            <a:r>
              <a:rPr lang="de-DE" sz="1600" dirty="0">
                <a:effectLst>
                  <a:outerShdw blurRad="38100" dist="38100" dir="2700000" algn="tl">
                    <a:srgbClr val="000000">
                      <a:alpha val="43137"/>
                    </a:srgbClr>
                  </a:outerShdw>
                </a:effectLst>
                <a:ea typeface="Times New Roman" panose="02020603050405020304" pitchFamily="18" charset="0"/>
              </a:rPr>
              <a:t>HOFMAN, U., KÖPFER, P., WERNER. A (1995): ÖKOLOGISCHER WEINBAU, ULMER, STUTTGART</a:t>
            </a:r>
            <a:endParaRPr lang="hr-HR" sz="1600" dirty="0">
              <a:effectLst>
                <a:outerShdw blurRad="38100" dist="38100" dir="2700000" algn="tl">
                  <a:srgbClr val="000000">
                    <a:alpha val="43137"/>
                  </a:srgbClr>
                </a:outerShdw>
              </a:effectLst>
              <a:ea typeface="Times New Roman" panose="02020603050405020304" pitchFamily="18" charset="0"/>
            </a:endParaRPr>
          </a:p>
          <a:p>
            <a:pPr marL="342900" lvl="0" indent="-342900">
              <a:spcBef>
                <a:spcPts val="300"/>
              </a:spcBef>
              <a:buFont typeface="+mj-lt"/>
              <a:buAutoNum type="arabicPeriod"/>
            </a:pPr>
            <a:r>
              <a:rPr lang="hr-HR" sz="1600" dirty="0">
                <a:effectLst>
                  <a:outerShdw blurRad="38100" dist="38100" dir="2700000" algn="tl">
                    <a:srgbClr val="000000">
                      <a:alpha val="43137"/>
                    </a:srgbClr>
                  </a:outerShdw>
                </a:effectLst>
                <a:ea typeface="Times New Roman" panose="02020603050405020304" pitchFamily="18" charset="0"/>
              </a:rPr>
              <a:t>IGRC BARČIĆ, J., MACELJSKI, M (2001): EKOLOŠKI PRIHVATLJIVA ZAŠTITA BILJA OD ŠTETNIKA</a:t>
            </a:r>
          </a:p>
          <a:p>
            <a:pPr marL="342900" lvl="0" indent="-342900">
              <a:spcBef>
                <a:spcPts val="300"/>
              </a:spcBef>
              <a:buFont typeface="+mj-lt"/>
              <a:buAutoNum type="arabicPeriod"/>
            </a:pPr>
            <a:r>
              <a:rPr lang="hr-HR" sz="1600" dirty="0">
                <a:effectLst>
                  <a:outerShdw blurRad="38100" dist="38100" dir="2700000" algn="tl">
                    <a:srgbClr val="000000">
                      <a:alpha val="43137"/>
                    </a:srgbClr>
                  </a:outerShdw>
                </a:effectLst>
                <a:ea typeface="Times New Roman" panose="02020603050405020304" pitchFamily="18" charset="0"/>
              </a:rPr>
              <a:t>KARLSSON, B., KARLSSON, P. (2014.): BIODYNAMIC, ORGANIC AND NATURAL WINEMAKING: SUSTAINABLE VITICULTURE AND VINICULTURE, FLORIS BOOKS, USA</a:t>
            </a:r>
          </a:p>
          <a:p>
            <a:pPr marL="342900" lvl="0" indent="-342900">
              <a:spcBef>
                <a:spcPts val="300"/>
              </a:spcBef>
              <a:buFont typeface="+mj-lt"/>
              <a:buAutoNum type="arabicPeriod"/>
            </a:pPr>
            <a:r>
              <a:rPr lang="hr-HR" sz="1600" dirty="0">
                <a:effectLst>
                  <a:outerShdw blurRad="38100" dist="38100" dir="2700000" algn="tl">
                    <a:srgbClr val="000000">
                      <a:alpha val="43137"/>
                    </a:srgbClr>
                  </a:outerShdw>
                </a:effectLst>
                <a:ea typeface="Times New Roman" panose="02020603050405020304" pitchFamily="18" charset="0"/>
              </a:rPr>
              <a:t>ROMBOUGH, L. (2002): GRAPE GROWER: A GUIDE TO ORGANIC VITICULTURE, CHELSEA GREEN</a:t>
            </a:r>
          </a:p>
          <a:p>
            <a:pPr marL="342900" lvl="0" indent="-342900">
              <a:spcBef>
                <a:spcPts val="300"/>
              </a:spcBef>
              <a:buFont typeface="+mj-lt"/>
              <a:buAutoNum type="arabicPeriod"/>
            </a:pPr>
            <a:r>
              <a:rPr lang="hr-HR" sz="1600" dirty="0">
                <a:effectLst>
                  <a:outerShdw blurRad="38100" dist="38100" dir="2700000" algn="tl">
                    <a:srgbClr val="000000">
                      <a:alpha val="43137"/>
                    </a:srgbClr>
                  </a:outerShdw>
                </a:effectLst>
                <a:ea typeface="Times New Roman" panose="02020603050405020304" pitchFamily="18" charset="0"/>
              </a:rPr>
              <a:t>JACKSON R.S. (2019): WINE SCIENCE: PRINCIPLES AND APPLICATIONS, ACADEMIC PRESS, 5TH EDITION, LONDON</a:t>
            </a:r>
          </a:p>
          <a:p>
            <a:pPr marL="342900" lvl="0" indent="-342900">
              <a:spcBef>
                <a:spcPts val="300"/>
              </a:spcBef>
              <a:buFont typeface="+mj-lt"/>
              <a:buAutoNum type="arabicPeriod"/>
            </a:pPr>
            <a:r>
              <a:rPr lang="hr-HR" sz="1600" dirty="0">
                <a:effectLst>
                  <a:outerShdw blurRad="38100" dist="38100" dir="2700000" algn="tl">
                    <a:srgbClr val="000000">
                      <a:alpha val="43137"/>
                    </a:srgbClr>
                  </a:outerShdw>
                </a:effectLst>
                <a:ea typeface="Times New Roman" panose="02020603050405020304" pitchFamily="18" charset="0"/>
              </a:rPr>
              <a:t>GOODE, J., HARROP, S. (2011): AUTHENTIC WINE, TOWARD NATURAL AND SUSTAINABLE WINEMAKING, UNIVERSITY OF CALIFORNIA PRESS, LTD.</a:t>
            </a:r>
          </a:p>
          <a:p>
            <a:pPr marL="342900" lvl="0" indent="-342900">
              <a:spcBef>
                <a:spcPts val="300"/>
              </a:spcBef>
              <a:buFont typeface="+mj-lt"/>
              <a:buAutoNum type="arabicPeriod"/>
            </a:pPr>
            <a:r>
              <a:rPr lang="hr-HR" sz="1600" dirty="0">
                <a:effectLst>
                  <a:outerShdw blurRad="38100" dist="38100" dir="2700000" algn="tl">
                    <a:srgbClr val="000000">
                      <a:alpha val="43137"/>
                    </a:srgbClr>
                  </a:outerShdw>
                </a:effectLst>
                <a:ea typeface="Times New Roman" panose="02020603050405020304" pitchFamily="18" charset="0"/>
              </a:rPr>
              <a:t>FLORIN, J.M. (2021): BIODYNAMIC WINE GROWING, FLORIS BOOKS</a:t>
            </a:r>
          </a:p>
          <a:p>
            <a:pPr marL="342900" lvl="0" indent="-342900">
              <a:spcBef>
                <a:spcPts val="300"/>
              </a:spcBef>
              <a:buFont typeface="+mj-lt"/>
              <a:buAutoNum type="arabicPeriod"/>
            </a:pPr>
            <a:r>
              <a:rPr lang="hr-HR" sz="1600" dirty="0">
                <a:effectLst>
                  <a:outerShdw blurRad="38100" dist="38100" dir="2700000" algn="tl">
                    <a:srgbClr val="000000">
                      <a:alpha val="43137"/>
                    </a:srgbClr>
                  </a:outerShdw>
                </a:effectLst>
                <a:ea typeface="Times New Roman" panose="02020603050405020304" pitchFamily="18" charset="0"/>
              </a:rPr>
              <a:t>WALDIN, M. (2016): BIODYNAMIC WINE, INFINITE IDEAS L.T.D.</a:t>
            </a:r>
          </a:p>
          <a:p>
            <a:pPr marL="342900" lvl="0" indent="-342900">
              <a:spcBef>
                <a:spcPts val="300"/>
              </a:spcBef>
              <a:buFont typeface="+mj-lt"/>
              <a:buAutoNum type="arabicPeriod"/>
            </a:pPr>
            <a:r>
              <a:rPr lang="hr-HR" sz="1600" dirty="0">
                <a:effectLst>
                  <a:outerShdw blurRad="38100" dist="38100" dir="2700000" algn="tl">
                    <a:srgbClr val="000000">
                      <a:alpha val="43137"/>
                    </a:srgbClr>
                  </a:outerShdw>
                </a:effectLst>
                <a:ea typeface="Times New Roman" panose="02020603050405020304" pitchFamily="18" charset="0"/>
              </a:rPr>
              <a:t>ZNANSTVENI I STRUČNI ČLANCI IZ PODRUČJA ODRŽIVE PROIZVODNJE GROŽĐA I VINA</a:t>
            </a:r>
          </a:p>
          <a:p>
            <a:pPr marL="0" indent="0">
              <a:spcBef>
                <a:spcPts val="0"/>
              </a:spcBef>
              <a:buNone/>
              <a:defRPr/>
            </a:pPr>
            <a:endParaRPr lang="hr-HR" sz="1400" dirty="0"/>
          </a:p>
        </p:txBody>
      </p:sp>
    </p:spTree>
    <p:extLst>
      <p:ext uri="{BB962C8B-B14F-4D97-AF65-F5344CB8AC3E}">
        <p14:creationId xmlns:p14="http://schemas.microsoft.com/office/powerpoint/2010/main" val="255837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9387" y="277813"/>
            <a:ext cx="8713787" cy="558899"/>
          </a:xfrm>
        </p:spPr>
        <p:txBody>
          <a:bodyPr/>
          <a:lstStyle/>
          <a:p>
            <a:pPr algn="ctr">
              <a:defRPr/>
            </a:pPr>
            <a:r>
              <a:rPr lang="hr-HR" sz="2400" b="1" dirty="0">
                <a:effectLst>
                  <a:outerShdw blurRad="38100" dist="38100" dir="2700000" algn="tl">
                    <a:srgbClr val="000000">
                      <a:alpha val="43137"/>
                    </a:srgbClr>
                  </a:outerShdw>
                </a:effectLst>
                <a:latin typeface="Arial" pitchFamily="34" charset="0"/>
                <a:ea typeface="Times New Roman"/>
                <a:cs typeface="Arial" pitchFamily="34" charset="0"/>
              </a:rPr>
              <a:t>NAČIN POLAGANJA </a:t>
            </a:r>
            <a:r>
              <a:rPr lang="hr-HR" sz="2400" b="1">
                <a:effectLst>
                  <a:outerShdw blurRad="38100" dist="38100" dir="2700000" algn="tl">
                    <a:srgbClr val="000000">
                      <a:alpha val="43137"/>
                    </a:srgbClr>
                  </a:outerShdw>
                </a:effectLst>
                <a:latin typeface="Arial" pitchFamily="34" charset="0"/>
                <a:ea typeface="Times New Roman"/>
                <a:cs typeface="Arial" pitchFamily="34" charset="0"/>
              </a:rPr>
              <a:t>ISPITA / NAČIN </a:t>
            </a:r>
            <a:r>
              <a:rPr lang="hr-HR" sz="2400" b="1" dirty="0">
                <a:effectLst>
                  <a:outerShdw blurRad="38100" dist="38100" dir="2700000" algn="tl">
                    <a:srgbClr val="000000">
                      <a:alpha val="43137"/>
                    </a:srgbClr>
                  </a:outerShdw>
                </a:effectLst>
                <a:latin typeface="Arial" pitchFamily="34" charset="0"/>
                <a:ea typeface="Times New Roman"/>
                <a:cs typeface="Arial" pitchFamily="34" charset="0"/>
              </a:rPr>
              <a:t>OCJENJIVANJA</a:t>
            </a:r>
            <a:endParaRPr lang="hr-HR" sz="2400" dirty="0">
              <a:effectLst>
                <a:outerShdw blurRad="38100" dist="38100" dir="2700000" algn="tl">
                  <a:srgbClr val="000000">
                    <a:alpha val="43137"/>
                  </a:srgbClr>
                </a:outerShdw>
              </a:effectLst>
              <a:latin typeface="Arial" pitchFamily="34" charset="0"/>
              <a:cs typeface="Arial" pitchFamily="34" charset="0"/>
            </a:endParaRPr>
          </a:p>
        </p:txBody>
      </p:sp>
      <p:sp>
        <p:nvSpPr>
          <p:cNvPr id="3" name="Rezervirano mjesto sadržaja 2"/>
          <p:cNvSpPr>
            <a:spLocks noGrp="1"/>
          </p:cNvSpPr>
          <p:nvPr>
            <p:ph idx="1"/>
          </p:nvPr>
        </p:nvSpPr>
        <p:spPr>
          <a:xfrm>
            <a:off x="179388" y="980728"/>
            <a:ext cx="8713787" cy="5150197"/>
          </a:xfrm>
        </p:spPr>
        <p:txBody>
          <a:bodyPr/>
          <a:lstStyle/>
          <a:p>
            <a:pPr marL="0" indent="0">
              <a:spcBef>
                <a:spcPts val="300"/>
              </a:spcBef>
              <a:spcAft>
                <a:spcPts val="300"/>
              </a:spcAft>
              <a:buNone/>
              <a:defRPr/>
            </a:pPr>
            <a:r>
              <a:rPr lang="vi-VN" sz="2000" b="1" dirty="0">
                <a:effectLst>
                  <a:outerShdw blurRad="38100" dist="38100" dir="2700000" algn="tl">
                    <a:srgbClr val="000000">
                      <a:alpha val="43137"/>
                    </a:srgbClr>
                  </a:outerShdw>
                </a:effectLst>
              </a:rPr>
              <a:t>PROVJERA ZNANJA I OCJENJIVANJE OBAVLJA SE KONTINUIRANO TIJEKOM PROCESA IZVOĐENJA NASTAVE. </a:t>
            </a:r>
            <a:endParaRPr lang="hr-HR" sz="2000" b="1" dirty="0">
              <a:effectLst>
                <a:outerShdw blurRad="38100" dist="38100" dir="2700000" algn="tl">
                  <a:srgbClr val="000000">
                    <a:alpha val="43137"/>
                  </a:srgbClr>
                </a:outerShdw>
              </a:effectLst>
            </a:endParaRPr>
          </a:p>
          <a:p>
            <a:pPr>
              <a:spcBef>
                <a:spcPts val="300"/>
              </a:spcBef>
              <a:spcAft>
                <a:spcPts val="300"/>
              </a:spcAft>
              <a:defRPr/>
            </a:pPr>
            <a:r>
              <a:rPr lang="vi-VN" sz="2000" dirty="0">
                <a:effectLst>
                  <a:outerShdw blurRad="38100" dist="38100" dir="2700000" algn="tl">
                    <a:srgbClr val="000000">
                      <a:alpha val="43137"/>
                    </a:srgbClr>
                  </a:outerShdw>
                </a:effectLst>
              </a:rPr>
              <a:t>KONAČNA OCJENA SE FORMIRA NA OSNOVU OCJENE IZ TESTA ZNANJA (0-60 BODOVA, MINIMALNO </a:t>
            </a:r>
            <a:r>
              <a:rPr lang="hr-HR" sz="2000" dirty="0">
                <a:effectLst>
                  <a:outerShdw blurRad="38100" dist="38100" dir="2700000" algn="tl">
                    <a:srgbClr val="000000">
                      <a:alpha val="43137"/>
                    </a:srgbClr>
                  </a:outerShdw>
                </a:effectLst>
              </a:rPr>
              <a:t>36</a:t>
            </a:r>
            <a:r>
              <a:rPr lang="vi-VN" sz="2000" dirty="0">
                <a:effectLst>
                  <a:outerShdw blurRad="38100" dist="38100" dir="2700000" algn="tl">
                    <a:srgbClr val="000000">
                      <a:alpha val="43137"/>
                    </a:srgbClr>
                  </a:outerShdw>
                </a:effectLst>
              </a:rPr>
              <a:t>, UDIO U KONAČNOJ OCJENI - 60%), POHAĐANJA I AKTIVNOG UČEŠĆA NA NASTAVI (0-10 BODOVA, MINIMALNO </a:t>
            </a:r>
            <a:r>
              <a:rPr lang="hr-HR" sz="2000" dirty="0">
                <a:effectLst>
                  <a:outerShdw blurRad="38100" dist="38100" dir="2700000" algn="tl">
                    <a:srgbClr val="000000">
                      <a:alpha val="43137"/>
                    </a:srgbClr>
                  </a:outerShdw>
                </a:effectLst>
              </a:rPr>
              <a:t>6</a:t>
            </a:r>
            <a:r>
              <a:rPr lang="vi-VN" sz="2000" dirty="0">
                <a:effectLst>
                  <a:outerShdw blurRad="38100" dist="38100" dir="2700000" algn="tl">
                    <a:srgbClr val="000000">
                      <a:alpha val="43137"/>
                    </a:srgbClr>
                  </a:outerShdw>
                </a:effectLst>
              </a:rPr>
              <a:t>, UDIO U KONAČNOJ OCJENI 10%), </a:t>
            </a:r>
            <a:r>
              <a:rPr lang="hr-HR" sz="2000" dirty="0">
                <a:effectLst>
                  <a:outerShdw blurRad="38100" dist="38100" dir="2700000" algn="tl">
                    <a:srgbClr val="000000">
                      <a:alpha val="43137"/>
                    </a:srgbClr>
                  </a:outerShdw>
                </a:effectLst>
              </a:rPr>
              <a:t>PROJEKT</a:t>
            </a:r>
            <a:r>
              <a:rPr lang="vi-VN" sz="2000" dirty="0">
                <a:effectLst>
                  <a:outerShdw blurRad="38100" dist="38100" dir="2700000" algn="tl">
                    <a:srgbClr val="000000">
                      <a:alpha val="43137"/>
                    </a:srgbClr>
                  </a:outerShdw>
                </a:effectLst>
              </a:rPr>
              <a:t>NOG ZADATKA  (0-10 BODOVA, MINIMALNO </a:t>
            </a:r>
            <a:r>
              <a:rPr lang="hr-HR" sz="2000" dirty="0">
                <a:effectLst>
                  <a:outerShdw blurRad="38100" dist="38100" dir="2700000" algn="tl">
                    <a:srgbClr val="000000">
                      <a:alpha val="43137"/>
                    </a:srgbClr>
                  </a:outerShdw>
                </a:effectLst>
              </a:rPr>
              <a:t>6</a:t>
            </a:r>
            <a:r>
              <a:rPr lang="vi-VN" sz="2000" dirty="0">
                <a:effectLst>
                  <a:outerShdw blurRad="38100" dist="38100" dir="2700000" algn="tl">
                    <a:srgbClr val="000000">
                      <a:alpha val="43137"/>
                    </a:srgbClr>
                  </a:outerShdw>
                </a:effectLst>
              </a:rPr>
              <a:t>, UDIO U KONAČNOJ OCJENI 10%), </a:t>
            </a:r>
            <a:r>
              <a:rPr lang="hr-HR" sz="2000" dirty="0">
                <a:effectLst>
                  <a:outerShdw blurRad="38100" dist="38100" dir="2700000" algn="tl">
                    <a:srgbClr val="000000">
                      <a:alpha val="43137"/>
                    </a:srgbClr>
                  </a:outerShdw>
                </a:effectLst>
              </a:rPr>
              <a:t>POHAĐANJA, </a:t>
            </a:r>
            <a:r>
              <a:rPr lang="vi-VN" sz="2000" dirty="0">
                <a:effectLst>
                  <a:outerShdw blurRad="38100" dist="38100" dir="2700000" algn="tl">
                    <a:srgbClr val="000000">
                      <a:alpha val="43137"/>
                    </a:srgbClr>
                  </a:outerShdw>
                </a:effectLst>
              </a:rPr>
              <a:t>PREZENTACIJE  I OBRANE STRUČNE PRAKSE (0-10 BODOVA, MINIMALNO </a:t>
            </a:r>
            <a:r>
              <a:rPr lang="hr-HR" sz="2000" dirty="0">
                <a:effectLst>
                  <a:outerShdw blurRad="38100" dist="38100" dir="2700000" algn="tl">
                    <a:srgbClr val="000000">
                      <a:alpha val="43137"/>
                    </a:srgbClr>
                  </a:outerShdw>
                </a:effectLst>
              </a:rPr>
              <a:t>6</a:t>
            </a:r>
            <a:r>
              <a:rPr lang="vi-VN" sz="2000" dirty="0">
                <a:effectLst>
                  <a:outerShdw blurRad="38100" dist="38100" dir="2700000" algn="tl">
                    <a:srgbClr val="000000">
                      <a:alpha val="43137"/>
                    </a:srgbClr>
                  </a:outerShdw>
                </a:effectLst>
              </a:rPr>
              <a:t>, UDIO U KONAČNOJ OCJENI 10%).</a:t>
            </a:r>
          </a:p>
          <a:p>
            <a:pPr>
              <a:spcBef>
                <a:spcPts val="300"/>
              </a:spcBef>
              <a:spcAft>
                <a:spcPts val="300"/>
              </a:spcAft>
              <a:defRPr/>
            </a:pPr>
            <a:r>
              <a:rPr lang="vi-VN" sz="2000" b="1" dirty="0">
                <a:effectLst>
                  <a:outerShdw blurRad="38100" dist="38100" dir="2700000" algn="tl">
                    <a:srgbClr val="000000">
                      <a:alpha val="43137"/>
                    </a:srgbClr>
                  </a:outerShdw>
                </a:effectLst>
              </a:rPr>
              <a:t>RANG OCJENA PREMA BODOVIMA: 60-69 DOVOLJAN, 70-79 DOBAR, 80-89 VRLO DOBAR, 90-100 IZVRSTAN.</a:t>
            </a:r>
          </a:p>
          <a:p>
            <a:pPr>
              <a:spcBef>
                <a:spcPts val="300"/>
              </a:spcBef>
              <a:spcAft>
                <a:spcPts val="300"/>
              </a:spcAft>
              <a:defRPr/>
            </a:pPr>
            <a:r>
              <a:rPr lang="vi-VN" sz="2000" dirty="0">
                <a:effectLst>
                  <a:outerShdw blurRad="38100" dist="38100" dir="2700000" algn="tl">
                    <a:srgbClr val="000000">
                      <a:alpha val="43137"/>
                    </a:srgbClr>
                  </a:outerShdw>
                </a:effectLst>
              </a:rPr>
              <a:t>PRAVO NA POTPIS STUDENTI STJEČU REDOVITIM POHAĐANJEM NASTAVE, IZRADOM </a:t>
            </a:r>
            <a:r>
              <a:rPr lang="hr-HR" sz="2000" dirty="0">
                <a:effectLst>
                  <a:outerShdw blurRad="38100" dist="38100" dir="2700000" algn="tl">
                    <a:srgbClr val="000000">
                      <a:alpha val="43137"/>
                    </a:srgbClr>
                  </a:outerShdw>
                </a:effectLst>
              </a:rPr>
              <a:t>PROJEKT</a:t>
            </a:r>
            <a:r>
              <a:rPr lang="vi-VN" sz="2000" dirty="0">
                <a:effectLst>
                  <a:outerShdw blurRad="38100" dist="38100" dir="2700000" algn="tl">
                    <a:srgbClr val="000000">
                      <a:alpha val="43137"/>
                    </a:srgbClr>
                  </a:outerShdw>
                </a:effectLst>
              </a:rPr>
              <a:t>NOG ZADATKA TIJEKOM NASTAVE, TE </a:t>
            </a:r>
            <a:r>
              <a:rPr lang="hr-HR" sz="2000" dirty="0">
                <a:effectLst>
                  <a:outerShdw blurRad="38100" dist="38100" dir="2700000" algn="tl">
                    <a:srgbClr val="000000">
                      <a:alpha val="43137"/>
                    </a:srgbClr>
                  </a:outerShdw>
                </a:effectLst>
              </a:rPr>
              <a:t>PRISUTNOSTI I </a:t>
            </a:r>
            <a:r>
              <a:rPr lang="vi-VN" sz="2000" dirty="0">
                <a:effectLst>
                  <a:outerShdw blurRad="38100" dist="38100" dir="2700000" algn="tl">
                    <a:srgbClr val="000000">
                      <a:alpha val="43137"/>
                    </a:srgbClr>
                  </a:outerShdw>
                </a:effectLst>
              </a:rPr>
              <a:t>STRUČNOG IZVJEŠĆA S TERENSKE NASTAVE.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79512" y="404664"/>
            <a:ext cx="8784975" cy="792088"/>
          </a:xfrm>
        </p:spPr>
        <p:txBody>
          <a:bodyPr/>
          <a:lstStyle/>
          <a:p>
            <a:pPr algn="ctr" eaLnBrk="1" hangingPunct="1">
              <a:defRPr/>
            </a:pPr>
            <a:r>
              <a:rPr lang="hr-HR" sz="2400" b="1" dirty="0">
                <a:effectLst>
                  <a:outerShdw blurRad="38100" dist="38100" dir="2700000" algn="tl">
                    <a:srgbClr val="000000"/>
                  </a:outerShdw>
                </a:effectLst>
                <a:latin typeface="Arial" charset="0"/>
              </a:rPr>
              <a:t>ZAŠTITA ODRŽIVIH SUSTAVA U PROIZVODNJI GROŽĐA</a:t>
            </a:r>
          </a:p>
        </p:txBody>
      </p:sp>
      <p:graphicFrame>
        <p:nvGraphicFramePr>
          <p:cNvPr id="2" name="Tablica 1">
            <a:extLst>
              <a:ext uri="{FF2B5EF4-FFF2-40B4-BE49-F238E27FC236}">
                <a16:creationId xmlns:a16="http://schemas.microsoft.com/office/drawing/2014/main" id="{6F8CF100-A663-B40C-86B7-F2582F9E79AF}"/>
              </a:ext>
            </a:extLst>
          </p:cNvPr>
          <p:cNvGraphicFramePr>
            <a:graphicFrameLocks noGrp="1"/>
          </p:cNvGraphicFramePr>
          <p:nvPr>
            <p:extLst>
              <p:ext uri="{D42A27DB-BD31-4B8C-83A1-F6EECF244321}">
                <p14:modId xmlns:p14="http://schemas.microsoft.com/office/powerpoint/2010/main" val="1099133664"/>
              </p:ext>
            </p:extLst>
          </p:nvPr>
        </p:nvGraphicFramePr>
        <p:xfrm>
          <a:off x="179512" y="1385994"/>
          <a:ext cx="8784976" cy="5211356"/>
        </p:xfrm>
        <a:graphic>
          <a:graphicData uri="http://schemas.openxmlformats.org/drawingml/2006/table">
            <a:tbl>
              <a:tblPr firstRow="1" firstCol="1" bandRow="1">
                <a:tableStyleId>{16D9F66E-5EB9-4882-86FB-DCBF35E3C3E4}</a:tableStyleId>
              </a:tblPr>
              <a:tblGrid>
                <a:gridCol w="8784976">
                  <a:extLst>
                    <a:ext uri="{9D8B030D-6E8A-4147-A177-3AD203B41FA5}">
                      <a16:colId xmlns:a16="http://schemas.microsoft.com/office/drawing/2014/main" val="3560768816"/>
                    </a:ext>
                  </a:extLst>
                </a:gridCol>
              </a:tblGrid>
              <a:tr h="924960">
                <a:tc>
                  <a:txBody>
                    <a:bodyPr/>
                    <a:lstStyle/>
                    <a:p>
                      <a:pPr>
                        <a:lnSpc>
                          <a:spcPct val="100000"/>
                        </a:lnSpc>
                        <a:spcBef>
                          <a:spcPts val="200"/>
                        </a:spcBef>
                        <a:spcAft>
                          <a:spcPts val="200"/>
                        </a:spcAft>
                      </a:pPr>
                      <a:r>
                        <a:rPr lang="hr-HR" sz="1200" dirty="0">
                          <a:effectLst/>
                          <a:latin typeface="+mn-lt"/>
                          <a:ea typeface="Times New Roman" panose="02020603050405020304" pitchFamily="18" charset="0"/>
                          <a:cs typeface="Times New Roman" panose="02020603050405020304" pitchFamily="18" charset="0"/>
                        </a:rPr>
                        <a:t>SUZBIJANJE I PREPOZNAVANJE ŠTETOČINA U VINOGRADU, PRIHVATLJIVE MJERE BORBE, SREDSTVA DOPUŠTENA U INTEGRIRANOJ I EKOLOŠKOJ PROIZVODNJI SUKLADNO POSEBNIM PROPISIMA (TEHNOLOŠKE UPUTE ZA INTEGRIRANU PROIZVODNJU VINOVE LOZE  – MINISTARSTVO POLJOPRIVREDE). </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9935936"/>
                  </a:ext>
                </a:extLst>
              </a:tr>
              <a:tr h="1387553">
                <a:tc>
                  <a:txBody>
                    <a:bodyPr/>
                    <a:lstStyle/>
                    <a:p>
                      <a:pPr>
                        <a:lnSpc>
                          <a:spcPct val="100000"/>
                        </a:lnSpc>
                        <a:spcBef>
                          <a:spcPts val="200"/>
                        </a:spcBef>
                        <a:spcAft>
                          <a:spcPts val="200"/>
                        </a:spcAft>
                      </a:pPr>
                      <a:r>
                        <a:rPr lang="hr-HR" sz="1200" dirty="0">
                          <a:effectLst/>
                          <a:latin typeface="+mn-lt"/>
                          <a:ea typeface="Times New Roman" panose="02020603050405020304" pitchFamily="18" charset="0"/>
                          <a:cs typeface="Times New Roman" panose="02020603050405020304" pitchFamily="18" charset="0"/>
                        </a:rPr>
                        <a:t>FAZE PATOGENEZE U RAZVOJU BOLESTI VINOGRADA (INFEKCIJA, INKUBACIJA, FRUKTIFIKACIJA...), AGROTEHNIČKE, MEHANIČKE, FIZIKALNE I BIOLOŠKE MJERE BORBE U INTEGRIRANOJ I EKOLOŠKOJ ZAŠTITI VINOGRADA, UPORABA KORISNIH ORGANIZAMA ZA SUZBIJANJE ŠTETOČINA (BIOLOŠKI INSEKTICIDI), PREGLED  ZAŠTITE VINOGRADA OD NAJZNAČAJNIJIH BOLESTI (PLAMENJAČA, PEPELNICA, SIVA PLIJESAN, KISELA TRULEŽ, CRNA PJEGAVOST, CRVENA PALEŽ, ESCA, TUMOR VINOVE LOZE, VIROZE, BAKTERIOZE). ODREĐIVANJE PRAGA ŠTETNOSTI.</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5336670"/>
                  </a:ext>
                </a:extLst>
              </a:tr>
              <a:tr h="1070377">
                <a:tc>
                  <a:txBody>
                    <a:bodyPr/>
                    <a:lstStyle/>
                    <a:p>
                      <a:pPr>
                        <a:lnSpc>
                          <a:spcPct val="100000"/>
                        </a:lnSpc>
                        <a:spcBef>
                          <a:spcPts val="200"/>
                        </a:spcBef>
                        <a:spcAft>
                          <a:spcPts val="200"/>
                        </a:spcAft>
                      </a:pPr>
                      <a:r>
                        <a:rPr lang="hr-HR" sz="1200" dirty="0">
                          <a:effectLst/>
                          <a:latin typeface="+mn-lt"/>
                          <a:ea typeface="Times New Roman" panose="02020603050405020304" pitchFamily="18" charset="0"/>
                          <a:cs typeface="Times New Roman" panose="02020603050405020304" pitchFamily="18" charset="0"/>
                        </a:rPr>
                        <a:t>PREGLEDNA ZAŠTITA VINOGRADA OD NAJZNAČAJNIJIH ŠTETNIKA (ŠTETNICI ROZGVE I KORIJENA, ŠTETNICI PUPOVA, ŠTETNICI LIŠĆA, ŠTETNICI CVJETOVA, ŠTETNICI GROZDOVA),  ODREĐIVANJE PRAGA ŠTETNOSTI. </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9939450"/>
                  </a:ext>
                </a:extLst>
              </a:tr>
              <a:tr h="914233">
                <a:tc>
                  <a:txBody>
                    <a:bodyPr/>
                    <a:lstStyle/>
                    <a:p>
                      <a:pPr>
                        <a:lnSpc>
                          <a:spcPct val="100000"/>
                        </a:lnSpc>
                        <a:spcBef>
                          <a:spcPts val="200"/>
                        </a:spcBef>
                        <a:spcAft>
                          <a:spcPts val="200"/>
                        </a:spcAft>
                      </a:pPr>
                      <a:r>
                        <a:rPr lang="hr-HR" sz="1200" dirty="0">
                          <a:effectLst/>
                          <a:latin typeface="+mn-lt"/>
                          <a:ea typeface="Times New Roman" panose="02020603050405020304" pitchFamily="18" charset="0"/>
                          <a:cs typeface="Times New Roman" panose="02020603050405020304" pitchFamily="18" charset="0"/>
                        </a:rPr>
                        <a:t>BIOLOŠKI PREPARATI ZA ZAŠTITU BILJA NA TRŽIŠTU I SREDSTVA ZA JAČANJE BILJA, SUZBIJANJE KOROVA U INTEGRIRANOJ I EKOLOŠKOJ PROIZVODNJI GROŽĐA </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99107479"/>
                  </a:ext>
                </a:extLst>
              </a:tr>
              <a:tr h="914233">
                <a:tc>
                  <a:txBody>
                    <a:bodyPr/>
                    <a:lstStyle/>
                    <a:p>
                      <a:pPr>
                        <a:lnSpc>
                          <a:spcPct val="100000"/>
                        </a:lnSpc>
                        <a:spcBef>
                          <a:spcPts val="200"/>
                        </a:spcBef>
                        <a:spcAft>
                          <a:spcPts val="200"/>
                        </a:spcAft>
                      </a:pPr>
                      <a:r>
                        <a:rPr lang="hr-HR" sz="1200" dirty="0">
                          <a:effectLst/>
                          <a:latin typeface="+mn-lt"/>
                          <a:ea typeface="Times New Roman" panose="02020603050405020304" pitchFamily="18" charset="0"/>
                          <a:cs typeface="Times New Roman" panose="02020603050405020304" pitchFamily="18" charset="0"/>
                        </a:rPr>
                        <a:t>TERENSKA NASTAVA NA OGLEDNIM POLJOPRIVREDNIM GOSPODARSTVIMA: UPOZNAVANJE S ORGANIZACIJOM I TEHNOLOGIJAMA ODRŽIVE PROIZVODNJE GROŽĐA I VINA</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884398"/>
                  </a:ext>
                </a:extLst>
              </a:tr>
            </a:tbl>
          </a:graphicData>
        </a:graphic>
      </p:graphicFrame>
    </p:spTree>
    <p:extLst>
      <p:ext uri="{BB962C8B-B14F-4D97-AF65-F5344CB8AC3E}">
        <p14:creationId xmlns:p14="http://schemas.microsoft.com/office/powerpoint/2010/main" val="94183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79513" y="332656"/>
            <a:ext cx="8784974" cy="576064"/>
          </a:xfrm>
        </p:spPr>
        <p:txBody>
          <a:bodyPr/>
          <a:lstStyle/>
          <a:p>
            <a:pPr algn="ctr" eaLnBrk="1" hangingPunct="1">
              <a:defRPr/>
            </a:pPr>
            <a:r>
              <a:rPr lang="hr-HR" sz="2800" b="1" dirty="0">
                <a:effectLst>
                  <a:outerShdw blurRad="38100" dist="38100" dir="2700000" algn="tl">
                    <a:srgbClr val="000000"/>
                  </a:outerShdw>
                </a:effectLst>
                <a:latin typeface="Arial" charset="0"/>
              </a:rPr>
              <a:t>ISHODI UČENJA</a:t>
            </a:r>
          </a:p>
        </p:txBody>
      </p:sp>
      <p:sp>
        <p:nvSpPr>
          <p:cNvPr id="4" name="TekstniOkvir 3">
            <a:extLst>
              <a:ext uri="{FF2B5EF4-FFF2-40B4-BE49-F238E27FC236}">
                <a16:creationId xmlns:a16="http://schemas.microsoft.com/office/drawing/2014/main" id="{7F4F5D06-0AB6-2E86-674D-E707321CA736}"/>
              </a:ext>
            </a:extLst>
          </p:cNvPr>
          <p:cNvSpPr txBox="1"/>
          <p:nvPr/>
        </p:nvSpPr>
        <p:spPr>
          <a:xfrm>
            <a:off x="179513" y="1028343"/>
            <a:ext cx="8784974" cy="590931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hr-HR" b="1" dirty="0">
                <a:effectLst>
                  <a:outerShdw blurRad="38100" dist="38100" dir="2700000" algn="tl">
                    <a:srgbClr val="000000">
                      <a:alpha val="43137"/>
                    </a:srgbClr>
                  </a:outerShdw>
                </a:effectLst>
              </a:rPr>
              <a:t>IU 1. </a:t>
            </a:r>
            <a:r>
              <a:rPr lang="hr-HR" dirty="0">
                <a:effectLst>
                  <a:outerShdw blurRad="38100" dist="38100" dir="2700000" algn="tl">
                    <a:srgbClr val="000000">
                      <a:alpha val="43137"/>
                    </a:srgbClr>
                  </a:outerShdw>
                </a:effectLst>
              </a:rPr>
              <a:t>OBJASNITI NAČELA I LEGISLATIVU ODRŽIVIH NAČINA UZGOJA GROŽĐA I VINA. </a:t>
            </a:r>
          </a:p>
          <a:p>
            <a:r>
              <a:rPr lang="hr-HR" b="1" dirty="0">
                <a:effectLst>
                  <a:outerShdw blurRad="38100" dist="38100" dir="2700000" algn="tl">
                    <a:srgbClr val="000000">
                      <a:alpha val="43137"/>
                    </a:srgbClr>
                  </a:outerShdw>
                </a:effectLst>
              </a:rPr>
              <a:t>IU 2. </a:t>
            </a:r>
            <a:r>
              <a:rPr lang="hr-HR" dirty="0">
                <a:effectLst>
                  <a:outerShdw blurRad="38100" dist="38100" dir="2700000" algn="tl">
                    <a:srgbClr val="000000">
                      <a:alpha val="43137"/>
                    </a:srgbClr>
                  </a:outerShdw>
                </a:effectLst>
              </a:rPr>
              <a:t>OPISATI NAJVAŽNIJA MORFOLOŠKA SVOJSTVA VINOVE LOZE.</a:t>
            </a:r>
          </a:p>
          <a:p>
            <a:r>
              <a:rPr lang="hr-HR" b="1" dirty="0">
                <a:effectLst>
                  <a:outerShdw blurRad="38100" dist="38100" dir="2700000" algn="tl">
                    <a:srgbClr val="000000">
                      <a:alpha val="43137"/>
                    </a:srgbClr>
                  </a:outerShdw>
                </a:effectLst>
              </a:rPr>
              <a:t>IU 3. </a:t>
            </a:r>
            <a:r>
              <a:rPr lang="hr-HR" dirty="0">
                <a:effectLst>
                  <a:outerShdw blurRad="38100" dist="38100" dir="2700000" algn="tl">
                    <a:srgbClr val="000000">
                      <a:alpha val="43137"/>
                    </a:srgbClr>
                  </a:outerShdw>
                </a:effectLst>
              </a:rPr>
              <a:t>VREDNOVATI PROIZVODNE PROSTORE I AGROEKOLOŠKE UVJETE UZGOJA VINOVE LOZE PREMA PRINCIPIMA ODRŽIVOG UZGOJA.</a:t>
            </a:r>
          </a:p>
          <a:p>
            <a:r>
              <a:rPr lang="hr-HR" b="1" dirty="0">
                <a:effectLst>
                  <a:outerShdw blurRad="38100" dist="38100" dir="2700000" algn="tl">
                    <a:srgbClr val="000000">
                      <a:alpha val="43137"/>
                    </a:srgbClr>
                  </a:outerShdw>
                </a:effectLst>
              </a:rPr>
              <a:t>IU 4. </a:t>
            </a:r>
            <a:r>
              <a:rPr lang="hr-HR" dirty="0">
                <a:effectLst>
                  <a:outerShdw blurRad="38100" dist="38100" dir="2700000" algn="tl">
                    <a:srgbClr val="000000">
                      <a:alpha val="43137"/>
                    </a:srgbClr>
                  </a:outerShdw>
                </a:effectLst>
              </a:rPr>
              <a:t>ODABRATI SORTE/KLONOVE, PODLOGE I SUSTAVE UZGOJA VINOVE LOZE PRIKLADNE ZA ODRŽIVI UZGOJ.</a:t>
            </a:r>
          </a:p>
          <a:p>
            <a:r>
              <a:rPr lang="hr-HR" b="1" dirty="0">
                <a:effectLst>
                  <a:outerShdw blurRad="38100" dist="38100" dir="2700000" algn="tl">
                    <a:srgbClr val="000000">
                      <a:alpha val="43137"/>
                    </a:srgbClr>
                  </a:outerShdw>
                </a:effectLst>
              </a:rPr>
              <a:t>IU 5. </a:t>
            </a:r>
            <a:r>
              <a:rPr lang="hr-HR" dirty="0">
                <a:effectLst>
                  <a:outerShdw blurRad="38100" dist="38100" dir="2700000" algn="tl">
                    <a:srgbClr val="000000">
                      <a:alpha val="43137"/>
                    </a:srgbClr>
                  </a:outerShdw>
                </a:effectLst>
              </a:rPr>
              <a:t>OBJASNITI AMPELOTEHNIČKE I AGROTEHNIČKE MJERE PRIKLADNE ZA NAČELA ODRŽIVOG UZGOJA GROŽĐA I VINA.</a:t>
            </a:r>
          </a:p>
          <a:p>
            <a:r>
              <a:rPr lang="hr-HR" b="1" dirty="0">
                <a:effectLst>
                  <a:outerShdw blurRad="38100" dist="38100" dir="2700000" algn="tl">
                    <a:srgbClr val="000000">
                      <a:alpha val="43137"/>
                    </a:srgbClr>
                  </a:outerShdw>
                </a:effectLst>
              </a:rPr>
              <a:t>IU 6. </a:t>
            </a:r>
            <a:r>
              <a:rPr lang="hr-HR" dirty="0">
                <a:effectLst>
                  <a:outerShdw blurRad="38100" dist="38100" dir="2700000" algn="tl">
                    <a:srgbClr val="000000">
                      <a:alpha val="43137"/>
                    </a:srgbClr>
                  </a:outerShdw>
                </a:effectLst>
              </a:rPr>
              <a:t>ORGANIZIRATI PROIZVODNJU ODABRANE GROŽĐA I VINA PREMA NAČELIMA ODRŽIVIH UZGOJA.</a:t>
            </a:r>
          </a:p>
          <a:p>
            <a:r>
              <a:rPr lang="hr-HR" dirty="0">
                <a:effectLst>
                  <a:outerShdw blurRad="38100" dist="38100" dir="2700000" algn="tl">
                    <a:srgbClr val="000000">
                      <a:alpha val="43137"/>
                    </a:srgbClr>
                  </a:outerShdw>
                </a:effectLst>
              </a:rPr>
              <a:t>----------------------------------------------------------------------------------------------------------------</a:t>
            </a:r>
          </a:p>
          <a:p>
            <a:r>
              <a:rPr lang="hr-HR" b="1" dirty="0">
                <a:effectLst>
                  <a:outerShdw blurRad="38100" dist="38100" dir="2700000" algn="tl">
                    <a:srgbClr val="000000">
                      <a:alpha val="43137"/>
                    </a:srgbClr>
                  </a:outerShdw>
                </a:effectLst>
              </a:rPr>
              <a:t>IU 7. </a:t>
            </a:r>
            <a:r>
              <a:rPr lang="hr-HR" dirty="0">
                <a:effectLst>
                  <a:outerShdw blurRad="38100" dist="38100" dir="2700000" algn="tl">
                    <a:srgbClr val="000000">
                      <a:alpha val="43137"/>
                    </a:srgbClr>
                  </a:outerShdw>
                </a:effectLst>
              </a:rPr>
              <a:t>RASPOZNAVATI ŠTETE I ŠTETNE ORGANIZME VINOVE LOZE.</a:t>
            </a:r>
          </a:p>
          <a:p>
            <a:r>
              <a:rPr lang="hr-HR" b="1" dirty="0">
                <a:effectLst>
                  <a:outerShdw blurRad="38100" dist="38100" dir="2700000" algn="tl">
                    <a:srgbClr val="000000">
                      <a:alpha val="43137"/>
                    </a:srgbClr>
                  </a:outerShdw>
                </a:effectLst>
              </a:rPr>
              <a:t>IU 8. </a:t>
            </a:r>
            <a:r>
              <a:rPr lang="hr-HR" dirty="0">
                <a:effectLst>
                  <a:outerShdw blurRad="38100" dist="38100" dir="2700000" algn="tl">
                    <a:srgbClr val="000000">
                      <a:alpha val="43137"/>
                    </a:srgbClr>
                  </a:outerShdw>
                </a:effectLst>
              </a:rPr>
              <a:t>ODRŽAVATI PRAG ŠTETNOSTI UPORABOM KOMBINIRANIH METODA ZAŠTITE SUKLADNO PROPISIMA ODRŽIVIH UZGOJA.</a:t>
            </a:r>
          </a:p>
          <a:p>
            <a:r>
              <a:rPr lang="hr-HR" b="1" dirty="0">
                <a:effectLst>
                  <a:outerShdw blurRad="38100" dist="38100" dir="2700000" algn="tl">
                    <a:srgbClr val="000000">
                      <a:alpha val="43137"/>
                    </a:srgbClr>
                  </a:outerShdw>
                </a:effectLst>
              </a:rPr>
              <a:t>IU 9. </a:t>
            </a:r>
            <a:r>
              <a:rPr lang="hr-HR" dirty="0">
                <a:effectLst>
                  <a:outerShdw blurRad="38100" dist="38100" dir="2700000" algn="tl">
                    <a:srgbClr val="000000">
                      <a:alpha val="43137"/>
                    </a:srgbClr>
                  </a:outerShdw>
                </a:effectLst>
              </a:rPr>
              <a:t>PROVODITI ZAŠTITU U PROIZVODNJI GROŽĐA PREMA NAČELIMA ODRŽIVE PROIZVODNJE, U SKLADU S VLADAJUĆIM KLIMATSKIM PRILIKAMA I ZAKONSKIM PROPISIMA. </a:t>
            </a:r>
          </a:p>
          <a:p>
            <a:r>
              <a:rPr lang="hr-HR" b="1" dirty="0">
                <a:effectLst>
                  <a:outerShdw blurRad="38100" dist="38100" dir="2700000" algn="tl">
                    <a:srgbClr val="000000">
                      <a:alpha val="43137"/>
                    </a:srgbClr>
                  </a:outerShdw>
                </a:effectLst>
              </a:rPr>
              <a:t>IU 10.  </a:t>
            </a:r>
            <a:r>
              <a:rPr lang="hr-HR" dirty="0">
                <a:effectLst>
                  <a:outerShdw blurRad="38100" dist="38100" dir="2700000" algn="tl">
                    <a:srgbClr val="000000">
                      <a:alpha val="43137"/>
                    </a:srgbClr>
                  </a:outerShdw>
                </a:effectLst>
              </a:rPr>
              <a:t>KRITIČKI PROCIJENITI PROIZVODNJU NA OGLEDNOM INTEGRIRANOM/EKOLOŠKOM GOSPODARSTVU I PREDLOŽITI POBOLJŠANJA AKO SU POTREBNA.</a:t>
            </a:r>
          </a:p>
        </p:txBody>
      </p:sp>
    </p:spTree>
    <p:extLst>
      <p:ext uri="{BB962C8B-B14F-4D97-AF65-F5344CB8AC3E}">
        <p14:creationId xmlns:p14="http://schemas.microsoft.com/office/powerpoint/2010/main" val="450394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EB62F-760A-2750-6871-70C3E464471D}"/>
            </a:ext>
          </a:extLst>
        </p:cNvPr>
        <p:cNvGrpSpPr/>
        <p:nvPr/>
      </p:nvGrpSpPr>
      <p:grpSpPr>
        <a:xfrm>
          <a:off x="0" y="0"/>
          <a:ext cx="0" cy="0"/>
          <a:chOff x="0" y="0"/>
          <a:chExt cx="0" cy="0"/>
        </a:xfrm>
      </p:grpSpPr>
      <p:sp>
        <p:nvSpPr>
          <p:cNvPr id="31746" name="Rectangle 2">
            <a:extLst>
              <a:ext uri="{FF2B5EF4-FFF2-40B4-BE49-F238E27FC236}">
                <a16:creationId xmlns:a16="http://schemas.microsoft.com/office/drawing/2014/main" id="{497E3E19-413B-AB3D-714C-7DC1F9FBD2EA}"/>
              </a:ext>
            </a:extLst>
          </p:cNvPr>
          <p:cNvSpPr>
            <a:spLocks noGrp="1" noChangeArrowheads="1"/>
          </p:cNvSpPr>
          <p:nvPr>
            <p:ph type="title"/>
          </p:nvPr>
        </p:nvSpPr>
        <p:spPr>
          <a:xfrm>
            <a:off x="179388" y="260648"/>
            <a:ext cx="8713787" cy="648072"/>
          </a:xfrm>
        </p:spPr>
        <p:txBody>
          <a:bodyPr/>
          <a:lstStyle/>
          <a:p>
            <a:pPr algn="ctr" eaLnBrk="1" hangingPunct="1">
              <a:defRPr/>
            </a:pPr>
            <a:r>
              <a:rPr lang="hr-HR" sz="2400" b="1" dirty="0">
                <a:effectLst>
                  <a:outerShdw blurRad="38100" dist="38100" dir="2700000" algn="tl">
                    <a:srgbClr val="000000"/>
                  </a:outerShdw>
                </a:effectLst>
                <a:latin typeface="Arial" charset="0"/>
              </a:rPr>
              <a:t>ODRŽIVI SUSTAVI PROIZVODNJE GROŽĐA I VINA</a:t>
            </a:r>
            <a:br>
              <a:rPr lang="hr-HR" sz="2400" b="1" dirty="0">
                <a:effectLst>
                  <a:outerShdw blurRad="38100" dist="38100" dir="2700000" algn="tl">
                    <a:srgbClr val="000000"/>
                  </a:outerShdw>
                </a:effectLst>
                <a:latin typeface="Arial" charset="0"/>
              </a:rPr>
            </a:br>
            <a:endParaRPr lang="hr-HR" sz="2400" b="1" dirty="0">
              <a:effectLst>
                <a:outerShdw blurRad="38100" dist="38100" dir="2700000" algn="tl">
                  <a:srgbClr val="000000"/>
                </a:outerShdw>
              </a:effectLst>
              <a:latin typeface="Arial" charset="0"/>
            </a:endParaRPr>
          </a:p>
        </p:txBody>
      </p:sp>
      <p:sp>
        <p:nvSpPr>
          <p:cNvPr id="31747" name="Rectangle 3">
            <a:extLst>
              <a:ext uri="{FF2B5EF4-FFF2-40B4-BE49-F238E27FC236}">
                <a16:creationId xmlns:a16="http://schemas.microsoft.com/office/drawing/2014/main" id="{EB0DAC36-AE1A-4108-7243-19FCAE1048FF}"/>
              </a:ext>
            </a:extLst>
          </p:cNvPr>
          <p:cNvSpPr>
            <a:spLocks noGrp="1" noChangeArrowheads="1"/>
          </p:cNvSpPr>
          <p:nvPr>
            <p:ph type="body" idx="1"/>
          </p:nvPr>
        </p:nvSpPr>
        <p:spPr>
          <a:xfrm>
            <a:off x="179388" y="1052735"/>
            <a:ext cx="8713787" cy="5078189"/>
          </a:xfrm>
        </p:spPr>
        <p:txBody>
          <a:bodyPr/>
          <a:lstStyle/>
          <a:p>
            <a:pPr marL="0" indent="0" eaLnBrk="1" hangingPunct="1">
              <a:spcBef>
                <a:spcPts val="600"/>
              </a:spcBef>
              <a:buNone/>
              <a:defRPr/>
            </a:pPr>
            <a:r>
              <a:rPr lang="hr-HR" sz="2000" b="1" dirty="0">
                <a:effectLst>
                  <a:outerShdw blurRad="38100" dist="38100" dir="2700000" algn="tl">
                    <a:srgbClr val="000000">
                      <a:alpha val="43137"/>
                    </a:srgbClr>
                  </a:outerShdw>
                </a:effectLst>
              </a:rPr>
              <a:t>ODRŽIVI SUSTAVI PROIZVODNJE GROŽĐA I VINA PODRAZUMIJEVAJU PRISTUP BAVLJENJU VINOGRADARSTVOM I VINARSTVOM NA NAČIN POVEZIVANJA EKOLOŠKIH, EKONOMSKIH I DRUŠTVENIH ASPEKATA S CILJEM DUGOROČNE ODRŽIVOSTI. </a:t>
            </a:r>
          </a:p>
          <a:p>
            <a:pPr eaLnBrk="1" hangingPunct="1">
              <a:spcBef>
                <a:spcPts val="600"/>
              </a:spcBef>
              <a:defRPr/>
            </a:pPr>
            <a:r>
              <a:rPr lang="hr-HR" sz="2400" dirty="0">
                <a:effectLst>
                  <a:outerShdw blurRad="38100" dist="38100" dir="2700000" algn="tl">
                    <a:srgbClr val="000000">
                      <a:alpha val="43137"/>
                    </a:srgbClr>
                  </a:outerShdw>
                </a:effectLst>
              </a:rPr>
              <a:t>PREMA ZNANSTVENIM RADOVIMA I LITERATURI, </a:t>
            </a:r>
            <a:r>
              <a:rPr lang="hr-HR" sz="2400" b="1" dirty="0">
                <a:effectLst>
                  <a:outerShdw blurRad="38100" dist="38100" dir="2700000" algn="tl">
                    <a:srgbClr val="000000">
                      <a:alpha val="43137"/>
                    </a:srgbClr>
                  </a:outerShdw>
                </a:effectLst>
              </a:rPr>
              <a:t>ODRŽIVA PROIZVODNJA GROŽĐA I VINA </a:t>
            </a:r>
            <a:r>
              <a:rPr lang="hr-HR" sz="2400" dirty="0">
                <a:effectLst>
                  <a:outerShdw blurRad="38100" dist="38100" dir="2700000" algn="tl">
                    <a:srgbClr val="000000">
                      <a:alpha val="43137"/>
                    </a:srgbClr>
                  </a:outerShdw>
                </a:effectLst>
              </a:rPr>
              <a:t>UKLJUČUJE:</a:t>
            </a:r>
          </a:p>
          <a:p>
            <a:pPr lvl="1" eaLnBrk="1" hangingPunct="1">
              <a:spcBef>
                <a:spcPts val="600"/>
              </a:spcBef>
              <a:defRPr/>
            </a:pPr>
            <a:r>
              <a:rPr lang="hr-HR" sz="2000" dirty="0">
                <a:effectLst>
                  <a:outerShdw blurRad="38100" dist="38100" dir="2700000" algn="tl">
                    <a:srgbClr val="000000">
                      <a:alpha val="43137"/>
                    </a:srgbClr>
                  </a:outerShdw>
                </a:effectLst>
              </a:rPr>
              <a:t>KORIŠTENJE PROIZVODNIH PRAKSI KOJE MINIMIZIRAJU NEGATIVNE UTJECAJE NA OKOLIŠ (SMANJENJE EMISIJE STAKLENIČKIH PLINOVA, OČUVANJE VODA I TLA),</a:t>
            </a:r>
          </a:p>
          <a:p>
            <a:pPr lvl="1" eaLnBrk="1" hangingPunct="1">
              <a:spcBef>
                <a:spcPts val="600"/>
              </a:spcBef>
              <a:defRPr/>
            </a:pPr>
            <a:r>
              <a:rPr lang="hr-HR" sz="2000" dirty="0">
                <a:effectLst>
                  <a:outerShdw blurRad="38100" dist="38100" dir="2700000" algn="tl">
                    <a:srgbClr val="000000">
                      <a:alpha val="43137"/>
                    </a:srgbClr>
                  </a:outerShdw>
                </a:effectLst>
              </a:rPr>
              <a:t>EKONOMSKI RAZVOJ (POTIČE LOKALNU EKONOMIJU I ODRŽIVI TURIZAM),</a:t>
            </a:r>
          </a:p>
          <a:p>
            <a:pPr lvl="1" eaLnBrk="1" hangingPunct="1">
              <a:spcBef>
                <a:spcPts val="600"/>
              </a:spcBef>
              <a:defRPr/>
            </a:pPr>
            <a:r>
              <a:rPr lang="hr-HR" sz="2000" dirty="0">
                <a:effectLst>
                  <a:outerShdw blurRad="38100" dist="38100" dir="2700000" algn="tl">
                    <a:srgbClr val="000000">
                      <a:alpha val="43137"/>
                    </a:srgbClr>
                  </a:outerShdw>
                </a:effectLst>
              </a:rPr>
              <a:t>OSIGURAVA SOCIJALNU ODGOVORNOST PROIZVOĐAČA (</a:t>
            </a:r>
            <a:r>
              <a:rPr lang="pl-PL" sz="2000" dirty="0">
                <a:effectLst>
                  <a:outerShdw blurRad="38100" dist="38100" dir="2700000" algn="tl">
                    <a:srgbClr val="000000">
                      <a:alpha val="43137"/>
                    </a:srgbClr>
                  </a:outerShdw>
                </a:effectLst>
              </a:rPr>
              <a:t>OSIGURANJE PRAVEDNIH UVJETA RADA UZ PODRŠKU LOKALNIM ZAJEDNICAMA)</a:t>
            </a:r>
            <a:r>
              <a:rPr lang="hr-HR" sz="20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18931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B061B-58CB-861D-9D86-C393D42C66A4}"/>
            </a:ext>
          </a:extLst>
        </p:cNvPr>
        <p:cNvGrpSpPr/>
        <p:nvPr/>
      </p:nvGrpSpPr>
      <p:grpSpPr>
        <a:xfrm>
          <a:off x="0" y="0"/>
          <a:ext cx="0" cy="0"/>
          <a:chOff x="0" y="0"/>
          <a:chExt cx="0" cy="0"/>
        </a:xfrm>
      </p:grpSpPr>
      <p:sp>
        <p:nvSpPr>
          <p:cNvPr id="31746" name="Rectangle 2">
            <a:extLst>
              <a:ext uri="{FF2B5EF4-FFF2-40B4-BE49-F238E27FC236}">
                <a16:creationId xmlns:a16="http://schemas.microsoft.com/office/drawing/2014/main" id="{13FE53C7-5FC6-7C0E-1214-9CB643328F33}"/>
              </a:ext>
            </a:extLst>
          </p:cNvPr>
          <p:cNvSpPr>
            <a:spLocks noGrp="1" noChangeArrowheads="1"/>
          </p:cNvSpPr>
          <p:nvPr>
            <p:ph type="title"/>
          </p:nvPr>
        </p:nvSpPr>
        <p:spPr>
          <a:xfrm>
            <a:off x="179388" y="260648"/>
            <a:ext cx="8713787" cy="648072"/>
          </a:xfrm>
        </p:spPr>
        <p:txBody>
          <a:bodyPr/>
          <a:lstStyle/>
          <a:p>
            <a:pPr algn="ctr" eaLnBrk="1" hangingPunct="1">
              <a:defRPr/>
            </a:pPr>
            <a:r>
              <a:rPr lang="hr-HR" sz="2800" b="1" dirty="0">
                <a:effectLst>
                  <a:outerShdw blurRad="38100" dist="38100" dir="2700000" algn="tl">
                    <a:srgbClr val="000000"/>
                  </a:outerShdw>
                </a:effectLst>
                <a:latin typeface="Arial" charset="0"/>
              </a:rPr>
              <a:t>ODRŽIVI SUSTAVI PROIZVODNJE GROŽĐA</a:t>
            </a:r>
            <a:br>
              <a:rPr lang="hr-HR" sz="2400" b="1" dirty="0">
                <a:effectLst>
                  <a:outerShdw blurRad="38100" dist="38100" dir="2700000" algn="tl">
                    <a:srgbClr val="000000"/>
                  </a:outerShdw>
                </a:effectLst>
                <a:latin typeface="Arial" charset="0"/>
              </a:rPr>
            </a:br>
            <a:endParaRPr lang="hr-HR" sz="2400" b="1" dirty="0">
              <a:effectLst>
                <a:outerShdw blurRad="38100" dist="38100" dir="2700000" algn="tl">
                  <a:srgbClr val="000000"/>
                </a:outerShdw>
              </a:effectLst>
              <a:latin typeface="Arial" charset="0"/>
            </a:endParaRPr>
          </a:p>
        </p:txBody>
      </p:sp>
      <p:sp>
        <p:nvSpPr>
          <p:cNvPr id="31747" name="Rectangle 3">
            <a:extLst>
              <a:ext uri="{FF2B5EF4-FFF2-40B4-BE49-F238E27FC236}">
                <a16:creationId xmlns:a16="http://schemas.microsoft.com/office/drawing/2014/main" id="{C2D47A0F-D0FF-6AB5-347A-5635D432A883}"/>
              </a:ext>
            </a:extLst>
          </p:cNvPr>
          <p:cNvSpPr>
            <a:spLocks noGrp="1" noChangeArrowheads="1"/>
          </p:cNvSpPr>
          <p:nvPr>
            <p:ph type="body" idx="1"/>
          </p:nvPr>
        </p:nvSpPr>
        <p:spPr>
          <a:xfrm>
            <a:off x="179388" y="908721"/>
            <a:ext cx="8713787" cy="5222204"/>
          </a:xfrm>
        </p:spPr>
        <p:txBody>
          <a:bodyPr/>
          <a:lstStyle/>
          <a:p>
            <a:pPr eaLnBrk="1" hangingPunct="1">
              <a:spcBef>
                <a:spcPts val="600"/>
              </a:spcBef>
              <a:defRPr/>
            </a:pPr>
            <a:r>
              <a:rPr lang="hr-HR" sz="1800" b="1" dirty="0">
                <a:effectLst>
                  <a:outerShdw blurRad="38100" dist="38100" dir="2700000" algn="tl">
                    <a:srgbClr val="000000">
                      <a:alpha val="43137"/>
                    </a:srgbClr>
                  </a:outerShdw>
                </a:effectLst>
              </a:rPr>
              <a:t>INTEGRIRANI, EKOLOŠKI I BIODINAMIČKI UZGOJ VINOVE LOZE / </a:t>
            </a:r>
            <a:r>
              <a:rPr lang="hr-HR" sz="1800" dirty="0">
                <a:effectLst>
                  <a:outerShdw blurRad="38100" dist="38100" dir="2700000" algn="tl">
                    <a:srgbClr val="000000">
                      <a:alpha val="43137"/>
                    </a:srgbClr>
                  </a:outerShdw>
                </a:effectLst>
              </a:rPr>
              <a:t>PODRAZUMIJEVA IZBJEGAVANJE SINTETSKIH PESTICIDA I GNOJIVA, KORIŠTENJE PRIRODNIH METODA ZAŠTITE BILJA UZ OČUVANJE BIOLOŠKE RAZNOLIKOSTI. BIODINAMIČKI PRISTUP IDE KORAK DALJE, INTEGRIRAJUĆI HOLISTIČKE METODE POPUT KORIŠTENJA PRIPRAVAKA NA BAZI BILJA I POŠTIVANJA LUNARNOG KALENDARA.</a:t>
            </a:r>
          </a:p>
          <a:p>
            <a:pPr eaLnBrk="1" hangingPunct="1">
              <a:spcBef>
                <a:spcPts val="600"/>
              </a:spcBef>
              <a:defRPr/>
            </a:pPr>
            <a:r>
              <a:rPr lang="hr-HR" sz="1800" b="1" dirty="0">
                <a:effectLst>
                  <a:outerShdw blurRad="38100" dist="38100" dir="2700000" algn="tl">
                    <a:srgbClr val="000000">
                      <a:alpha val="43137"/>
                    </a:srgbClr>
                  </a:outerShdw>
                </a:effectLst>
              </a:rPr>
              <a:t>PRECIZNO VINOGRADARSTVO / </a:t>
            </a:r>
            <a:r>
              <a:rPr lang="hr-HR" sz="1800" dirty="0">
                <a:effectLst>
                  <a:outerShdw blurRad="38100" dist="38100" dir="2700000" algn="tl">
                    <a:srgbClr val="000000">
                      <a:alpha val="43137"/>
                    </a:srgbClr>
                  </a:outerShdw>
                </a:effectLst>
              </a:rPr>
              <a:t>UPORABA TEHNOLOGIJA POPUT GPS-A, SENZORA I DRONOVA. VINOGRADARI MOGU PRATITI MIKROKLIMATSKE UVJETE, STANJE TLA I ZDRAVSTVENO STANJE VINOVE LOZE. TAKVE  PRAKSE OMOGUĆUJU CILJANO NAVODNJAVANJE, GNOJIDBU I ZAŠTITU BILJA, SMANJUJUĆI UPOTREBU RESURSA I NEGATIVAN UTJECAJ NA OKOLIŠ.</a:t>
            </a:r>
          </a:p>
          <a:p>
            <a:pPr eaLnBrk="1" hangingPunct="1">
              <a:spcBef>
                <a:spcPts val="600"/>
              </a:spcBef>
              <a:defRPr/>
            </a:pPr>
            <a:r>
              <a:rPr lang="hr-HR" sz="1800" b="1" dirty="0">
                <a:effectLst>
                  <a:outerShdw blurRad="38100" dist="38100" dir="2700000" algn="tl">
                    <a:srgbClr val="000000">
                      <a:alpha val="43137"/>
                    </a:srgbClr>
                  </a:outerShdw>
                </a:effectLst>
              </a:rPr>
              <a:t>ODRŽIVO NAVODNJAVANJE </a:t>
            </a:r>
            <a:r>
              <a:rPr lang="hr-HR" sz="1800" dirty="0">
                <a:effectLst>
                  <a:outerShdw blurRad="38100" dist="38100" dir="2700000" algn="tl">
                    <a:srgbClr val="000000">
                      <a:alpha val="43137"/>
                    </a:srgbClr>
                  </a:outerShdw>
                </a:effectLst>
              </a:rPr>
              <a:t>/ U SUŠNIM REGIJAMA. KONTROLIRANO NAVODNJAVANJE SUSTAVOM KAP PO KAP OMOGUĆUJE OPTIMALNU OPSKRBU VODOM UZ MINIMALNE GUBITKE. TEHNIKE POPUT PARCIJALNOG SUŠENJA KORIJENSKOG SUSTAVA (PRD) POTIČU VINOVU LOZU NA EFIKASNIJE KORIŠTENJE VODE, ČIME SE POBOLJŠAVA KVALITETA GROŽĐA I SMANJUJE POTROŠNJA VODE.</a:t>
            </a:r>
          </a:p>
        </p:txBody>
      </p:sp>
    </p:spTree>
    <p:extLst>
      <p:ext uri="{BB962C8B-B14F-4D97-AF65-F5344CB8AC3E}">
        <p14:creationId xmlns:p14="http://schemas.microsoft.com/office/powerpoint/2010/main" val="312081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9D7AF-9E9E-FEED-0D08-F7A4E7B8DEB2}"/>
            </a:ext>
          </a:extLst>
        </p:cNvPr>
        <p:cNvGrpSpPr/>
        <p:nvPr/>
      </p:nvGrpSpPr>
      <p:grpSpPr>
        <a:xfrm>
          <a:off x="0" y="0"/>
          <a:ext cx="0" cy="0"/>
          <a:chOff x="0" y="0"/>
          <a:chExt cx="0" cy="0"/>
        </a:xfrm>
      </p:grpSpPr>
      <p:sp>
        <p:nvSpPr>
          <p:cNvPr id="31746" name="Rectangle 2">
            <a:extLst>
              <a:ext uri="{FF2B5EF4-FFF2-40B4-BE49-F238E27FC236}">
                <a16:creationId xmlns:a16="http://schemas.microsoft.com/office/drawing/2014/main" id="{4CD72877-2F02-AAF3-F1D9-20599A67D766}"/>
              </a:ext>
            </a:extLst>
          </p:cNvPr>
          <p:cNvSpPr>
            <a:spLocks noGrp="1" noChangeArrowheads="1"/>
          </p:cNvSpPr>
          <p:nvPr>
            <p:ph type="title"/>
          </p:nvPr>
        </p:nvSpPr>
        <p:spPr>
          <a:xfrm>
            <a:off x="179388" y="260648"/>
            <a:ext cx="8713787" cy="648072"/>
          </a:xfrm>
        </p:spPr>
        <p:txBody>
          <a:bodyPr/>
          <a:lstStyle/>
          <a:p>
            <a:pPr algn="ctr" eaLnBrk="1" hangingPunct="1">
              <a:defRPr/>
            </a:pPr>
            <a:r>
              <a:rPr lang="hr-HR" sz="2800" b="1" dirty="0">
                <a:effectLst>
                  <a:outerShdw blurRad="38100" dist="38100" dir="2700000" algn="tl">
                    <a:srgbClr val="000000"/>
                  </a:outerShdw>
                </a:effectLst>
                <a:latin typeface="Arial" charset="0"/>
              </a:rPr>
              <a:t>ODRŽIVI SUSTAVI PROIZVODNJE VINA</a:t>
            </a:r>
            <a:br>
              <a:rPr lang="hr-HR" sz="2400" b="1" dirty="0">
                <a:effectLst>
                  <a:outerShdw blurRad="38100" dist="38100" dir="2700000" algn="tl">
                    <a:srgbClr val="000000"/>
                  </a:outerShdw>
                </a:effectLst>
                <a:latin typeface="Arial" charset="0"/>
              </a:rPr>
            </a:br>
            <a:endParaRPr lang="hr-HR" sz="2400" b="1" dirty="0">
              <a:effectLst>
                <a:outerShdw blurRad="38100" dist="38100" dir="2700000" algn="tl">
                  <a:srgbClr val="000000"/>
                </a:outerShdw>
              </a:effectLst>
              <a:latin typeface="Arial" charset="0"/>
            </a:endParaRPr>
          </a:p>
        </p:txBody>
      </p:sp>
      <p:sp>
        <p:nvSpPr>
          <p:cNvPr id="31747" name="Rectangle 3">
            <a:extLst>
              <a:ext uri="{FF2B5EF4-FFF2-40B4-BE49-F238E27FC236}">
                <a16:creationId xmlns:a16="http://schemas.microsoft.com/office/drawing/2014/main" id="{A35FCC78-0EB5-2C3B-F707-6FBB3130805C}"/>
              </a:ext>
            </a:extLst>
          </p:cNvPr>
          <p:cNvSpPr>
            <a:spLocks noGrp="1" noChangeArrowheads="1"/>
          </p:cNvSpPr>
          <p:nvPr>
            <p:ph type="body" idx="1"/>
          </p:nvPr>
        </p:nvSpPr>
        <p:spPr>
          <a:xfrm>
            <a:off x="179388" y="908720"/>
            <a:ext cx="8713787" cy="5222204"/>
          </a:xfrm>
        </p:spPr>
        <p:txBody>
          <a:bodyPr/>
          <a:lstStyle/>
          <a:p>
            <a:pPr eaLnBrk="1" hangingPunct="1">
              <a:spcBef>
                <a:spcPts val="600"/>
              </a:spcBef>
              <a:defRPr/>
            </a:pPr>
            <a:r>
              <a:rPr lang="hr-HR" sz="2200" b="1" dirty="0">
                <a:effectLst>
                  <a:outerShdw blurRad="38100" dist="38100" dir="2700000" algn="tl">
                    <a:srgbClr val="000000">
                      <a:alpha val="43137"/>
                    </a:srgbClr>
                  </a:outerShdw>
                </a:effectLst>
              </a:rPr>
              <a:t>MINIMALNA INTERVENCIJA U PODRUMU (VINARIJI) </a:t>
            </a:r>
            <a:r>
              <a:rPr lang="hr-HR" sz="2200" dirty="0">
                <a:effectLst>
                  <a:outerShdw blurRad="38100" dist="38100" dir="2700000" algn="tl">
                    <a:srgbClr val="000000">
                      <a:alpha val="43137"/>
                    </a:srgbClr>
                  </a:outerShdw>
                </a:effectLst>
              </a:rPr>
              <a:t>/ PROIZVODNJA PRIRODNIH VINA UKLJUČUJE FERMENTACIJU S AUTOHTONIM KVASCIMA, IZBJEGAVANJE DODAVANJA ADITIVA I MINIMALNU FILTRACIJU. OVAKAV PRISTUP NAGLAŠAVA TERROIR I SMANJUJE POTREBU ZA KEMIJSKIM INTERVENCIJAMA.</a:t>
            </a:r>
          </a:p>
          <a:p>
            <a:pPr eaLnBrk="1" hangingPunct="1">
              <a:spcBef>
                <a:spcPts val="600"/>
              </a:spcBef>
              <a:defRPr/>
            </a:pPr>
            <a:r>
              <a:rPr lang="hr-HR" sz="2200" b="1" dirty="0">
                <a:effectLst>
                  <a:outerShdw blurRad="38100" dist="38100" dir="2700000" algn="tl">
                    <a:srgbClr val="000000">
                      <a:alpha val="43137"/>
                    </a:srgbClr>
                  </a:outerShdw>
                </a:effectLst>
              </a:rPr>
              <a:t>ENERGETSKA UČINKOVITOST I OBNOVLJIVI IZVORI </a:t>
            </a:r>
            <a:r>
              <a:rPr lang="hr-HR" sz="2200" dirty="0">
                <a:effectLst>
                  <a:outerShdw blurRad="38100" dist="38100" dir="2700000" algn="tl">
                    <a:srgbClr val="000000">
                      <a:alpha val="43137"/>
                    </a:srgbClr>
                  </a:outerShdw>
                </a:effectLst>
              </a:rPr>
              <a:t>/ BROJNE VINARIJE IMPLEMENTIRAJU SOLARNE PANELE, SUSTAVE ZA RECIKLAŽU VODE I ENERGETSKI UČINKOVITE TEHNOLOGIJE, ČIME SMANJUJU SVOJ UGLJIČNI OTISAK.</a:t>
            </a:r>
          </a:p>
          <a:p>
            <a:pPr eaLnBrk="1" hangingPunct="1">
              <a:spcBef>
                <a:spcPts val="600"/>
              </a:spcBef>
              <a:defRPr/>
            </a:pPr>
            <a:r>
              <a:rPr lang="hr-HR" sz="2200" b="1" dirty="0">
                <a:effectLst>
                  <a:outerShdw blurRad="38100" dist="38100" dir="2700000" algn="tl">
                    <a:srgbClr val="000000">
                      <a:alpha val="43137"/>
                    </a:srgbClr>
                  </a:outerShdw>
                </a:effectLst>
              </a:rPr>
              <a:t>UPRAVLJANJE OTPADOM I RECIKLAŽA </a:t>
            </a:r>
            <a:r>
              <a:rPr lang="hr-HR" sz="2200" dirty="0">
                <a:effectLst>
                  <a:outerShdw blurRad="38100" dist="38100" dir="2700000" algn="tl">
                    <a:srgbClr val="000000">
                      <a:alpha val="43137"/>
                    </a:srgbClr>
                  </a:outerShdw>
                </a:effectLst>
              </a:rPr>
              <a:t>/ KOMPOSTIRANJE OSTATAKA OD PRERADE GROŽĐA I KORIŠTENJE NUSPROIZVODA ZA PROIZVODNJU ENERGIJE ILI GNOJIVA DOPRINOSI KRUŽNOM GOSPODARSTVU I SMANJENJU OTPADA.</a:t>
            </a:r>
          </a:p>
        </p:txBody>
      </p:sp>
    </p:spTree>
    <p:extLst>
      <p:ext uri="{BB962C8B-B14F-4D97-AF65-F5344CB8AC3E}">
        <p14:creationId xmlns:p14="http://schemas.microsoft.com/office/powerpoint/2010/main" val="1326470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2457E-4BB8-8E94-12AA-48896A8C6699}"/>
            </a:ext>
          </a:extLst>
        </p:cNvPr>
        <p:cNvGrpSpPr/>
        <p:nvPr/>
      </p:nvGrpSpPr>
      <p:grpSpPr>
        <a:xfrm>
          <a:off x="0" y="0"/>
          <a:ext cx="0" cy="0"/>
          <a:chOff x="0" y="0"/>
          <a:chExt cx="0" cy="0"/>
        </a:xfrm>
      </p:grpSpPr>
      <p:sp>
        <p:nvSpPr>
          <p:cNvPr id="31746" name="Rectangle 2">
            <a:extLst>
              <a:ext uri="{FF2B5EF4-FFF2-40B4-BE49-F238E27FC236}">
                <a16:creationId xmlns:a16="http://schemas.microsoft.com/office/drawing/2014/main" id="{A58DDEA6-9E0F-8F01-0F2E-352701881393}"/>
              </a:ext>
            </a:extLst>
          </p:cNvPr>
          <p:cNvSpPr>
            <a:spLocks noGrp="1" noChangeArrowheads="1"/>
          </p:cNvSpPr>
          <p:nvPr>
            <p:ph type="title"/>
          </p:nvPr>
        </p:nvSpPr>
        <p:spPr>
          <a:xfrm>
            <a:off x="179388" y="260648"/>
            <a:ext cx="8713787" cy="864096"/>
          </a:xfrm>
        </p:spPr>
        <p:txBody>
          <a:bodyPr/>
          <a:lstStyle/>
          <a:p>
            <a:pPr algn="ctr" eaLnBrk="1" hangingPunct="1">
              <a:defRPr/>
            </a:pPr>
            <a:r>
              <a:rPr lang="hr-HR" sz="2400" b="1" dirty="0">
                <a:effectLst>
                  <a:outerShdw blurRad="38100" dist="38100" dir="2700000" algn="tl">
                    <a:srgbClr val="000000"/>
                  </a:outerShdw>
                </a:effectLst>
                <a:latin typeface="Arial" charset="0"/>
              </a:rPr>
              <a:t>EKOLOŠKI ASPEKT ODRŽIVE PROIZVODNJE </a:t>
            </a:r>
            <a:br>
              <a:rPr lang="hr-HR" sz="2400" b="1" dirty="0">
                <a:effectLst>
                  <a:outerShdw blurRad="38100" dist="38100" dir="2700000" algn="tl">
                    <a:srgbClr val="000000"/>
                  </a:outerShdw>
                </a:effectLst>
                <a:latin typeface="Arial" charset="0"/>
              </a:rPr>
            </a:br>
            <a:r>
              <a:rPr lang="hr-HR" sz="2400" b="1" dirty="0">
                <a:effectLst>
                  <a:outerShdw blurRad="38100" dist="38100" dir="2700000" algn="tl">
                    <a:srgbClr val="000000"/>
                  </a:outerShdw>
                </a:effectLst>
                <a:latin typeface="Arial" charset="0"/>
              </a:rPr>
              <a:t>GROŽĐA I VINA</a:t>
            </a:r>
            <a:br>
              <a:rPr lang="hr-HR" sz="2400" b="1" dirty="0">
                <a:effectLst>
                  <a:outerShdw blurRad="38100" dist="38100" dir="2700000" algn="tl">
                    <a:srgbClr val="000000"/>
                  </a:outerShdw>
                </a:effectLst>
                <a:latin typeface="Arial" charset="0"/>
              </a:rPr>
            </a:br>
            <a:endParaRPr lang="hr-HR" sz="2400" b="1" dirty="0">
              <a:effectLst>
                <a:outerShdw blurRad="38100" dist="38100" dir="2700000" algn="tl">
                  <a:srgbClr val="000000"/>
                </a:outerShdw>
              </a:effectLst>
              <a:latin typeface="Arial" charset="0"/>
            </a:endParaRPr>
          </a:p>
        </p:txBody>
      </p:sp>
      <p:sp>
        <p:nvSpPr>
          <p:cNvPr id="31747" name="Rectangle 3">
            <a:extLst>
              <a:ext uri="{FF2B5EF4-FFF2-40B4-BE49-F238E27FC236}">
                <a16:creationId xmlns:a16="http://schemas.microsoft.com/office/drawing/2014/main" id="{AF4CCB5E-CABC-AC01-D898-76E887ABA489}"/>
              </a:ext>
            </a:extLst>
          </p:cNvPr>
          <p:cNvSpPr>
            <a:spLocks noGrp="1" noChangeArrowheads="1"/>
          </p:cNvSpPr>
          <p:nvPr>
            <p:ph type="body" idx="1"/>
          </p:nvPr>
        </p:nvSpPr>
        <p:spPr>
          <a:xfrm>
            <a:off x="179388" y="1412776"/>
            <a:ext cx="8713787" cy="4718148"/>
          </a:xfrm>
        </p:spPr>
        <p:txBody>
          <a:bodyPr/>
          <a:lstStyle/>
          <a:p>
            <a:pPr eaLnBrk="1" hangingPunct="1">
              <a:spcBef>
                <a:spcPts val="600"/>
              </a:spcBef>
              <a:defRPr/>
            </a:pPr>
            <a:r>
              <a:rPr lang="hr-HR" sz="2400" b="1" dirty="0">
                <a:effectLst>
                  <a:outerShdw blurRad="38100" dist="38100" dir="2700000" algn="tl">
                    <a:srgbClr val="000000">
                      <a:alpha val="43137"/>
                    </a:srgbClr>
                  </a:outerShdw>
                </a:effectLst>
              </a:rPr>
              <a:t>SMANJENJE UPOTREBE KEMIJSKIH SREDSTAVA →</a:t>
            </a:r>
            <a:r>
              <a:rPr lang="hr-HR" sz="2400" dirty="0">
                <a:effectLst>
                  <a:outerShdw blurRad="38100" dist="38100" dir="2700000" algn="tl">
                    <a:srgbClr val="000000">
                      <a:alpha val="43137"/>
                    </a:srgbClr>
                  </a:outerShdw>
                </a:effectLst>
              </a:rPr>
              <a:t> INTEGRIRANA ZAŠTITA BILJA (IPM) I ORGANSKA ILI BIODINAMIČKA PROIZVODNJA ZNATNO SMANJUJU UPORABU PESTICIDA I HERBICIDA (</a:t>
            </a:r>
            <a:r>
              <a:rPr lang="hr-HR" sz="2400" i="1" dirty="0">
                <a:effectLst>
                  <a:outerShdw blurRad="38100" dist="38100" dir="2700000" algn="tl">
                    <a:srgbClr val="000000">
                      <a:alpha val="43137"/>
                    </a:srgbClr>
                  </a:outerShdw>
                </a:effectLst>
              </a:rPr>
              <a:t>ALTIERI, 2018</a:t>
            </a:r>
            <a:r>
              <a:rPr lang="hr-HR" sz="2400" dirty="0">
                <a:effectLst>
                  <a:outerShdw blurRad="38100" dist="38100" dir="2700000" algn="tl">
                    <a:srgbClr val="000000">
                      <a:alpha val="43137"/>
                    </a:srgbClr>
                  </a:outerShdw>
                </a:effectLst>
              </a:rPr>
              <a:t>).</a:t>
            </a:r>
          </a:p>
          <a:p>
            <a:pPr eaLnBrk="1" hangingPunct="1">
              <a:spcBef>
                <a:spcPts val="600"/>
              </a:spcBef>
              <a:defRPr/>
            </a:pPr>
            <a:r>
              <a:rPr lang="hr-HR" sz="2400" b="1" dirty="0">
                <a:effectLst>
                  <a:outerShdw blurRad="38100" dist="38100" dir="2700000" algn="tl">
                    <a:srgbClr val="000000">
                      <a:alpha val="43137"/>
                    </a:srgbClr>
                  </a:outerShdw>
                </a:effectLst>
              </a:rPr>
              <a:t>EFIKASNIJE KORIŠTENJE RASPOLOŽIVIH RESURSA →</a:t>
            </a:r>
            <a:r>
              <a:rPr lang="hr-HR" sz="2400" dirty="0">
                <a:effectLst>
                  <a:outerShdw blurRad="38100" dist="38100" dir="2700000" algn="tl">
                    <a:srgbClr val="000000">
                      <a:alpha val="43137"/>
                    </a:srgbClr>
                  </a:outerShdw>
                </a:effectLst>
              </a:rPr>
              <a:t> OČUVANJE TLA I VODA KROZ PRAKSU POKROVNIH USJEVA, UZ REDUCIRANU OBRADU TLA I NAVODNJAVANJE KAP PO KAP (</a:t>
            </a:r>
            <a:r>
              <a:rPr lang="hr-HR" sz="2400" i="1" dirty="0">
                <a:effectLst>
                  <a:outerShdw blurRad="38100" dist="38100" dir="2700000" algn="tl">
                    <a:srgbClr val="000000">
                      <a:alpha val="43137"/>
                    </a:srgbClr>
                  </a:outerShdw>
                </a:effectLst>
              </a:rPr>
              <a:t>GÓMEZ ET AL., 2020</a:t>
            </a:r>
            <a:r>
              <a:rPr lang="hr-HR" sz="2400" dirty="0">
                <a:effectLst>
                  <a:outerShdw blurRad="38100" dist="38100" dir="2700000" algn="tl">
                    <a:srgbClr val="000000">
                      <a:alpha val="43137"/>
                    </a:srgbClr>
                  </a:outerShdw>
                </a:effectLst>
              </a:rPr>
              <a:t>).</a:t>
            </a:r>
          </a:p>
          <a:p>
            <a:pPr eaLnBrk="1" hangingPunct="1">
              <a:spcBef>
                <a:spcPts val="600"/>
              </a:spcBef>
              <a:defRPr/>
            </a:pPr>
            <a:r>
              <a:rPr lang="hr-HR" sz="2400" b="1" dirty="0">
                <a:effectLst>
                  <a:outerShdw blurRad="38100" dist="38100" dir="2700000" algn="tl">
                    <a:srgbClr val="000000">
                      <a:alpha val="43137"/>
                    </a:srgbClr>
                  </a:outerShdw>
                </a:effectLst>
              </a:rPr>
              <a:t>SMANJENJE UGLJIČNOG OTISKA →</a:t>
            </a:r>
            <a:r>
              <a:rPr lang="hr-HR" sz="2400" dirty="0">
                <a:effectLst>
                  <a:outerShdw blurRad="38100" dist="38100" dir="2700000" algn="tl">
                    <a:srgbClr val="000000">
                      <a:alpha val="43137"/>
                    </a:srgbClr>
                  </a:outerShdw>
                </a:effectLst>
              </a:rPr>
              <a:t> OPTIMIZACIJA TRANSPORTA, KORIŠTENJE OBNOVLJIVIH IZVORA ENERGIJE I RECIKLIRANJE OTPADA U VINARIJAMA (</a:t>
            </a:r>
            <a:r>
              <a:rPr lang="hr-HR" sz="2400" i="1" dirty="0">
                <a:effectLst>
                  <a:outerShdw blurRad="38100" dist="38100" dir="2700000" algn="tl">
                    <a:srgbClr val="000000">
                      <a:alpha val="43137"/>
                    </a:srgbClr>
                  </a:outerShdw>
                </a:effectLst>
              </a:rPr>
              <a:t>SANTINI ET AL., 2019</a:t>
            </a:r>
            <a:r>
              <a:rPr lang="hr-HR" sz="2400" dirty="0">
                <a:effectLst>
                  <a:outerShdw blurRad="38100" dist="38100" dir="2700000" algn="tl">
                    <a:srgbClr val="000000">
                      <a:alpha val="43137"/>
                    </a:srgbClr>
                  </a:outerShdw>
                </a:effectLst>
              </a:rPr>
              <a:t>).</a:t>
            </a:r>
            <a:endParaRPr lang="hr-HR"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8562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FAD3D-FE3B-7A76-DEF2-D57949F96713}"/>
            </a:ext>
          </a:extLst>
        </p:cNvPr>
        <p:cNvGrpSpPr/>
        <p:nvPr/>
      </p:nvGrpSpPr>
      <p:grpSpPr>
        <a:xfrm>
          <a:off x="0" y="0"/>
          <a:ext cx="0" cy="0"/>
          <a:chOff x="0" y="0"/>
          <a:chExt cx="0" cy="0"/>
        </a:xfrm>
      </p:grpSpPr>
      <p:sp>
        <p:nvSpPr>
          <p:cNvPr id="31746" name="Rectangle 2">
            <a:extLst>
              <a:ext uri="{FF2B5EF4-FFF2-40B4-BE49-F238E27FC236}">
                <a16:creationId xmlns:a16="http://schemas.microsoft.com/office/drawing/2014/main" id="{57ECE2CB-DB9C-0AB4-D927-C65A26F79C0C}"/>
              </a:ext>
            </a:extLst>
          </p:cNvPr>
          <p:cNvSpPr>
            <a:spLocks noGrp="1" noChangeArrowheads="1"/>
          </p:cNvSpPr>
          <p:nvPr>
            <p:ph type="title"/>
          </p:nvPr>
        </p:nvSpPr>
        <p:spPr>
          <a:xfrm>
            <a:off x="179388" y="404664"/>
            <a:ext cx="8713787" cy="936104"/>
          </a:xfrm>
        </p:spPr>
        <p:txBody>
          <a:bodyPr/>
          <a:lstStyle/>
          <a:p>
            <a:pPr algn="ctr" eaLnBrk="1" hangingPunct="1">
              <a:defRPr/>
            </a:pPr>
            <a:r>
              <a:rPr lang="hr-HR" sz="2400" b="1" dirty="0">
                <a:effectLst>
                  <a:outerShdw blurRad="38100" dist="38100" dir="2700000" algn="tl">
                    <a:srgbClr val="000000"/>
                  </a:outerShdw>
                </a:effectLst>
                <a:latin typeface="Arial" charset="0"/>
              </a:rPr>
              <a:t>EKONOMSKI ASPEKT ODRŽIVE PROIZVODNJE </a:t>
            </a:r>
            <a:br>
              <a:rPr lang="hr-HR" sz="2400" b="1" dirty="0">
                <a:effectLst>
                  <a:outerShdw blurRad="38100" dist="38100" dir="2700000" algn="tl">
                    <a:srgbClr val="000000"/>
                  </a:outerShdw>
                </a:effectLst>
                <a:latin typeface="Arial" charset="0"/>
              </a:rPr>
            </a:br>
            <a:r>
              <a:rPr lang="hr-HR" sz="2400" b="1" dirty="0">
                <a:effectLst>
                  <a:outerShdw blurRad="38100" dist="38100" dir="2700000" algn="tl">
                    <a:srgbClr val="000000"/>
                  </a:outerShdw>
                </a:effectLst>
                <a:latin typeface="Arial" charset="0"/>
              </a:rPr>
              <a:t>GROŽĐA I VINA</a:t>
            </a:r>
            <a:br>
              <a:rPr lang="hr-HR" sz="2400" b="1" dirty="0">
                <a:effectLst>
                  <a:outerShdw blurRad="38100" dist="38100" dir="2700000" algn="tl">
                    <a:srgbClr val="000000"/>
                  </a:outerShdw>
                </a:effectLst>
                <a:latin typeface="Arial" charset="0"/>
              </a:rPr>
            </a:br>
            <a:endParaRPr lang="hr-HR" sz="2400" b="1" dirty="0">
              <a:effectLst>
                <a:outerShdw blurRad="38100" dist="38100" dir="2700000" algn="tl">
                  <a:srgbClr val="000000"/>
                </a:outerShdw>
              </a:effectLst>
              <a:latin typeface="Arial" charset="0"/>
            </a:endParaRPr>
          </a:p>
        </p:txBody>
      </p:sp>
      <p:sp>
        <p:nvSpPr>
          <p:cNvPr id="31747" name="Rectangle 3">
            <a:extLst>
              <a:ext uri="{FF2B5EF4-FFF2-40B4-BE49-F238E27FC236}">
                <a16:creationId xmlns:a16="http://schemas.microsoft.com/office/drawing/2014/main" id="{4BBE8BBD-19E4-90E0-E498-5ED68618302C}"/>
              </a:ext>
            </a:extLst>
          </p:cNvPr>
          <p:cNvSpPr>
            <a:spLocks noGrp="1" noChangeArrowheads="1"/>
          </p:cNvSpPr>
          <p:nvPr>
            <p:ph type="body" idx="1"/>
          </p:nvPr>
        </p:nvSpPr>
        <p:spPr>
          <a:xfrm>
            <a:off x="179388" y="1628800"/>
            <a:ext cx="8713787" cy="4502124"/>
          </a:xfrm>
        </p:spPr>
        <p:txBody>
          <a:bodyPr/>
          <a:lstStyle/>
          <a:p>
            <a:pPr eaLnBrk="1" hangingPunct="1">
              <a:spcBef>
                <a:spcPts val="600"/>
              </a:spcBef>
              <a:defRPr/>
            </a:pPr>
            <a:r>
              <a:rPr lang="hr-HR" sz="2800" b="1" dirty="0">
                <a:effectLst>
                  <a:outerShdw blurRad="38100" dist="38100" dir="2700000" algn="tl">
                    <a:srgbClr val="000000">
                      <a:alpha val="43137"/>
                    </a:srgbClr>
                  </a:outerShdw>
                </a:effectLst>
              </a:rPr>
              <a:t>POVEĆANJE PROFITABILNOSTI →</a:t>
            </a:r>
            <a:r>
              <a:rPr lang="hr-HR" sz="2800" dirty="0">
                <a:effectLst>
                  <a:outerShdw blurRad="38100" dist="38100" dir="2700000" algn="tl">
                    <a:srgbClr val="000000">
                      <a:alpha val="43137"/>
                    </a:srgbClr>
                  </a:outerShdw>
                </a:effectLst>
              </a:rPr>
              <a:t> ODRŽIVOST KROZ SMANJENJE TROŠKOVA PROIZVODNJE (NPR. ZNATNO MANJE KEMIKALIJA) I POVEĆANJE KAKVOĆE PROIZVODA (</a:t>
            </a:r>
            <a:r>
              <a:rPr lang="hr-HR" sz="2800" i="1" dirty="0">
                <a:effectLst>
                  <a:outerShdw blurRad="38100" dist="38100" dir="2700000" algn="tl">
                    <a:srgbClr val="000000">
                      <a:alpha val="43137"/>
                    </a:srgbClr>
                  </a:outerShdw>
                </a:effectLst>
              </a:rPr>
              <a:t>DELMAS &amp; GRANT, 2014</a:t>
            </a:r>
            <a:r>
              <a:rPr lang="hr-HR" sz="2800" dirty="0">
                <a:effectLst>
                  <a:outerShdw blurRad="38100" dist="38100" dir="2700000" algn="tl">
                    <a:srgbClr val="000000">
                      <a:alpha val="43137"/>
                    </a:srgbClr>
                  </a:outerShdw>
                </a:effectLst>
              </a:rPr>
              <a:t>).</a:t>
            </a:r>
          </a:p>
          <a:p>
            <a:pPr eaLnBrk="1" hangingPunct="1">
              <a:spcBef>
                <a:spcPts val="600"/>
              </a:spcBef>
              <a:defRPr/>
            </a:pPr>
            <a:r>
              <a:rPr lang="hr-HR" sz="2800" b="1" dirty="0">
                <a:effectLst>
                  <a:outerShdw blurRad="38100" dist="38100" dir="2700000" algn="tl">
                    <a:srgbClr val="000000">
                      <a:alpha val="43137"/>
                    </a:srgbClr>
                  </a:outerShdw>
                </a:effectLst>
              </a:rPr>
              <a:t>DUGOROČNA STABILNOST TRŽIŠTA →</a:t>
            </a:r>
            <a:r>
              <a:rPr lang="hr-HR" sz="2800" dirty="0">
                <a:effectLst>
                  <a:outerShdw blurRad="38100" dist="38100" dir="2700000" algn="tl">
                    <a:srgbClr val="000000">
                      <a:alpha val="43137"/>
                    </a:srgbClr>
                  </a:outerShdw>
                </a:effectLst>
              </a:rPr>
              <a:t> POTRAŽNJA ZA EKOLOŠKI PROIZVEDENIM VINIMA RASTE, ŠTO STVARA NOVE POSLOVNE PRILIKE (</a:t>
            </a:r>
            <a:r>
              <a:rPr lang="hr-HR" sz="2800" i="1" dirty="0">
                <a:effectLst>
                  <a:outerShdw blurRad="38100" dist="38100" dir="2700000" algn="tl">
                    <a:srgbClr val="000000">
                      <a:alpha val="43137"/>
                    </a:srgbClr>
                  </a:outerShdw>
                </a:effectLst>
              </a:rPr>
              <a:t>SZOLNOKI ET AL., 2016</a:t>
            </a:r>
            <a:r>
              <a:rPr lang="hr-HR" sz="28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408155293"/>
      </p:ext>
    </p:extLst>
  </p:cSld>
  <p:clrMapOvr>
    <a:masterClrMapping/>
  </p:clrMapOvr>
</p:sld>
</file>

<file path=ppt/theme/theme1.xml><?xml version="1.0" encoding="utf-8"?>
<a:theme xmlns:a="http://schemas.openxmlformats.org/drawingml/2006/main" name="1_Rub">
  <a:themeElements>
    <a:clrScheme name="1_Rub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Rub">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ub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Rub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Rub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Rub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Rub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Rub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Rub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Rub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Rub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4077</TotalTime>
  <Words>2015</Words>
  <Application>Microsoft Office PowerPoint</Application>
  <PresentationFormat>Prikaz na zaslonu (4:3)</PresentationFormat>
  <Paragraphs>212</Paragraphs>
  <Slides>29</Slides>
  <Notes>19</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29</vt:i4>
      </vt:variant>
    </vt:vector>
  </HeadingPairs>
  <TitlesOfParts>
    <vt:vector size="35" baseType="lpstr">
      <vt:lpstr>Arial</vt:lpstr>
      <vt:lpstr>Calibri</vt:lpstr>
      <vt:lpstr>Garamond</vt:lpstr>
      <vt:lpstr>Times New Roman</vt:lpstr>
      <vt:lpstr>Wingdings</vt:lpstr>
      <vt:lpstr>1_Rub</vt:lpstr>
      <vt:lpstr>ODRŽIVI SUSTAVI PROIZVODNJE GROŽĐA I VINA</vt:lpstr>
      <vt:lpstr>TEHNOLOGIJA PROIZVODNJE GROŽĐA I VINA U ODRŽIVIM SUSTAVIMA PROIZVODNJE   </vt:lpstr>
      <vt:lpstr>ZAŠTITA ODRŽIVIH SUSTAVA U PROIZVODNJI GROŽĐA</vt:lpstr>
      <vt:lpstr>ISHODI UČENJA</vt:lpstr>
      <vt:lpstr>ODRŽIVI SUSTAVI PROIZVODNJE GROŽĐA I VINA </vt:lpstr>
      <vt:lpstr>ODRŽIVI SUSTAVI PROIZVODNJE GROŽĐA </vt:lpstr>
      <vt:lpstr>ODRŽIVI SUSTAVI PROIZVODNJE VINA </vt:lpstr>
      <vt:lpstr>EKOLOŠKI ASPEKT ODRŽIVE PROIZVODNJE  GROŽĐA I VINA </vt:lpstr>
      <vt:lpstr>EKONOMSKI ASPEKT ODRŽIVE PROIZVODNJE  GROŽĐA I VINA </vt:lpstr>
      <vt:lpstr>DRUŠTVENI ASPEKT ODRŽIVE PROIZVODNJE  GROŽĐA I VINA </vt:lpstr>
      <vt:lpstr>KONCEPTI  POLJOPRIVREDNE PROIZVODNJE / GOSPODARSTVA</vt:lpstr>
      <vt:lpstr>ZNANSTVENA PODLOGA  ORGANSKO - BIOLOŠKE POLJOPRIVREDE  </vt:lpstr>
      <vt:lpstr>ZNANSTVENA PODLOGA  ORGANSKO / BIOLOŠKE POLJOPRIVREDE  </vt:lpstr>
      <vt:lpstr>EKOLOŠKA POLJOPRIVREDA / ORGANIC AGRICULTURE </vt:lpstr>
      <vt:lpstr>EKOLOŠKA POLJOPRIVREDA U SVIJETU / IFOAM</vt:lpstr>
      <vt:lpstr>EKOLOŠKA POLJOPRIVREDA U SVIJETU</vt:lpstr>
      <vt:lpstr>POVRŠINE POD EKOLOŠKOM POLJOPRIVREDOM U SVIJETU</vt:lpstr>
      <vt:lpstr>ZEMLJIŠTE PO KONTINENTIMA POD ORGANSKOM PROIZVODNJOM</vt:lpstr>
      <vt:lpstr>EKOLOŠKA  POLJOPRIVREDA EU / ORGANIC  AGRICULTURE EU https://www.europarl.europa.eu/news/hr/headlines/society/20180404STO00909/eu-uvodi-stroza-pravila-za-trziste-ekoloske-hrane </vt:lpstr>
      <vt:lpstr>EKOLOŠKA  POLJOPRIVREDA EU / ORGANIC  AGRICULTURE EU https://www.europarl.europa.eu/news/hr/headlines/society/20180404STO00909/eu-uvodi-stroza-pravila-za-trziste-ekoloske-hrane </vt:lpstr>
      <vt:lpstr>EKOLOŠKA  POLJOPRIVREDA EU / ORGANIC  AGRICULTURE EU https://www.europarl.europa.eu/news/hr/headlines/society/20180404STO00909/eu-uvodi-stroza-pravila-za-trziste-ekoloske-hrane </vt:lpstr>
      <vt:lpstr>EKOLOŠKA  POLJOPRIVREDA EU / ORGANIC  AGRICULTURE EU https://www.europarl.europa.eu/news/hr/headlines/society/20180404STO00909/eu-uvodi-stroza-pravila-za-trziste-ekoloske-hrane </vt:lpstr>
      <vt:lpstr>EKOLOŠKA  POLJOPRIVREDA EU / ORGANIC  AGRICULTURE EU https://www.europarl.europa.eu/news/hr/headlines/society/20180404STO00909/eu-uvodi-stroza-pravila-za-trziste-ekoloske-hrane </vt:lpstr>
      <vt:lpstr>EKOLOŠKA  POLJOPRIVREDA EU / ORGANIC  AGRICULTURE EU https://www.europarl.europa.eu/news/hr/headlines/society/20180404STO00909/eu-uvodi-stroza-pravila-za-trziste-ekoloske-hrane </vt:lpstr>
      <vt:lpstr>EKOLOŠKE POVRŠINE U HRVATSKOJ / DZS RH U PRIJELAZNOM I ZAVRŠENOM PRIJELAZNOM RAZDOBLJU</vt:lpstr>
      <vt:lpstr>EKOLOŠKE POVRŠINE U HRVATSKOJ / DZS RH U PRIJELAZNOM I ZAVRŠENOM PRIJELAZNOM RAZDOBLJU</vt:lpstr>
      <vt:lpstr>LITERATURA</vt:lpstr>
      <vt:lpstr>LITERATURA</vt:lpstr>
      <vt:lpstr>NAČIN POLAGANJA ISPITA / NAČIN OCJENJIVANJA</vt:lpstr>
    </vt:vector>
  </TitlesOfParts>
  <Company>Privat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EKOLOŠKO VINOGRADARSTVO</dc:title>
  <dc:creator>DK</dc:creator>
  <cp:lastModifiedBy>Dragutin Kamenjak</cp:lastModifiedBy>
  <cp:revision>479</cp:revision>
  <dcterms:created xsi:type="dcterms:W3CDTF">2007-05-26T12:03:16Z</dcterms:created>
  <dcterms:modified xsi:type="dcterms:W3CDTF">2025-05-21T10:54:05Z</dcterms:modified>
</cp:coreProperties>
</file>