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70" r:id="rId13"/>
    <p:sldId id="269" r:id="rId14"/>
    <p:sldId id="267" r:id="rId15"/>
    <p:sldId id="268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5A8399-2DD5-4C8E-B890-AE73CA14F2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48CCBC2-0688-47D5-9615-8F318366E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5D47CC4-455B-4B71-B787-7DFEC7691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A4D9A50-EE5F-4A76-8167-75428A3ED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478C9ED-3CB3-4638-8874-54C5822EE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999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5C2A8E-2ECB-4AC3-A8E4-4BD11F4B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9E19384-0D45-4DE6-9214-5CA42B1E3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3102FE3-C166-4585-B29C-EFA42D938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97C35E8-ABDA-4EFD-9329-18DEF8F15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3AB6D17-F698-4324-B659-4C3AD2426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978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BED29171-2BC5-49FE-8197-8BF60C519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1C71D851-355A-4095-B5D0-6D61004CD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7EB22BD-2F97-4F63-8701-2B2F00BA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AAE8ABE-76D2-4B39-8035-6F5E494A2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9FFCF75-A8BA-4255-85CE-7FBC38E1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849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CDA958-2202-4153-8646-C783CCE47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0FB0A0-8640-48F4-8732-13C238E3A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0716D9F-04C8-4F00-831B-BAF1CC65C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DFE6C18-D084-4518-AE28-7E730B905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D713B43-5985-44BC-B738-5FDE77D8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07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13A46F-0D8A-4560-B3EF-DB70DFF84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DA01F40-F442-4D6E-92F0-9C4736AD7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3CFDE2E-696F-4A6A-9225-A82495359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23E1695-2E97-4797-A845-04E6ADA0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96F01D7-B2AE-4773-86B3-D5A25353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715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CE16E0-5313-41BE-8F04-4A0A1B2E7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D25C22-0E9D-413D-8A99-B7E1E0AB4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52059B4-CECA-42B4-8E36-9776D7BC1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36A91F2-53A7-4CAF-A3C0-18B81C64F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6AC3E34-9AEB-4B74-89AF-CCCAA26C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865419E-448D-41D1-A3EA-2A914A0A4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853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30680A-2EDE-4F57-A287-E00037762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EEA2731-E704-4726-ADE3-BC05BA6CA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DC64C62-FD5F-4B98-8E04-BD8D8E18F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11438F35-F137-4469-A4FB-B3D46675BD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DD4FE2B-7CAA-439E-A45A-C75B19CDA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C0F298B4-47DB-4A6C-B93A-6633044A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5A6A8D63-F2EC-402D-80B4-983C9603E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032B07FD-3412-4136-96E5-54B5C851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808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51B304-ABDB-4167-9445-6D6494FF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C9DDF74-F0D0-442E-BD60-B1338027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2AA5E7AF-2932-4553-8015-C1C01E611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23D9B4A5-4BD1-4940-B871-C573122D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497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4A427B9E-7A3E-4408-A5B3-0F678934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C7A3EBC5-7B3A-4449-9139-A49D3A1C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FD0F3834-3DC2-44A9-BB80-E40F1B1E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77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D16B8A-3ABB-4F86-8FC7-EC705A578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2557D52-FC82-4842-94FA-112F07CA0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660E398-FEC0-44A2-B81D-9538D769A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1C65A5C-B264-4EFF-BDF1-70138DEC6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F0DF0E3-E1D9-405D-A7FC-154063A3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50EFB60-B835-450A-9EC2-30086DB9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72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BE48A7-C5E5-4B4F-9E65-9863A8BE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7CC34EB9-E299-4F6C-AD83-79714FA83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D53BCDE-5010-40EB-BEF8-6E2E6E896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606ADE5-BBDC-4386-8F6F-13D3B20C6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5B2ECE6-D79C-4EE1-B97F-F8F730D36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B122C09-B23B-4FEB-AFAF-BFA56D33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77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12F5659-8F8D-4D04-8754-6542EFCFB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6D72737-95D5-4F23-81B2-84D329A89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2773C9D-5D87-4E54-8A19-D4859B6A4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B5BE2-4461-45AC-8962-1D0B81355FC9}" type="datetimeFigureOut">
              <a:rPr lang="hr-HR" smtClean="0"/>
              <a:t>10.11.2020.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9FA418B-0E02-4F2B-BBDB-FE21E9346E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085183E-9108-4BA4-823B-F76B0DC00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BE1A5-E707-47B9-AE8B-2731450A7C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988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Tijelo_(fizika)" TargetMode="External"/><Relationship Id="rId7" Type="http://schemas.openxmlformats.org/officeDocument/2006/relationships/hyperlink" Target="https://hr.wikipedia.org/wiki/Rad_(fizika)" TargetMode="External"/><Relationship Id="rId2" Type="http://schemas.openxmlformats.org/officeDocument/2006/relationships/hyperlink" Target="https://hr.wikipedia.org/wiki/Energija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hr.wikipedia.org/wiki/Kineti%C4%8Dka_energija" TargetMode="External"/><Relationship Id="rId5" Type="http://schemas.openxmlformats.org/officeDocument/2006/relationships/hyperlink" Target="https://hr.wikipedia.org/wiki/Opruga" TargetMode="External"/><Relationship Id="rId4" Type="http://schemas.openxmlformats.org/officeDocument/2006/relationships/hyperlink" Target="https://hr.wikipedia.org/wiki/Deformacija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Makromolekula" TargetMode="External"/><Relationship Id="rId13" Type="http://schemas.openxmlformats.org/officeDocument/2006/relationships/hyperlink" Target="https://hr.wikipedia.org/wiki/Empirijska_formula" TargetMode="External"/><Relationship Id="rId18" Type="http://schemas.openxmlformats.org/officeDocument/2006/relationships/hyperlink" Target="https://hr.wikipedia.org/wiki/Polisaharid" TargetMode="External"/><Relationship Id="rId3" Type="http://schemas.openxmlformats.org/officeDocument/2006/relationships/hyperlink" Target="https://hr.wikipedia.org/wiki/Plemeniti_plinovi" TargetMode="External"/><Relationship Id="rId21" Type="http://schemas.openxmlformats.org/officeDocument/2006/relationships/hyperlink" Target="https://hr.wikipedia.org/wiki/Glicerol" TargetMode="External"/><Relationship Id="rId7" Type="http://schemas.openxmlformats.org/officeDocument/2006/relationships/hyperlink" Target="https://hr.wikipedia.org/w/index.php?title=Biomolekula&amp;action=edit&amp;redlink=1" TargetMode="External"/><Relationship Id="rId12" Type="http://schemas.openxmlformats.org/officeDocument/2006/relationships/hyperlink" Target="https://hr.wikipedia.org/wiki/Voda" TargetMode="External"/><Relationship Id="rId17" Type="http://schemas.openxmlformats.org/officeDocument/2006/relationships/hyperlink" Target="https://hr.wikipedia.org/w/index.php?title=Oligosaharid&amp;action=edit&amp;redlink=1" TargetMode="External"/><Relationship Id="rId2" Type="http://schemas.openxmlformats.org/officeDocument/2006/relationships/hyperlink" Target="https://hr.wikipedia.org/wiki/Kisik" TargetMode="External"/><Relationship Id="rId16" Type="http://schemas.openxmlformats.org/officeDocument/2006/relationships/hyperlink" Target="https://hr.wikipedia.org/wiki/Disaharid" TargetMode="External"/><Relationship Id="rId20" Type="http://schemas.openxmlformats.org/officeDocument/2006/relationships/hyperlink" Target="https://hr.wikipedia.org/wiki/Esteri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hr.wikipedia.org/wiki/Kation" TargetMode="External"/><Relationship Id="rId11" Type="http://schemas.openxmlformats.org/officeDocument/2006/relationships/hyperlink" Target="https://hr.wikipedia.org/wiki/Atom" TargetMode="External"/><Relationship Id="rId24" Type="http://schemas.openxmlformats.org/officeDocument/2006/relationships/hyperlink" Target="https://hr.wikipedia.org/wiki/Lipidi" TargetMode="External"/><Relationship Id="rId5" Type="http://schemas.openxmlformats.org/officeDocument/2006/relationships/hyperlink" Target="https://hr.wikipedia.org/wiki/Ionska_veza" TargetMode="External"/><Relationship Id="rId15" Type="http://schemas.openxmlformats.org/officeDocument/2006/relationships/hyperlink" Target="https://hr.wikipedia.org/wiki/Monosaharid" TargetMode="External"/><Relationship Id="rId23" Type="http://schemas.openxmlformats.org/officeDocument/2006/relationships/hyperlink" Target="https://hr.wikipedia.org/wiki/Trigliceridi" TargetMode="External"/><Relationship Id="rId10" Type="http://schemas.openxmlformats.org/officeDocument/2006/relationships/hyperlink" Target="https://hr.wikipedia.org/wiki/Vodik" TargetMode="External"/><Relationship Id="rId19" Type="http://schemas.openxmlformats.org/officeDocument/2006/relationships/hyperlink" Target="https://hr.wikipedia.org/wiki/Organski_spojevi" TargetMode="External"/><Relationship Id="rId4" Type="http://schemas.openxmlformats.org/officeDocument/2006/relationships/hyperlink" Target="https://hr.wikipedia.org/wiki/Neutralizacija_(kemija)" TargetMode="External"/><Relationship Id="rId9" Type="http://schemas.openxmlformats.org/officeDocument/2006/relationships/hyperlink" Target="https://hr.wikipedia.org/wiki/Ugljik" TargetMode="External"/><Relationship Id="rId14" Type="http://schemas.openxmlformats.org/officeDocument/2006/relationships/hyperlink" Target="https://hr.wikipedia.org/wiki/Biokemija" TargetMode="External"/><Relationship Id="rId22" Type="http://schemas.openxmlformats.org/officeDocument/2006/relationships/hyperlink" Target="https://hr.wikipedia.org/wiki/Masne_kiselin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s.wikipedia.org/wiki/%C5%A0e%C4%87e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Vjetar" TargetMode="External"/><Relationship Id="rId3" Type="http://schemas.openxmlformats.org/officeDocument/2006/relationships/hyperlink" Target="https://hr.wikipedia.org/wiki/Korijen" TargetMode="External"/><Relationship Id="rId7" Type="http://schemas.openxmlformats.org/officeDocument/2006/relationships/hyperlink" Target="https://hr.wikipedia.org/wiki/Vlaga" TargetMode="External"/><Relationship Id="rId2" Type="http://schemas.openxmlformats.org/officeDocument/2006/relationships/hyperlink" Target="https://hr.wikipedia.org/wiki/Plin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hr.wikipedia.org/wiki/Temperatura" TargetMode="External"/><Relationship Id="rId5" Type="http://schemas.openxmlformats.org/officeDocument/2006/relationships/hyperlink" Target="https://hr.wikipedia.org/wiki/Svjetlost" TargetMode="External"/><Relationship Id="rId4" Type="http://schemas.openxmlformats.org/officeDocument/2006/relationships/hyperlink" Target="https://hr.wikipedia.org/w/index.php?title=Koli%C4%8Dina&amp;action=edit&amp;redlink=1" TargetMode="External"/><Relationship Id="rId9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Tlak" TargetMode="External"/><Relationship Id="rId13" Type="http://schemas.openxmlformats.org/officeDocument/2006/relationships/hyperlink" Target="https://bs.wikipedia.org/wiki/Ioni" TargetMode="External"/><Relationship Id="rId3" Type="http://schemas.openxmlformats.org/officeDocument/2006/relationships/hyperlink" Target="https://hr.wikipedia.org/wiki/Koncentracija" TargetMode="External"/><Relationship Id="rId7" Type="http://schemas.openxmlformats.org/officeDocument/2006/relationships/hyperlink" Target="https://hr.wikipedia.org/wiki/Tvar" TargetMode="External"/><Relationship Id="rId12" Type="http://schemas.openxmlformats.org/officeDocument/2006/relationships/hyperlink" Target="https://bs.wikipedia.org/wiki/Molekule" TargetMode="External"/><Relationship Id="rId17" Type="http://schemas.openxmlformats.org/officeDocument/2006/relationships/image" Target="../media/image7.jpg"/><Relationship Id="rId2" Type="http://schemas.openxmlformats.org/officeDocument/2006/relationships/hyperlink" Target="https://hr.wikipedia.org/wiki/Difuzija" TargetMode="Externa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hr.wikipedia.org/wiki/Membrana" TargetMode="External"/><Relationship Id="rId11" Type="http://schemas.openxmlformats.org/officeDocument/2006/relationships/hyperlink" Target="https://bs.wikipedia.org/w/index.php?title=Atomi&amp;action=edit&amp;redlink=1" TargetMode="External"/><Relationship Id="rId5" Type="http://schemas.openxmlformats.org/officeDocument/2006/relationships/hyperlink" Target="https://hr.wikipedia.org/wiki/Otapalo" TargetMode="External"/><Relationship Id="rId15" Type="http://schemas.openxmlformats.org/officeDocument/2006/relationships/hyperlink" Target="https://bs.wikipedia.org/wiki/Teku%C4%87ina" TargetMode="External"/><Relationship Id="rId10" Type="http://schemas.openxmlformats.org/officeDocument/2006/relationships/hyperlink" Target="https://bs.wikipedia.org/w/index.php?title=Tvar&amp;action=edit&amp;redlink=1" TargetMode="External"/><Relationship Id="rId4" Type="http://schemas.openxmlformats.org/officeDocument/2006/relationships/hyperlink" Target="https://hr.wikipedia.org/wiki/Otopine" TargetMode="External"/><Relationship Id="rId9" Type="http://schemas.openxmlformats.org/officeDocument/2006/relationships/hyperlink" Target="https://hr.wikipedia.org/wiki/Stanica" TargetMode="External"/><Relationship Id="rId14" Type="http://schemas.openxmlformats.org/officeDocument/2006/relationships/hyperlink" Target="https://bs.wikipedia.org/wiki/Plin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Unutarnja_energija" TargetMode="External"/><Relationship Id="rId13" Type="http://schemas.openxmlformats.org/officeDocument/2006/relationships/hyperlink" Target="https://hr.wikipedia.org/wiki/Atmosfera" TargetMode="External"/><Relationship Id="rId18" Type="http://schemas.openxmlformats.org/officeDocument/2006/relationships/hyperlink" Target="https://hr.wikipedia.org/wiki/Mjerna_jedinica" TargetMode="External"/><Relationship Id="rId26" Type="http://schemas.openxmlformats.org/officeDocument/2006/relationships/hyperlink" Target="https://hr.wikipedia.org/wiki/Rankineov_stupanj" TargetMode="External"/><Relationship Id="rId3" Type="http://schemas.openxmlformats.org/officeDocument/2006/relationships/hyperlink" Target="https://hr.wikipedia.org/wiki/Me%C4%91unarodni_sustav_mjernih_jedinica" TargetMode="External"/><Relationship Id="rId21" Type="http://schemas.openxmlformats.org/officeDocument/2006/relationships/hyperlink" Target="https://hr.wikipedia.org/wiki/SAD" TargetMode="External"/><Relationship Id="rId7" Type="http://schemas.openxmlformats.org/officeDocument/2006/relationships/hyperlink" Target="https://hr.wikipedia.org/wiki/Okolina" TargetMode="External"/><Relationship Id="rId12" Type="http://schemas.openxmlformats.org/officeDocument/2006/relationships/hyperlink" Target="https://hr.wikipedia.org/wiki/Meteorologija" TargetMode="External"/><Relationship Id="rId17" Type="http://schemas.openxmlformats.org/officeDocument/2006/relationships/hyperlink" Target="https://hr.wikipedia.org/wiki/Visina" TargetMode="External"/><Relationship Id="rId25" Type="http://schemas.openxmlformats.org/officeDocument/2006/relationships/hyperlink" Target="https://hr.wikipedia.org/wiki/Kelvin" TargetMode="External"/><Relationship Id="rId2" Type="http://schemas.openxmlformats.org/officeDocument/2006/relationships/hyperlink" Target="https://hr.wikipedia.org/wiki/Fizikalna_veli%C4%8Dina" TargetMode="External"/><Relationship Id="rId16" Type="http://schemas.openxmlformats.org/officeDocument/2006/relationships/hyperlink" Target="https://hr.wikipedia.org/wiki/Sun%C4%8Deva_svjetlost" TargetMode="External"/><Relationship Id="rId20" Type="http://schemas.openxmlformats.org/officeDocument/2006/relationships/hyperlink" Target="https://hr.wikipedia.org/wiki/Celzijev_stupanj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hr.wikipedia.org/wiki/Prijenos_topline" TargetMode="External"/><Relationship Id="rId11" Type="http://schemas.openxmlformats.org/officeDocument/2006/relationships/hyperlink" Target="https://hr.wikipedia.org/wiki/Toplina" TargetMode="External"/><Relationship Id="rId24" Type="http://schemas.openxmlformats.org/officeDocument/2006/relationships/hyperlink" Target="https://hr.wikipedia.org/wiki/Termodinami%C4%8Dka_temperatura" TargetMode="External"/><Relationship Id="rId5" Type="http://schemas.openxmlformats.org/officeDocument/2006/relationships/hyperlink" Target="https://hr.wikipedia.org/wiki/Tvar" TargetMode="External"/><Relationship Id="rId15" Type="http://schemas.openxmlformats.org/officeDocument/2006/relationships/hyperlink" Target="https://hr.wikipedia.org/wiki/Tlo" TargetMode="External"/><Relationship Id="rId23" Type="http://schemas.openxmlformats.org/officeDocument/2006/relationships/hyperlink" Target="https://hr.wikipedia.org/wiki/SI" TargetMode="External"/><Relationship Id="rId10" Type="http://schemas.openxmlformats.org/officeDocument/2006/relationships/hyperlink" Target="https://hr.wikipedia.org/wiki/Tlak" TargetMode="External"/><Relationship Id="rId19" Type="http://schemas.openxmlformats.org/officeDocument/2006/relationships/hyperlink" Target="https://hr.wikipedia.org/wiki/Europa" TargetMode="External"/><Relationship Id="rId4" Type="http://schemas.openxmlformats.org/officeDocument/2006/relationships/hyperlink" Target="https://hr.wikipedia.org/wiki/Tijelo_(fizika)" TargetMode="External"/><Relationship Id="rId9" Type="http://schemas.openxmlformats.org/officeDocument/2006/relationships/hyperlink" Target="https://hr.wikipedia.org/wiki/Masa" TargetMode="External"/><Relationship Id="rId14" Type="http://schemas.openxmlformats.org/officeDocument/2006/relationships/hyperlink" Target="https://hr.wikipedia.org/wiki/Toplinsko_zra%C4%8Denje" TargetMode="External"/><Relationship Id="rId22" Type="http://schemas.openxmlformats.org/officeDocument/2006/relationships/hyperlink" Target="https://hr.wikipedia.org/wiki/Fahrenheitov_stupanj" TargetMode="External"/><Relationship Id="rId27" Type="http://schemas.openxmlformats.org/officeDocument/2006/relationships/hyperlink" Target="https://hr.wikipedia.org/wiki/Temperaturna_ljestvic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orij.e-skole.hr/share/proxy/alfresco-noauth/edutorij/api/proxy-guest/8b109d99-b37e-4aa4-821c-ab1d3c48e3d6/html/pojmovnik.html#hidrostatski-tlak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dutorij.e-skole.hr/share/proxy/alfresco-noauth/edutorij/api/proxy-guest/673a7966-985a-40c6-976c-5562c11d277f/html/pojmovnik.html#atmosferski-tlak" TargetMode="External"/><Relationship Id="rId2" Type="http://schemas.openxmlformats.org/officeDocument/2006/relationships/hyperlink" Target="https://edutorij.e-skole.hr/share/proxy/alfresco-noauth/edutorij/api/proxy-guest/673a7966-985a-40c6-976c-5562c11d277f/html/pojmovnik.html#hidrostatski-tlak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533FE9-27AD-4174-B4AA-2D5E384E7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6200" y="766764"/>
            <a:ext cx="8801100" cy="833436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9A409A9-F844-4417-A7A0-D9672D10C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1943099"/>
            <a:ext cx="4724400" cy="3792537"/>
          </a:xfrm>
        </p:spPr>
        <p:txBody>
          <a:bodyPr/>
          <a:lstStyle/>
          <a:p>
            <a:r>
              <a:rPr lang="hr-HR" dirty="0"/>
              <a:t> 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E4413387-5802-4B40-B8B2-E4D947DE363E}"/>
              </a:ext>
            </a:extLst>
          </p:cNvPr>
          <p:cNvSpPr txBox="1"/>
          <p:nvPr/>
        </p:nvSpPr>
        <p:spPr>
          <a:xfrm>
            <a:off x="5334000" y="1502688"/>
            <a:ext cx="652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28EEB72B-F013-4BBB-83A5-30752FF4B6AE}"/>
              </a:ext>
            </a:extLst>
          </p:cNvPr>
          <p:cNvSpPr txBox="1"/>
          <p:nvPr/>
        </p:nvSpPr>
        <p:spPr>
          <a:xfrm>
            <a:off x="3644900" y="6350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PROPEDEUTIČKA NASTAVA IZ PEDOLOGIJE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264E6B61-92DD-40ED-B8BD-A02D696F3C60}"/>
              </a:ext>
            </a:extLst>
          </p:cNvPr>
          <p:cNvSpPr txBox="1"/>
          <p:nvPr/>
        </p:nvSpPr>
        <p:spPr>
          <a:xfrm>
            <a:off x="2965450" y="2151737"/>
            <a:ext cx="62611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Andrija Špoljar, prof. 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v.š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Temeljne</a:t>
            </a:r>
            <a:r>
              <a:rPr lang="hr-HR" sz="2400" dirty="0"/>
              <a:t>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definicije i pojmovi iz biologije, kemije i fizike, jednostavne matematičke operacije </a:t>
            </a:r>
          </a:p>
          <a:p>
            <a:pPr algn="ctr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Križevci, 2020. 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27E71E6E-5635-4702-9631-BCDB852E3028}"/>
              </a:ext>
            </a:extLst>
          </p:cNvPr>
          <p:cNvSpPr txBox="1"/>
          <p:nvPr/>
        </p:nvSpPr>
        <p:spPr>
          <a:xfrm>
            <a:off x="9226550" y="1315583"/>
            <a:ext cx="1936750" cy="83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6844B229-9232-4434-ADEA-C110A8DC30B9}"/>
              </a:ext>
            </a:extLst>
          </p:cNvPr>
          <p:cNvSpPr txBox="1"/>
          <p:nvPr/>
        </p:nvSpPr>
        <p:spPr>
          <a:xfrm>
            <a:off x="9226550" y="1315246"/>
            <a:ext cx="1936750" cy="83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A3921350-1D5F-4A47-AF7C-AE5B570A7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337" y="4179470"/>
            <a:ext cx="2390775" cy="1905000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FF23C6E-6C9C-44D0-9FBF-5E2E53148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79507"/>
            <a:ext cx="1085714" cy="1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143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84FF00-D193-4631-A37C-75EE29AB8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POTENCIJALNA I KINETIČKA ENERGIJA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62D5B1DA-6E05-4B89-AD4F-E9669D98DCFA}"/>
              </a:ext>
            </a:extLst>
          </p:cNvPr>
          <p:cNvSpPr txBox="1"/>
          <p:nvPr/>
        </p:nvSpPr>
        <p:spPr>
          <a:xfrm>
            <a:off x="558800" y="1879600"/>
            <a:ext cx="1092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98FBDA6A-2485-45E6-99A9-E23DEE9C19AE}"/>
              </a:ext>
            </a:extLst>
          </p:cNvPr>
          <p:cNvSpPr/>
          <p:nvPr/>
        </p:nvSpPr>
        <p:spPr>
          <a:xfrm>
            <a:off x="463550" y="1879600"/>
            <a:ext cx="11264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Potencijalna energija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(oznaka 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Energija"/>
              </a:rPr>
              <a:t>energija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koju posjeduje neko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Tijelo (fizika)"/>
              </a:rPr>
              <a:t>tijelo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zbog svojega položaja u prostoru ili zbog dobivenih elastičnih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Deformacija"/>
              </a:rPr>
              <a:t>deformacija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(na primjer rastegnuta ili stisnuta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Opruga"/>
              </a:rPr>
              <a:t>opruga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savijeni štap). Prelaskom tijela u novi položaj ili oslobađanjem njegovih deformacija, potencijalna energija može prijeći 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Kinetička energija"/>
              </a:rPr>
              <a:t>kinetičku energiju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tijela ili izvršiti određeni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Rad (fizika)"/>
              </a:rPr>
              <a:t>rad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2456F762-7CFD-48AA-8A57-9612EF8138E7}"/>
              </a:ext>
            </a:extLst>
          </p:cNvPr>
          <p:cNvSpPr txBox="1"/>
          <p:nvPr/>
        </p:nvSpPr>
        <p:spPr>
          <a:xfrm>
            <a:off x="2730500" y="3268841"/>
            <a:ext cx="78867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Potencijalna energija 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ovisi o položaju tijela (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polju sile teže (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g h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gdje je </a:t>
            </a:r>
            <a:r>
              <a:rPr lang="hr-HR" dirty="0"/>
              <a:t>gdje 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9,80665 m/s²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BC880AE4-EF0C-48BA-A704-AC8C024B2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4088740"/>
            <a:ext cx="1124026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sr-Latn-RS" altLang="sr-Latn-R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AutoShape 8" descr="{\displaystyle E_{p}=m\cdot g\cdot h}">
            <a:extLst>
              <a:ext uri="{FF2B5EF4-FFF2-40B4-BE49-F238E27FC236}">
                <a16:creationId xmlns:a16="http://schemas.microsoft.com/office/drawing/2014/main" id="{8CC48E81-8F4A-4172-AC22-D48B5A954B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11300" y="427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" name="TekstniOkvir 20">
            <a:extLst>
              <a:ext uri="{FF2B5EF4-FFF2-40B4-BE49-F238E27FC236}">
                <a16:creationId xmlns:a16="http://schemas.microsoft.com/office/drawing/2014/main" id="{CC1BA4FA-E744-4A26-8BB5-EA7082858526}"/>
              </a:ext>
            </a:extLst>
          </p:cNvPr>
          <p:cNvSpPr txBox="1"/>
          <p:nvPr/>
        </p:nvSpPr>
        <p:spPr>
          <a:xfrm>
            <a:off x="558800" y="5194300"/>
            <a:ext cx="1079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Promjena brzine tijela, zbog rada što ga obavlja neko tijelo izražava se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kinetičkom energijom</a:t>
            </a:r>
            <a:r>
              <a:rPr lang="hr-HR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AutoShape 20" descr="{\displaystyle E_{k}={\frac {m\cdot v^{2}}{2}}}">
            <a:extLst>
              <a:ext uri="{FF2B5EF4-FFF2-40B4-BE49-F238E27FC236}">
                <a16:creationId xmlns:a16="http://schemas.microsoft.com/office/drawing/2014/main" id="{CD0A4991-53A6-4C48-BE70-EFDDDF976A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842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7" name="TekstniOkvir 26">
            <a:extLst>
              <a:ext uri="{FF2B5EF4-FFF2-40B4-BE49-F238E27FC236}">
                <a16:creationId xmlns:a16="http://schemas.microsoft.com/office/drawing/2014/main" id="{F4513CF3-1C63-4090-BD18-A3DBE4C2DA2D}"/>
              </a:ext>
            </a:extLst>
          </p:cNvPr>
          <p:cNvSpPr txBox="1"/>
          <p:nvPr/>
        </p:nvSpPr>
        <p:spPr>
          <a:xfrm>
            <a:off x="558800" y="5574605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Ovisi o masi i brzini kojom se tijelo giba, to je zapravo energija gibanja.</a:t>
            </a:r>
          </a:p>
        </p:txBody>
      </p:sp>
    </p:spTree>
    <p:extLst>
      <p:ext uri="{BB962C8B-B14F-4D97-AF65-F5344CB8AC3E}">
        <p14:creationId xmlns:p14="http://schemas.microsoft.com/office/powerpoint/2010/main" val="4247840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DF71C5-0C15-4A2E-B250-66E4E2CF0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KEMIJA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OSNOVNI POJMOVI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BD27655A-C409-4522-B570-0D7A43C24EAC}"/>
              </a:ext>
            </a:extLst>
          </p:cNvPr>
          <p:cNvSpPr/>
          <p:nvPr/>
        </p:nvSpPr>
        <p:spPr>
          <a:xfrm>
            <a:off x="612775" y="2106186"/>
            <a:ext cx="11163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Oksidi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kemijski spojevi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Kisik"/>
              </a:rPr>
              <a:t>kisika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drugim elementima, a grade ih svi elementi osim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Plemeniti plinovi"/>
              </a:rPr>
              <a:t>plemenitih plinova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8ACF972C-40B5-462C-ABE7-4DEA4AA83E52}"/>
              </a:ext>
            </a:extLst>
          </p:cNvPr>
          <p:cNvSpPr/>
          <p:nvPr/>
        </p:nvSpPr>
        <p:spPr>
          <a:xfrm>
            <a:off x="660400" y="2443422"/>
            <a:ext cx="985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Prema broju kisikovih atoma razlikuju se: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monoksidi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(npr.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ZnO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dioksidi (CO</a:t>
            </a:r>
            <a:r>
              <a:rPr lang="hr-H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trioksidi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(SO</a:t>
            </a:r>
            <a:r>
              <a:rPr lang="hr-H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itd.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E6B26926-E0A7-4ABD-8F49-336C6BC783A8}"/>
              </a:ext>
            </a:extLst>
          </p:cNvPr>
          <p:cNvSpPr/>
          <p:nvPr/>
        </p:nvSpPr>
        <p:spPr>
          <a:xfrm>
            <a:off x="615950" y="2776040"/>
            <a:ext cx="10553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Hidroksidi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anorganski spojevi koji se sastoje od metalnih kationa i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hidroksilnih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aniona (OH-). </a:t>
            </a: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797887DC-6D54-4D70-935C-1DD0C783E026}"/>
              </a:ext>
            </a:extLst>
          </p:cNvPr>
          <p:cNvSpPr/>
          <p:nvPr/>
        </p:nvSpPr>
        <p:spPr>
          <a:xfrm>
            <a:off x="660400" y="3122728"/>
            <a:ext cx="11163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Kiseline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tvari koje u vodenoj otopini imaju kiseo okus, mijenjaju boju indikatora (npr. lakmusa od modre u crvenu). U reakciji s mnogim metalima oslobađaju vodik, a 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Neutralizacija (kemija)"/>
              </a:rPr>
              <a:t>reakciji neutralizacije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 bazama stvaraju soli. </a:t>
            </a: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C532E5A6-3886-4B2A-B90D-9FA329A46AFC}"/>
              </a:ext>
            </a:extLst>
          </p:cNvPr>
          <p:cNvSpPr/>
          <p:nvPr/>
        </p:nvSpPr>
        <p:spPr>
          <a:xfrm>
            <a:off x="615950" y="3806690"/>
            <a:ext cx="11207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kemijski spojevi kristalne građe s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Ionska veza"/>
              </a:rPr>
              <a:t>ionskom vezom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građeni od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Kation"/>
              </a:rPr>
              <a:t>kationa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(metalnih atoma) i kiselinskog ostatka.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E110774E-CBA4-48A0-9C67-99983847CD35}"/>
              </a:ext>
            </a:extLst>
          </p:cNvPr>
          <p:cNvSpPr txBox="1"/>
          <p:nvPr/>
        </p:nvSpPr>
        <p:spPr>
          <a:xfrm>
            <a:off x="660400" y="1690688"/>
            <a:ext cx="783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Kationi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pozitivno nabijeni ioni, a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anioni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negativno nabijeni ioni.</a:t>
            </a: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A080B854-0324-4A64-A906-B363D1C00CDD}"/>
              </a:ext>
            </a:extLst>
          </p:cNvPr>
          <p:cNvSpPr/>
          <p:nvPr/>
        </p:nvSpPr>
        <p:spPr>
          <a:xfrm>
            <a:off x="590550" y="4176022"/>
            <a:ext cx="112077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Ugljikohidrati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velike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Biomolekula (stranica ne postoji)"/>
              </a:rPr>
              <a:t>biološke molekule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Makromolekula"/>
              </a:rPr>
              <a:t>makromolekule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sastavljene od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Ugljik"/>
              </a:rPr>
              <a:t>ugljikovih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(C),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0" tooltip="Vodik"/>
              </a:rPr>
              <a:t>vodikovih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(H) 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Kisik"/>
              </a:rPr>
              <a:t>kisikovih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(O) atoma, obično s omjerom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Atom"/>
              </a:rPr>
              <a:t>atoma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vodika i kisika od 2 : 1 (kao 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2" tooltip="Voda"/>
              </a:rPr>
              <a:t>vodi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odnosno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3" tooltip="Empirijska formula"/>
              </a:rPr>
              <a:t>empirijske formule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hr-H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</a:t>
            </a:r>
            <a:r>
              <a:rPr lang="hr-H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  <a:r>
              <a:rPr lang="hr-HR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(pri čemu 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može biti različit od 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Naziv je najčešći 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4" tooltip="Biokemija"/>
              </a:rPr>
              <a:t>biokemiji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gdje se kao sinonimi za njih rabe nazivi </a:t>
            </a:r>
            <a:r>
              <a:rPr lang="hr-H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saharidi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ili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šećeri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Ugljikohidrati (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saharidi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najčešće se dijele na četiri skupine: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5" tooltip="Monosaharid"/>
              </a:rPr>
              <a:t>monosaharide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(glukoza, fruktoza),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6" tooltip="Disaharid"/>
              </a:rPr>
              <a:t>disaharide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(saharoza, laktoza),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7" tooltip="Oligosaharid (stranica ne postoji)"/>
              </a:rPr>
              <a:t>oligosaharide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8" tooltip="Polisaharid"/>
              </a:rPr>
              <a:t>polisaharide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(glikogen, škrob, celuloza). Mono i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disaharidi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malene molekularne mase i nazivaju se šećerima.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996C90BD-BB45-4367-822E-2DDA8A8955D9}"/>
              </a:ext>
            </a:extLst>
          </p:cNvPr>
          <p:cNvSpPr/>
          <p:nvPr/>
        </p:nvSpPr>
        <p:spPr>
          <a:xfrm>
            <a:off x="635000" y="5838015"/>
            <a:ext cx="11163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Masti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masna ulja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9" tooltip="Organski spojevi"/>
              </a:rPr>
              <a:t>organski spojevi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velikom ulogom u izgradnji živih bića. Prema kemijskom sastavu su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0" tooltip="Esteri"/>
              </a:rPr>
              <a:t>esteri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1" tooltip="Glicerol"/>
              </a:rPr>
              <a:t>glicerola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viših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2" tooltip="Masne kiseline"/>
              </a:rPr>
              <a:t>masnih kiselina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se svrstavaju u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3" tooltip="Trigliceridi"/>
              </a:rPr>
              <a:t>trigliceride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također i u širu skupinu spojeva koji se zovu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4" tooltip="Lipidi"/>
              </a:rPr>
              <a:t>lipidi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Bjelančevine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lanci aminokiselina koje su međusobno povezane peptidnom vezom.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03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27C8D6-616B-4C39-A622-64D22C42E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KEMIJA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OSNOVNI POJMOVI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EC08DF25-F529-4CBE-B9A0-0C6155A61A15}"/>
              </a:ext>
            </a:extLst>
          </p:cNvPr>
          <p:cNvSpPr txBox="1"/>
          <p:nvPr/>
        </p:nvSpPr>
        <p:spPr>
          <a:xfrm>
            <a:off x="603250" y="1367522"/>
            <a:ext cx="1114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 vrijednost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negativni logaritam koncentracije iona vodika, mjeri se u vrijednostima od 1 (kiselo) do 14 (alkalno), a 7 je neutralna reakcija tla, što je prikazano na negativnoj logaritamskoj skali (baze 10), slika 6. </a:t>
            </a:r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44414CFF-5839-4DCF-AFE1-90384A0AFFE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850" y="2103437"/>
            <a:ext cx="7226300" cy="1325563"/>
          </a:xfrm>
          <a:prstGeom prst="rect">
            <a:avLst/>
          </a:prstGeom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1A45CACD-CF21-4C51-8E2C-EE6BC1BB11DE}"/>
              </a:ext>
            </a:extLst>
          </p:cNvPr>
          <p:cNvSpPr txBox="1"/>
          <p:nvPr/>
        </p:nvSpPr>
        <p:spPr>
          <a:xfrm>
            <a:off x="603250" y="4318000"/>
            <a:ext cx="10756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Oksidacija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svako otpuštanje elektrona od strane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donora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 čemu se povećava njegovo oksidacijsko stanje.</a:t>
            </a:r>
          </a:p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Redukcija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svako primanje elektrona pri čemu se smanjuje njegovo oksidacijsko stanje.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E1FFA1A0-E506-4AAD-8B19-DA8E1B8D78B5}"/>
              </a:ext>
            </a:extLst>
          </p:cNvPr>
          <p:cNvSpPr txBox="1"/>
          <p:nvPr/>
        </p:nvSpPr>
        <p:spPr>
          <a:xfrm>
            <a:off x="2959100" y="3625503"/>
            <a:ext cx="698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Slika 6. Skala pH vrijednosti (Izvor: htpps://www.agric.wa.gov.au)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831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602807-FA4D-40ED-A654-E7D112209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POSTOTNI RAČUN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23ED3C5A-E323-4690-9EB7-CF6BC3EFABEF}"/>
              </a:ext>
            </a:extLst>
          </p:cNvPr>
          <p:cNvSpPr txBox="1"/>
          <p:nvPr/>
        </p:nvSpPr>
        <p:spPr>
          <a:xfrm>
            <a:off x="2311400" y="2679700"/>
            <a:ext cx="712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9BFBBB0-C028-419D-9E9C-EA07D9562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845" y="2116233"/>
            <a:ext cx="5049153" cy="1403224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A1243655-0524-4905-9E4A-63C5C32EAAFD}"/>
              </a:ext>
            </a:extLst>
          </p:cNvPr>
          <p:cNvSpPr txBox="1"/>
          <p:nvPr/>
        </p:nvSpPr>
        <p:spPr>
          <a:xfrm>
            <a:off x="1046845" y="1582222"/>
            <a:ext cx="178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Krupni pijesak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4EDFAE9C-28E6-4C61-BB87-CCEB9A566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845" y="4039601"/>
            <a:ext cx="5049153" cy="1052418"/>
          </a:xfrm>
          <a:prstGeom prst="rect">
            <a:avLst/>
          </a:prstGeom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7677C1AF-AA07-4D8A-AF51-41C0D5AF777E}"/>
              </a:ext>
            </a:extLst>
          </p:cNvPr>
          <p:cNvSpPr txBox="1"/>
          <p:nvPr/>
        </p:nvSpPr>
        <p:spPr>
          <a:xfrm>
            <a:off x="1046845" y="3519457"/>
            <a:ext cx="2699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 i glina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A75B8DE9-53E5-4BFA-B083-127C93789E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4647" y="2153491"/>
            <a:ext cx="5049153" cy="1052418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7A358FDE-569F-405F-903B-F947AFF56AA2}"/>
              </a:ext>
            </a:extLst>
          </p:cNvPr>
          <p:cNvSpPr txBox="1"/>
          <p:nvPr/>
        </p:nvSpPr>
        <p:spPr>
          <a:xfrm>
            <a:off x="6578600" y="16002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Glina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3D84046C-4843-40E9-AED7-E307AE492923}"/>
              </a:ext>
            </a:extLst>
          </p:cNvPr>
          <p:cNvSpPr/>
          <p:nvPr/>
        </p:nvSpPr>
        <p:spPr>
          <a:xfrm>
            <a:off x="7246793" y="3575241"/>
            <a:ext cx="36674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hangingPunct="0">
              <a:spcAft>
                <a:spcPts val="0"/>
              </a:spcAft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Prah</a:t>
            </a:r>
          </a:p>
          <a:p>
            <a:pPr algn="just" hangingPunct="0">
              <a:spcAft>
                <a:spcPts val="0"/>
              </a:spcAft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 = (Pr + G) – G = %</a:t>
            </a:r>
          </a:p>
          <a:p>
            <a:pPr algn="just" hangingPunct="0">
              <a:spcAft>
                <a:spcPts val="0"/>
              </a:spcAft>
            </a:pPr>
            <a:endParaRPr lang="hr-H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Sitni pijesak</a:t>
            </a:r>
          </a:p>
          <a:p>
            <a:pPr algn="just" hangingPunct="0">
              <a:spcAft>
                <a:spcPts val="0"/>
              </a:spcAft>
            </a:pPr>
            <a:endParaRPr lang="hr-H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sitni P = 100 % - </a:t>
            </a: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 + G + krupni P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28A28FEA-A913-4A61-A73A-8E6AFD0B2DE2}"/>
              </a:ext>
            </a:extLst>
          </p:cNvPr>
          <p:cNvSpPr txBox="1"/>
          <p:nvPr/>
        </p:nvSpPr>
        <p:spPr>
          <a:xfrm>
            <a:off x="3746500" y="5845958"/>
            <a:ext cx="629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Zbroj svih kategorija čestica mora biti 100 %!</a:t>
            </a:r>
          </a:p>
        </p:txBody>
      </p:sp>
    </p:spTree>
    <p:extLst>
      <p:ext uri="{BB962C8B-B14F-4D97-AF65-F5344CB8AC3E}">
        <p14:creationId xmlns:p14="http://schemas.microsoft.com/office/powerpoint/2010/main" val="2329075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14C8EE-0470-40C0-8586-9D5F4BA67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POSTOTNI RAČUN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EE4AEC63-E463-42D3-9D8F-6E778C6EBF01}"/>
              </a:ext>
            </a:extLst>
          </p:cNvPr>
          <p:cNvSpPr txBox="1"/>
          <p:nvPr/>
        </p:nvSpPr>
        <p:spPr>
          <a:xfrm>
            <a:off x="838200" y="2032000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Zadatak.</a:t>
            </a:r>
          </a:p>
          <a:p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Izračunajte postotni udio pijeska ako je masa tla 10 g, masa tare iznosi 36,22 g, a masa pijeska zajedno s tarom je 39,37 g !</a:t>
            </a:r>
          </a:p>
        </p:txBody>
      </p:sp>
    </p:spTree>
    <p:extLst>
      <p:ext uri="{BB962C8B-B14F-4D97-AF65-F5344CB8AC3E}">
        <p14:creationId xmlns:p14="http://schemas.microsoft.com/office/powerpoint/2010/main" val="2473360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483E99CD-8652-4A47-9D89-4E0FAAD05D27}"/>
              </a:ext>
            </a:extLst>
          </p:cNvPr>
          <p:cNvSpPr txBox="1"/>
          <p:nvPr/>
        </p:nvSpPr>
        <p:spPr>
          <a:xfrm>
            <a:off x="3048000" y="2967335"/>
            <a:ext cx="5880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Hvala na pozornosti!</a:t>
            </a:r>
          </a:p>
        </p:txBody>
      </p:sp>
    </p:spTree>
    <p:extLst>
      <p:ext uri="{BB962C8B-B14F-4D97-AF65-F5344CB8AC3E}">
        <p14:creationId xmlns:p14="http://schemas.microsoft.com/office/powerpoint/2010/main" val="349772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D02BC2-EFEF-4F99-A5C3-0F132FA3C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256044"/>
            <a:ext cx="10515600" cy="625475"/>
          </a:xfrm>
        </p:spPr>
        <p:txBody>
          <a:bodyPr>
            <a:noAutofit/>
          </a:bodyPr>
          <a:lstStyle/>
          <a:p>
            <a:pPr algn="ctr"/>
            <a:r>
              <a:rPr lang="hr-HR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BIOLOGIJA</a:t>
            </a:r>
            <a:br>
              <a:rPr lang="hr-H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FOTOSINTEZA </a:t>
            </a:r>
            <a:endParaRPr lang="hr-HR" sz="2400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0CBD7FCC-CA2A-4C7D-9D37-AB09459B7A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1508125"/>
            <a:ext cx="4801476" cy="4351338"/>
          </a:xfrm>
          <a:prstGeom prst="rect">
            <a:avLst/>
          </a:prstGeom>
        </p:spPr>
      </p:pic>
      <p:sp>
        <p:nvSpPr>
          <p:cNvPr id="5" name="Pravokutnik 4">
            <a:extLst>
              <a:ext uri="{FF2B5EF4-FFF2-40B4-BE49-F238E27FC236}">
                <a16:creationId xmlns:a16="http://schemas.microsoft.com/office/drawing/2014/main" id="{02CD9D61-782B-4922-9AAB-023841720F86}"/>
              </a:ext>
            </a:extLst>
          </p:cNvPr>
          <p:cNvSpPr/>
          <p:nvPr/>
        </p:nvSpPr>
        <p:spPr>
          <a:xfrm>
            <a:off x="5168900" y="1246644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Fotosinteza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proces pretvaranja svjetlosne energije u kemijsku i njeno pohranjivanje u vidu molekula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Šećer"/>
              </a:rPr>
              <a:t>šećera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tvorba organske tvari u listu biljke u klorofilu iz vode i ugljikovog (IV) oksida uz djelovanje sunčeve svjetlosti:</a:t>
            </a:r>
          </a:p>
          <a:p>
            <a:pPr marL="285750" indent="-285750" algn="just">
              <a:buFontTx/>
              <a:buChar char="-"/>
            </a:pPr>
            <a:endParaRPr lang="hr-HR" dirty="0"/>
          </a:p>
          <a:p>
            <a:pPr marL="285750" indent="-285750" algn="just">
              <a:buFontTx/>
              <a:buChar char="-"/>
            </a:pP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6CO</a:t>
            </a:r>
            <a:r>
              <a:rPr lang="hr-HR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+ 12H</a:t>
            </a:r>
            <a:r>
              <a:rPr lang="hr-HR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+ energija -&gt; C</a:t>
            </a:r>
            <a:r>
              <a:rPr lang="hr-HR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hr-HR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HR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+ 6O</a:t>
            </a:r>
            <a:r>
              <a:rPr lang="hr-HR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+6H</a:t>
            </a:r>
            <a:r>
              <a:rPr lang="hr-HR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</a:p>
          <a:p>
            <a:pPr algn="just"/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 se odvija u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kloroplastima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staničnim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organelama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citoplazmi stanica lista biljke, koji sadrže zeleni pigment - klorofil.</a:t>
            </a:r>
          </a:p>
          <a:p>
            <a:pPr marL="285750" indent="-285750" algn="just">
              <a:buFontTx/>
              <a:buChar char="-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Obavljaju je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fotoautotrofi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koji za sebe na taj način proizvode hranu.</a:t>
            </a:r>
          </a:p>
          <a:p>
            <a:pPr marL="285750" indent="-285750" algn="just">
              <a:buFontTx/>
              <a:buChar char="-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Kao „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proizvod fotosinteze pojavljuje se kisik, biljke ga otpuštaju u atmosferu - vitalni proces bitan za život na Zemlji.</a:t>
            </a:r>
          </a:p>
          <a:p>
            <a:pPr marL="285750" indent="-285750" algn="just">
              <a:buFontTx/>
              <a:buChar char="-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Obavljaju je biljke, alge i neke bakterije - temeljni proces u kruženju ugljika i kisika u prirodi</a:t>
            </a:r>
            <a:r>
              <a:rPr lang="hr-HR" dirty="0"/>
              <a:t>.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5D868CF5-1F0D-4FA7-B3AF-36F2E8ECABBF}"/>
              </a:ext>
            </a:extLst>
          </p:cNvPr>
          <p:cNvSpPr txBox="1"/>
          <p:nvPr/>
        </p:nvSpPr>
        <p:spPr>
          <a:xfrm>
            <a:off x="952500" y="5664200"/>
            <a:ext cx="337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Slika 1. Fotosinteza (Izvor: Slobodna enciklopedija, 2019.)</a:t>
            </a:r>
          </a:p>
        </p:txBody>
      </p:sp>
    </p:spTree>
    <p:extLst>
      <p:ext uri="{BB962C8B-B14F-4D97-AF65-F5344CB8AC3E}">
        <p14:creationId xmlns:p14="http://schemas.microsoft.com/office/powerpoint/2010/main" val="158243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C8AC54-CE21-4219-90BE-32AE0AA34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4275"/>
          </a:xfrm>
        </p:spPr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BIOLOGIJA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RESPIRACIJA (DISANJE)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A8488E5F-210D-4F32-99D8-3F191A67D0E2}"/>
              </a:ext>
            </a:extLst>
          </p:cNvPr>
          <p:cNvSpPr/>
          <p:nvPr/>
        </p:nvSpPr>
        <p:spPr>
          <a:xfrm>
            <a:off x="3040259" y="2232102"/>
            <a:ext cx="6111481" cy="46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r-HR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hr-HR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HR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+ 6O</a:t>
            </a:r>
            <a:r>
              <a:rPr lang="hr-HR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 6CO</a:t>
            </a:r>
            <a:r>
              <a:rPr lang="hr-HR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+ 6H</a:t>
            </a:r>
            <a:r>
              <a:rPr lang="hr-HR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+ oslobođena energija (ATP)</a:t>
            </a:r>
            <a:endParaRPr lang="hr-H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C2FD7A0D-4439-4B85-9EC9-0131DB4CEF3C}"/>
              </a:ext>
            </a:extLst>
          </p:cNvPr>
          <p:cNvSpPr txBox="1"/>
          <p:nvPr/>
        </p:nvSpPr>
        <p:spPr>
          <a:xfrm>
            <a:off x="927100" y="2967335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Stalna tvorba i razgradnja ugljikovih spojeva koji služe kao izvor energije za mikroorganizme dovode do nastanka organske tvari u tlu. Dakako da procesi fotosinteze, odnosno proizvodnje organske tvari, trebaju biti izraženiji u odnosu na respiraciju ili razgradnju organske tvari. Biljke se na taj način razvijaju i rastu.</a:t>
            </a: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Biljke koriste kisik za razgradnju šećera, pri čemu oslobađaju energiju i ugljik (IV) oksid, a  taj proces zovemo disanjem. To je proces suprotan fotosintezi. Biljka uz prisustvo kisika razlaže šećere dobivene fotosintezom na ugljikov (IV) oksid i vodu i kod toga se oslobađa energija potrebna za druge aktivnosti (npr. rast i razmnožavanje). Disanje se odvija u sitnim staničnim tjelešcima koje zovemo mitohondrijima. Oko 40 % energije pohranjene u obliku šećera pretvara se u kemijsku energiju, a ostatak se oslobađa kao toplina.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1CDD45F2-8D27-4BD2-9F0B-9EB7571DEF4F}"/>
              </a:ext>
            </a:extLst>
          </p:cNvPr>
          <p:cNvSpPr txBox="1"/>
          <p:nvPr/>
        </p:nvSpPr>
        <p:spPr>
          <a:xfrm>
            <a:off x="1041400" y="1549400"/>
            <a:ext cx="1021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Respiracija (disanje) - razgradnja organske tvari do ugljikovog (IV) oksida i vode uz oslobađanje energije </a:t>
            </a:r>
          </a:p>
        </p:txBody>
      </p:sp>
    </p:spTree>
    <p:extLst>
      <p:ext uri="{BB962C8B-B14F-4D97-AF65-F5344CB8AC3E}">
        <p14:creationId xmlns:p14="http://schemas.microsoft.com/office/powerpoint/2010/main" val="72953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267296-FDC0-4972-9141-328EFBAE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BIOLOGIJA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TRANSPIRACIJA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F0F51AAA-7878-46B0-A482-6E327E45C69C}"/>
              </a:ext>
            </a:extLst>
          </p:cNvPr>
          <p:cNvSpPr txBox="1"/>
          <p:nvPr/>
        </p:nvSpPr>
        <p:spPr>
          <a:xfrm>
            <a:off x="635000" y="1690688"/>
            <a:ext cx="55499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Transpiracija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gubitak </a:t>
            </a:r>
            <a:r>
              <a:rPr lang="hr-HR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kroz pući biljaka iz listova, a njeno isparavanje sa slobodnih vodenih površina i gologa tla naziva se evaporacija. </a:t>
            </a: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Transpiracija se odvija kroz pući - otvor u lisnoj epidermi koji omogućuje izmjenu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Plin"/>
              </a:rPr>
              <a:t>plinova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između vanjskog svijeta i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parenhima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lista. Transpiracija omogućava protok hranjivih tvari od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Korijen"/>
              </a:rPr>
              <a:t>korijena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nadzemnog dijela biljke, u kojima je smanjen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hidrostatski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tlak zbog isparavanja vode i kao rezultat toga voda s otopljenim tvarima putuje prema lišću. </a:t>
            </a: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Regulira se otvaranjem i zatvaranjem pući listova.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Količina (stranica ne postoji)"/>
              </a:rPr>
              <a:t>Količina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vode koju biljka gubi transpiracijom ovisi o intenzitetu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Svjetlost"/>
              </a:rPr>
              <a:t>svjetlosti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Temperatura"/>
              </a:rPr>
              <a:t>temperaturi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Vlaga"/>
              </a:rPr>
              <a:t>vlazi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Vjetar"/>
              </a:rPr>
              <a:t>vjetru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veličini biljke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Transpiracijski koeficijent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količina vode koju biljka potroši kod izgradnje jednog kilograma suhe tvari. Temeljem njega biljke se razliku u odnosu na potrebne količine vode.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6B8D3080-9574-4E15-872C-8C93E9FEA9B5}"/>
              </a:ext>
            </a:extLst>
          </p:cNvPr>
          <p:cNvSpPr txBox="1"/>
          <p:nvPr/>
        </p:nvSpPr>
        <p:spPr>
          <a:xfrm>
            <a:off x="10715625" y="2819400"/>
            <a:ext cx="25908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8F802F8F-2AF6-4699-896D-AD9CA4046023}"/>
              </a:ext>
            </a:extLst>
          </p:cNvPr>
          <p:cNvSpPr txBox="1"/>
          <p:nvPr/>
        </p:nvSpPr>
        <p:spPr>
          <a:xfrm>
            <a:off x="6629400" y="5842000"/>
            <a:ext cx="50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Slika 2. Transpiracija (Izvor: Damjanović, 2019)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A6F940CD-8631-4A3A-B915-EDC24B3BEBF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862" y="2135981"/>
            <a:ext cx="4833938" cy="347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927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230D67-5237-4F72-A8EF-713B38D29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BILOGIJA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MIKROORGANIZMI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C3CBD931-053C-414C-9FB9-DE26A15678D8}"/>
              </a:ext>
            </a:extLst>
          </p:cNvPr>
          <p:cNvSpPr txBox="1"/>
          <p:nvPr/>
        </p:nvSpPr>
        <p:spPr>
          <a:xfrm>
            <a:off x="3035300" y="2247900"/>
            <a:ext cx="547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6A9ACBD2-32C8-48B9-9DA2-60C08445FB35}"/>
              </a:ext>
            </a:extLst>
          </p:cNvPr>
          <p:cNvSpPr/>
          <p:nvPr/>
        </p:nvSpPr>
        <p:spPr>
          <a:xfrm>
            <a:off x="155790" y="1690688"/>
            <a:ext cx="835321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Mikroorganizmi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(mikro- + organizam)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(mikrobi),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najmanja živa bića, jednostanični mikroskopski sitni organizmi, od kojih neki pripadaju životinjskomu svijetu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protista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(praživotinje), a neki su predstavnici gljiva (jednostanične gljivice, plijesni),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monera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(bakterije i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cijanobakterije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 biljaka (zelene, smeđe i crvene alge)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Mikroorganizmima pripada i velika, posebna skupina 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virusi,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po svojoj molekularnoj građi nisu samostalni organizmi i na granici su između nežive i žive materije.</a:t>
            </a: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tlo je najbitnija uloga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heterotrofnih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saprofitskih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bakterija, koje sudjeluju u različitim procesima u kruženju tvari i energije u prirodi. Po načinu života dijele se na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aerobe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(potreban im je kisik za životne procese) i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anaerobe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 trebaju kisik za svoju životnu aktivnost). Bakterije su većinom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heterotrofi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jedan manji dio pripada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autotrofima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Za svoju životnu aktivnost trebaju povoljne uvjete vlage, topline i kiselosti sredine u kojoj žive. Sudjeluju u procesima kruženja tvari i energije u prirodi, pa im je uz navedene povoljne uvjete za njihovu aktivnost pri razgradnji organske tvari, uz kisik, potreban  i povoljan CN odnos (najpovoljniji za razgradnju je 10:1). Konačni produkti te razgradnje su voda, ugljikov (IV) oksid, još neki plinovi neugodnog mirisa (poput metana,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sumporovodika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 biogeni elementi kojima se biljka hrani. U manje povoljnim uvjetima za razgradnju u procesu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humifikacije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nastaje humus – specifična tamna organska tvar bogata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hranivima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F6F031CC-7D38-4CF2-9FCA-B76841F6F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000" y="2247900"/>
            <a:ext cx="3683000" cy="2919412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A8B3EBB9-F788-43D4-9A18-397CA685DB65}"/>
              </a:ext>
            </a:extLst>
          </p:cNvPr>
          <p:cNvSpPr txBox="1"/>
          <p:nvPr/>
        </p:nvSpPr>
        <p:spPr>
          <a:xfrm>
            <a:off x="8779090" y="5372100"/>
            <a:ext cx="3412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Slika 3. Građa bakterijske stanice (Izvor: www.strukturnifondovi.hr) </a:t>
            </a:r>
          </a:p>
        </p:txBody>
      </p:sp>
    </p:spTree>
    <p:extLst>
      <p:ext uri="{BB962C8B-B14F-4D97-AF65-F5344CB8AC3E}">
        <p14:creationId xmlns:p14="http://schemas.microsoft.com/office/powerpoint/2010/main" val="3152472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6D171B-AF25-4A86-BED6-1E43AD6D8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DIFUZIJA, OSMOZA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DAB3FF27-7194-45A6-A7EB-A7247BFC12B6}"/>
              </a:ext>
            </a:extLst>
          </p:cNvPr>
          <p:cNvSpPr txBox="1"/>
          <p:nvPr/>
        </p:nvSpPr>
        <p:spPr>
          <a:xfrm>
            <a:off x="838200" y="3016251"/>
            <a:ext cx="6934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Osmoza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Difuzija"/>
              </a:rPr>
              <a:t>difuzija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kojom se izjednačuju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Koncentracija"/>
              </a:rPr>
              <a:t>koncentracija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Otopine"/>
              </a:rPr>
              <a:t>otopini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Otapalo"/>
              </a:rPr>
              <a:t>otapalu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odnosno koncentracije dviju otopina različitih koncentracija, međusobno odijeljenih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Membrana"/>
              </a:rPr>
              <a:t>polupropusnom membranom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koja propušta otapalo, a zadržava otopljenu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Tvar"/>
              </a:rPr>
              <a:t>tvar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dirty="0"/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novonastaloj otopini, odnosno u otopini veće koncentracije, nastaje pri osmozi povišenje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Tlak"/>
              </a:rPr>
              <a:t>tlaka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koje se naziva </a:t>
            </a:r>
            <a:r>
              <a:rPr lang="hr-H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osmotski tlak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njegova je jačina proporcionalna koncentraciji otopine. Tlak koji zbog različite koncentracije otopina uvjetuje kretanje tekućine u smjeru veće koncentracije naziva se osmotski tlak. Osmoza se javlja u biljnim i životinjskim organizmima, gdje stanične membrane imaju svojstvo polupropusnosti, a postoji razlika u koncentraciji otopine unutar i izvan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Stanica"/>
              </a:rPr>
              <a:t>stanice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Slika 5. prikazuje osmozu, dvije otopine teže izjednačavanju koncentracije.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DA23FB98-18F3-4823-8942-4626B34037C6}"/>
              </a:ext>
            </a:extLst>
          </p:cNvPr>
          <p:cNvSpPr/>
          <p:nvPr/>
        </p:nvSpPr>
        <p:spPr>
          <a:xfrm>
            <a:off x="838200" y="1690688"/>
            <a:ext cx="7137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Difuzija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spontano miješanje dviju ili više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0" tooltip="Tvar (stranica ne postoji)"/>
              </a:rPr>
              <a:t>tvari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kroz njihovu dodirnu površinu ili propusnu membranu. Čestice (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Atomi (stranica ne postoji)"/>
              </a:rPr>
              <a:t>atomi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2" tooltip="Molekule"/>
              </a:rPr>
              <a:t>molekule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3" tooltip="Ioni"/>
              </a:rPr>
              <a:t>ioni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itd.) putuju iz područja više u područje niže koncentracije. Difuzija se najbrže odvija 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4" tooltip="Plin"/>
              </a:rPr>
              <a:t>plinovima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sporije 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5" tooltip="Tekućina"/>
              </a:rPr>
              <a:t>tekućinama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najsporije u čvrstim tijelima.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5F800E27-6A90-48D5-A41C-0D43B9C70AF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801" y="1156929"/>
            <a:ext cx="3516999" cy="1990621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B56B85AA-9452-495C-B853-0837C311B316}"/>
              </a:ext>
            </a:extLst>
          </p:cNvPr>
          <p:cNvSpPr txBox="1"/>
          <p:nvPr/>
        </p:nvSpPr>
        <p:spPr>
          <a:xfrm>
            <a:off x="8344801" y="3293023"/>
            <a:ext cx="36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Slika 4. Difuzija (Izvor: Slobodna enciklopedija, 2019.)</a:t>
            </a:r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3CE257A8-4309-4259-930E-1D33B57A216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801" y="4084827"/>
            <a:ext cx="3316224" cy="1877568"/>
          </a:xfrm>
          <a:prstGeom prst="rect">
            <a:avLst/>
          </a:prstGeom>
        </p:spPr>
      </p:pic>
      <p:sp>
        <p:nvSpPr>
          <p:cNvPr id="12" name="TekstniOkvir 11">
            <a:extLst>
              <a:ext uri="{FF2B5EF4-FFF2-40B4-BE49-F238E27FC236}">
                <a16:creationId xmlns:a16="http://schemas.microsoft.com/office/drawing/2014/main" id="{C8DC4C5C-2F1D-413E-8B93-70C6CBC0E411}"/>
              </a:ext>
            </a:extLst>
          </p:cNvPr>
          <p:cNvSpPr txBox="1"/>
          <p:nvPr/>
        </p:nvSpPr>
        <p:spPr>
          <a:xfrm>
            <a:off x="8303376" y="5962395"/>
            <a:ext cx="3888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S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lika 5. Osmoza (Izvor: Slobodna enciklopedija, 2019.)</a:t>
            </a:r>
          </a:p>
        </p:txBody>
      </p:sp>
    </p:spTree>
    <p:extLst>
      <p:ext uri="{BB962C8B-B14F-4D97-AF65-F5344CB8AC3E}">
        <p14:creationId xmlns:p14="http://schemas.microsoft.com/office/powerpoint/2010/main" val="483409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603A8E-5D59-4249-A2D3-1F694E859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TEMPERATURA I TOPLINA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02684F14-75F0-4B02-BDB5-B890CCEC121F}"/>
              </a:ext>
            </a:extLst>
          </p:cNvPr>
          <p:cNvSpPr txBox="1"/>
          <p:nvPr/>
        </p:nvSpPr>
        <p:spPr>
          <a:xfrm>
            <a:off x="1422400" y="2171700"/>
            <a:ext cx="9105900" cy="393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3EAD67A3-491C-4F78-9F93-C384E5E8289F}"/>
              </a:ext>
            </a:extLst>
          </p:cNvPr>
          <p:cNvSpPr/>
          <p:nvPr/>
        </p:nvSpPr>
        <p:spPr>
          <a:xfrm>
            <a:off x="558800" y="1690688"/>
            <a:ext cx="1107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jedna od osnovnih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Fizikalna veličina"/>
              </a:rPr>
              <a:t>fizikalnih veličina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Međunarodni sustav mjernih jedinica"/>
              </a:rPr>
              <a:t>Međunarodnom sustavu jedinica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koja opisuje toplinsko stanje i sposobnost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Tijelo (fizika)"/>
              </a:rPr>
              <a:t>tijela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Tvar"/>
              </a:rPr>
              <a:t>tvari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Prijenos topline"/>
              </a:rPr>
              <a:t>izmjenjuju toplinu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Okolina"/>
              </a:rPr>
              <a:t>okolinom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Ona ovisi o tome koliko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Unutarnja energija"/>
              </a:rPr>
              <a:t>unutarnje energije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sadrži neko tijelo određene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Masa"/>
              </a:rPr>
              <a:t>mase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0" tooltip="Tlak"/>
              </a:rPr>
              <a:t>tlaka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Temperatura ne može prelaziti s tijela na tijelo, nego prelazi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Toplina"/>
              </a:rPr>
              <a:t>toplina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temperature se izjednačavaju. Temperatura je stupanj zagrijanosti nekog tijela, a proporcionalna je unutarnjoj kinetičkoj energiji. Mjeri se u stupnjevima Celzijusa.</a:t>
            </a:r>
            <a:r>
              <a:rPr lang="hr-HR" b="1" dirty="0"/>
              <a:t>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Temperatura zraka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2" tooltip="Meteorologija"/>
              </a:rPr>
              <a:t>meteorologiji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 temperatura u prizemnom sloju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3" tooltip="Atmosfera"/>
              </a:rPr>
              <a:t>atmosfere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koja nije uvjetovana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4" tooltip="Toplinsko zračenje"/>
              </a:rPr>
              <a:t>toplinskim zračenjem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5" tooltip="Tlo"/>
              </a:rPr>
              <a:t>tla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okoline ili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6" tooltip="Sunčeva svjetlost"/>
              </a:rPr>
              <a:t>Sunčevim zračenjem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Mjeri se na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17" tooltip="Visina"/>
              </a:rPr>
              <a:t>visini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2 metra iznad tla. Temperatura zraka mijenja se tijekom dana i tijekom godine.</a:t>
            </a:r>
          </a:p>
          <a:p>
            <a:pPr algn="just"/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283664E-C55C-4E1C-B03C-019AC0798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" y="3704382"/>
            <a:ext cx="110617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Postoji više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8" tooltip="Mjerna jedinica"/>
              </a:rPr>
              <a:t>mjernih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8" tooltip="Mjerna jedinica"/>
              </a:rPr>
              <a:t> jedinica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 temperaturu. U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9" tooltip="Europa"/>
              </a:rPr>
              <a:t>Europi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temperaturu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mjerimo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0" tooltip="Celzijev stupanj"/>
              </a:rPr>
              <a:t>Celzijevim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0" tooltip="Celzijev stupanj"/>
              </a:rPr>
              <a:t> stupnjevima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(°C), a u 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1" tooltip="SAD"/>
              </a:rPr>
              <a:t>SAD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-u su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uvriježeni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2" tooltip="Fahrenheitov stupanj"/>
              </a:rPr>
              <a:t>Fahrenheitovi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2" tooltip="Fahrenheitov stupanj"/>
              </a:rPr>
              <a:t> stupnjevi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(°F). Jedinica 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3" tooltip="SI"/>
              </a:rPr>
              <a:t>SI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4" tooltip="Termodinamička temperatura"/>
              </a:rPr>
              <a:t>termodinamičku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4" tooltip="Termodinamička temperatura"/>
              </a:rPr>
              <a:t> temperaturu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5" tooltip="Kelvin"/>
              </a:rPr>
              <a:t>kelvin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(K), dok se u SAD-u još koristi i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6" tooltip="Rankineov stupanj"/>
              </a:rPr>
              <a:t>Rankineov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6" tooltip="Rankineov stupanj"/>
              </a:rPr>
              <a:t> stupanj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Jednadžbe za pretvaranje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brojevnih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vrijednosti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uobičajenih 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7" tooltip="Temperaturna ljestvica"/>
              </a:rPr>
              <a:t>temperaturnih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7" tooltip="Temperaturna ljestvica"/>
              </a:rPr>
              <a:t>ljestvica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 = °C + 273,15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°C = 5/9 · (°F - 32)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°F = °C/0,55 + 32 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 preciznije: </a:t>
            </a:r>
            <a:r>
              <a:rPr kumimoji="0" lang="sr-Latn-RS" altLang="sr-Latn-R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°F = °C/(5/9) + 32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506923A7-6C79-45F2-9C22-A6CD2C8F615D}"/>
              </a:ext>
            </a:extLst>
          </p:cNvPr>
          <p:cNvSpPr txBox="1"/>
          <p:nvPr/>
        </p:nvSpPr>
        <p:spPr>
          <a:xfrm>
            <a:off x="838200" y="5835084"/>
            <a:ext cx="904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Toplina</a:t>
            </a:r>
            <a:r>
              <a:rPr lang="hr-HR" dirty="0"/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kinetička energija molekularnog gibanja izražena u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joulima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1406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58C45B-69A1-4A39-857C-A33DDA22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TLAK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9E968ACD-8968-4E03-939F-FB1D96D8FCCC}"/>
              </a:ext>
            </a:extLst>
          </p:cNvPr>
          <p:cNvSpPr txBox="1"/>
          <p:nvPr/>
        </p:nvSpPr>
        <p:spPr>
          <a:xfrm>
            <a:off x="241300" y="1690688"/>
            <a:ext cx="11607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Tlak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djelovanje okomite komponente sile na neku površinu i možemo ga izračunati kao količnik tih veličina:  </a:t>
            </a:r>
            <a:b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p=F/A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​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Mjerna jedinica za tlak jest N/m2, zovemo je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paskal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označavamo s Pa. Često se koristi i mjerna jedinica bar. Pritom je 1bar=10 na petu (5) Pa, a u uporabi su i cm stupca vode, pri čemu je 1 bar približno 1000 cm stupca vode.</a:t>
            </a: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12AB228A-CF6A-4A82-B5AA-954111D52F03}"/>
              </a:ext>
            </a:extLst>
          </p:cNvPr>
          <p:cNvSpPr/>
          <p:nvPr/>
        </p:nvSpPr>
        <p:spPr>
          <a:xfrm>
            <a:off x="241300" y="3677335"/>
            <a:ext cx="113030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Hidrostatski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tlak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tlak prouzročen težinom stupca tekućine iznad zadane točke u unutrašnjosti tekućine, zapravo je to tlak mirne tekućine na jedinicu površine.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Hidrostatski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tlak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dubini h (visina stupca tekućine) u tekućini gustoće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iznosit će:</a:t>
            </a:r>
          </a:p>
          <a:p>
            <a:endParaRPr lang="hr-HR" dirty="0"/>
          </a:p>
          <a:p>
            <a:pPr algn="ctr"/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ρ⋅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g⋅h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Tenzija –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negativni tlak kojim čestice tla na sebe navlače vodu, stoga se voda u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nesaturiranim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(nezasićenim) uvjetima kreće u smjeru veće tenzije (većeg negativnog tlaka), a u saturiranim (zasićenim) zbog hidrauličkog gradijenta s područja većeg na područje manjeg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hidrostatskog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tlaka.</a:t>
            </a:r>
            <a:br>
              <a:rPr lang="hr-HR" dirty="0"/>
            </a:br>
            <a:br>
              <a:rPr lang="hr-HR" dirty="0"/>
            </a:b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2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1BCB1B-7B88-4EBF-999F-0D711CB03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TLAK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13C7199F-D923-4E62-A0D5-DD712F009A96}"/>
              </a:ext>
            </a:extLst>
          </p:cNvPr>
          <p:cNvSpPr txBox="1"/>
          <p:nvPr/>
        </p:nvSpPr>
        <p:spPr>
          <a:xfrm>
            <a:off x="685800" y="1690688"/>
            <a:ext cx="1082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Zadatak (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www.strukturnifondovi.hr)</a:t>
            </a: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Gustoća mora iznosi približno 1000 kg/m3, a ubrzanje sile teže iznosi približno 10 N/kg. Prema izrazu za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hidrostatski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tlak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možemo izračunati da se za svakih 10 metara dubine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hidrostatski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tlak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poveća za 100 000 Pa, što je jednako tlaku od jednog bara.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2B9360F3-99CF-46AC-8D75-9CF7CB11B50A}"/>
              </a:ext>
            </a:extLst>
          </p:cNvPr>
          <p:cNvSpPr txBox="1"/>
          <p:nvPr/>
        </p:nvSpPr>
        <p:spPr>
          <a:xfrm>
            <a:off x="762000" y="3016251"/>
            <a:ext cx="10185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Primjer 1.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Odredite koliki je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hidrostatski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tlak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vodi na dubini od 24 m.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Zanemarite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atmosferski tlak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h=24m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ρ=1000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kgm3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p=?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p=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ρ⋅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g⋅h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p=1000kg/m3 ⋅10N/kg⋅24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p=240 000 Pa</a:t>
            </a:r>
          </a:p>
        </p:txBody>
      </p:sp>
    </p:spTree>
    <p:extLst>
      <p:ext uri="{BB962C8B-B14F-4D97-AF65-F5344CB8AC3E}">
        <p14:creationId xmlns:p14="http://schemas.microsoft.com/office/powerpoint/2010/main" val="2355800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1663</Words>
  <Application>Microsoft Office PowerPoint</Application>
  <PresentationFormat>Široki zaslon</PresentationFormat>
  <Paragraphs>117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Tema sustava Office</vt:lpstr>
      <vt:lpstr>  </vt:lpstr>
      <vt:lpstr>BIOLOGIJA  FOTOSINTEZA </vt:lpstr>
      <vt:lpstr>BIOLOGIJA  RESPIRACIJA (DISANJE)</vt:lpstr>
      <vt:lpstr>BIOLOGIJA  TRANSPIRACIJA</vt:lpstr>
      <vt:lpstr>BILOGIJA  MIKROORGANIZMI</vt:lpstr>
      <vt:lpstr>FIZIKA  DIFUZIJA, OSMOZA</vt:lpstr>
      <vt:lpstr>FIZIKA  TEMPERATURA I TOPLINA</vt:lpstr>
      <vt:lpstr>FIZIKA  TLAK</vt:lpstr>
      <vt:lpstr>FIZIKA  TLAK</vt:lpstr>
      <vt:lpstr>FIZIKA  POTENCIJALNA I KINETIČKA ENERGIJA</vt:lpstr>
      <vt:lpstr>KEMIJA  OSNOVNI POJMOVI</vt:lpstr>
      <vt:lpstr>KEMIJA  OSNOVNI POJMOVI  </vt:lpstr>
      <vt:lpstr>MATEMATIKA  POSTOTNI RAČUN</vt:lpstr>
      <vt:lpstr>MATEMATIKA  POSTOTNI RAČUN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FOTOSINTEZA</dc:title>
  <dc:creator>Andrija Špoljar</dc:creator>
  <cp:lastModifiedBy>Andrija Špoljar</cp:lastModifiedBy>
  <cp:revision>135</cp:revision>
  <dcterms:created xsi:type="dcterms:W3CDTF">2019-10-09T08:41:49Z</dcterms:created>
  <dcterms:modified xsi:type="dcterms:W3CDTF">2020-11-10T06:51:05Z</dcterms:modified>
</cp:coreProperties>
</file>