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9"/>
  </p:notesMasterIdLst>
  <p:handoutMasterIdLst>
    <p:handoutMasterId r:id="rId30"/>
  </p:handoutMasterIdLst>
  <p:sldIdLst>
    <p:sldId id="284" r:id="rId2"/>
    <p:sldId id="280" r:id="rId3"/>
    <p:sldId id="260" r:id="rId4"/>
    <p:sldId id="276" r:id="rId5"/>
    <p:sldId id="271" r:id="rId6"/>
    <p:sldId id="267" r:id="rId7"/>
    <p:sldId id="305" r:id="rId8"/>
    <p:sldId id="306" r:id="rId9"/>
    <p:sldId id="307" r:id="rId10"/>
    <p:sldId id="311" r:id="rId11"/>
    <p:sldId id="313" r:id="rId12"/>
    <p:sldId id="319" r:id="rId13"/>
    <p:sldId id="261" r:id="rId14"/>
    <p:sldId id="308" r:id="rId15"/>
    <p:sldId id="309" r:id="rId16"/>
    <p:sldId id="262" r:id="rId17"/>
    <p:sldId id="314" r:id="rId18"/>
    <p:sldId id="312" r:id="rId19"/>
    <p:sldId id="315" r:id="rId20"/>
    <p:sldId id="316" r:id="rId21"/>
    <p:sldId id="304" r:id="rId22"/>
    <p:sldId id="317" r:id="rId23"/>
    <p:sldId id="320" r:id="rId24"/>
    <p:sldId id="321" r:id="rId25"/>
    <p:sldId id="324" r:id="rId26"/>
    <p:sldId id="323"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or" initials="A"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333333"/>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Svijetli stil 1 - Isticanj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autoAdjust="0"/>
    <p:restoredTop sz="94607" autoAdjust="0"/>
  </p:normalViewPr>
  <p:slideViewPr>
    <p:cSldViewPr snapToGrid="0">
      <p:cViewPr varScale="1">
        <p:scale>
          <a:sx n="110" d="100"/>
          <a:sy n="110" d="100"/>
        </p:scale>
        <p:origin x="774" y="102"/>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2026/04/27</a:t>
            </a:fld>
            <a:endParaRPr lang="en-ZA"/>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ZA" smtClean="0"/>
              <a:t>2026/04/27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ZA" smtClean="0"/>
              <a:t>‹#›</a:t>
            </a:fld>
            <a:endParaRPr lang="en-ZA"/>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04F4DE-EC93-4CC9-B1A5-9FDEACFEC531}" type="slidenum">
              <a:rPr lang="zh-CN" altLang="en-US" smtClean="0"/>
              <a:t>2</a:t>
            </a:fld>
            <a:endParaRPr lang="zh-CN" altLang="en-US"/>
          </a:p>
        </p:txBody>
      </p:sp>
    </p:spTree>
    <p:extLst>
      <p:ext uri="{BB962C8B-B14F-4D97-AF65-F5344CB8AC3E}">
        <p14:creationId xmlns:p14="http://schemas.microsoft.com/office/powerpoint/2010/main" val="77184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174253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9140CD-0FF4-46D0-A848-8CAE0744DB42}" type="slidenum">
              <a:rPr lang="zh-CN" altLang="en-US" smtClean="0"/>
              <a:t>27</a:t>
            </a:fld>
            <a:endParaRPr lang="zh-CN" altLang="en-US"/>
          </a:p>
        </p:txBody>
      </p:sp>
    </p:spTree>
    <p:extLst>
      <p:ext uri="{BB962C8B-B14F-4D97-AF65-F5344CB8AC3E}">
        <p14:creationId xmlns:p14="http://schemas.microsoft.com/office/powerpoint/2010/main" val="115858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A5D738-6DBF-4EC5-9648-44AB2277303B}" type="slidenum">
              <a:rPr lang="zh-CN" altLang="en-US" smtClean="0"/>
              <a:t>3</a:t>
            </a:fld>
            <a:endParaRPr lang="zh-CN" altLang="en-US"/>
          </a:p>
        </p:txBody>
      </p:sp>
    </p:spTree>
    <p:extLst>
      <p:ext uri="{BB962C8B-B14F-4D97-AF65-F5344CB8AC3E}">
        <p14:creationId xmlns:p14="http://schemas.microsoft.com/office/powerpoint/2010/main" val="1465209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2666717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5</a:t>
            </a:fld>
            <a:endParaRPr lang="en-GB"/>
          </a:p>
        </p:txBody>
      </p:sp>
    </p:spTree>
    <p:extLst>
      <p:ext uri="{BB962C8B-B14F-4D97-AF65-F5344CB8AC3E}">
        <p14:creationId xmlns:p14="http://schemas.microsoft.com/office/powerpoint/2010/main" val="349736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F5B70E-FB79-4F64-95C9-3B90A592C1DD}" type="slidenum">
              <a:rPr lang="zh-CN" altLang="en-US" smtClean="0"/>
              <a:t>6</a:t>
            </a:fld>
            <a:endParaRPr lang="zh-CN" altLang="en-US"/>
          </a:p>
        </p:txBody>
      </p:sp>
    </p:spTree>
    <p:extLst>
      <p:ext uri="{BB962C8B-B14F-4D97-AF65-F5344CB8AC3E}">
        <p14:creationId xmlns:p14="http://schemas.microsoft.com/office/powerpoint/2010/main" val="1745623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A5D738-6DBF-4EC5-9648-44AB2277303B}" type="slidenum">
              <a:rPr lang="zh-CN" altLang="en-US" smtClean="0"/>
              <a:t>13</a:t>
            </a:fld>
            <a:endParaRPr lang="zh-CN" altLang="en-US"/>
          </a:p>
        </p:txBody>
      </p:sp>
    </p:spTree>
    <p:extLst>
      <p:ext uri="{BB962C8B-B14F-4D97-AF65-F5344CB8AC3E}">
        <p14:creationId xmlns:p14="http://schemas.microsoft.com/office/powerpoint/2010/main" val="202811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AA5D738-6DBF-4EC5-9648-44AB2277303B}" type="slidenum">
              <a:rPr lang="zh-CN" altLang="en-US" smtClean="0"/>
              <a:t>16</a:t>
            </a:fld>
            <a:endParaRPr lang="zh-CN" altLang="en-US"/>
          </a:p>
        </p:txBody>
      </p:sp>
    </p:spTree>
    <p:extLst>
      <p:ext uri="{BB962C8B-B14F-4D97-AF65-F5344CB8AC3E}">
        <p14:creationId xmlns:p14="http://schemas.microsoft.com/office/powerpoint/2010/main" val="154356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402195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p:nvPr>
        </p:nvSpPr>
        <p:spPr>
          <a:xfrm>
            <a:off x="2494607" y="2237328"/>
            <a:ext cx="7202786" cy="1449788"/>
          </a:xfrm>
          <a:solidFill>
            <a:schemeClr val="tx1">
              <a:alpha val="80000"/>
            </a:schemeClr>
          </a:solidFill>
        </p:spPr>
        <p:txBody>
          <a:bodyPr lIns="288000" rIns="2160000" bIns="144000" anchor="b"/>
          <a:lstStyle>
            <a:lvl1pPr algn="r">
              <a:defRPr sz="4200" spc="-15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936000"/>
          </a:xfrm>
          <a:solidFill>
            <a:schemeClr val="tx1">
              <a:alpha val="90000"/>
            </a:schemeClr>
          </a:solidFill>
        </p:spPr>
        <p:txBody>
          <a:bodyPr lIns="216000" tIns="144000" rIns="216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cxnSp>
        <p:nvCxnSpPr>
          <p:cNvPr id="5" name="Straight Connector 4" descr="Title Slide divider line&#10;">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a:lstStyle>
            <a:lvl1pPr marL="0" indent="0">
              <a:buNone/>
              <a:defRPr>
                <a:solidFill>
                  <a:schemeClr val="bg1"/>
                </a:solidFill>
              </a:defRPr>
            </a:lvl1pPr>
          </a:lstStyle>
          <a:p>
            <a:r>
              <a:rPr lang="en-US" dirty="0"/>
              <a:t>Logo</a:t>
            </a:r>
          </a:p>
        </p:txBody>
      </p:sp>
    </p:spTree>
    <p:extLst>
      <p:ext uri="{BB962C8B-B14F-4D97-AF65-F5344CB8AC3E}">
        <p14:creationId xmlns:p14="http://schemas.microsoft.com/office/powerpoint/2010/main" val="89044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x Image Bullets Right">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Picture Placeholder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dirty="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7068457" y="432000"/>
            <a:ext cx="4703542"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a:lstStyle>
            <a:lvl1pPr marL="0" indent="0" algn="l">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a:lstStyle>
            <a:lvl1pPr marL="0" indent="0" algn="l">
              <a:buNone/>
              <a:defRPr sz="16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a:lstStyle>
            <a:lvl1pPr marL="0" indent="0" algn="l">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a:lstStyle>
            <a:lvl1pPr marL="0" indent="0" algn="l">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a:lstStyle>
            <a:lvl1pPr marL="0" indent="0" algn="l">
              <a:buNone/>
              <a:defRPr b="1">
                <a:latin typeface="+mj-lt"/>
              </a:defRPr>
            </a:lvl1pPr>
          </a:lstStyle>
          <a:p>
            <a:pPr lvl="0"/>
            <a:r>
              <a:rPr lang="en-US" dirty="0"/>
              <a:t>Bullet 3</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a:lstStyle>
            <a:lvl1pPr marL="0" indent="0" algn="l">
              <a:buNone/>
              <a:defRPr sz="1600"/>
            </a:lvl1pPr>
          </a:lstStyle>
          <a:p>
            <a:pPr lvl="0"/>
            <a:r>
              <a:rPr lang="en-US" dirty="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Ov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Ov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55" name="Slide Number Placehold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ZA" smtClean="0"/>
              <a:pPr/>
              <a:t>‹#›</a:t>
            </a:fld>
            <a:endParaRPr lang="en-ZA" dirty="0"/>
          </a:p>
        </p:txBody>
      </p:sp>
      <p:grpSp>
        <p:nvGrpSpPr>
          <p:cNvPr id="22" name="Group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Freeform: Shape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Freeform: Shape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Freeform: Shape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reeform: Shape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8" name="Picture Placeholder 3">
            <a:extLst>
              <a:ext uri="{FF2B5EF4-FFF2-40B4-BE49-F238E27FC236}">
                <a16:creationId xmlns:a16="http://schemas.microsoft.com/office/drawing/2014/main" id="{EC82E52C-5E33-5942-8474-7ED4354EC95D}"/>
              </a:ext>
            </a:extLst>
          </p:cNvPr>
          <p:cNvSpPr>
            <a:spLocks noGrp="1"/>
          </p:cNvSpPr>
          <p:nvPr>
            <p:ph type="pic" sz="quarter" idx="30"/>
          </p:nvPr>
        </p:nvSpPr>
        <p:spPr>
          <a:xfrm>
            <a:off x="7405874" y="4835817"/>
            <a:ext cx="691688" cy="691688"/>
          </a:xfrm>
        </p:spPr>
        <p:txBody>
          <a:bodyPr/>
          <a:lstStyle>
            <a:lvl1pPr marL="0" indent="0">
              <a:buNone/>
              <a:defRPr/>
            </a:lvl1pPr>
          </a:lstStyle>
          <a:p>
            <a:r>
              <a:rPr lang="en-US"/>
              <a:t>Click icon to add picture</a:t>
            </a:r>
          </a:p>
        </p:txBody>
      </p:sp>
      <p:sp>
        <p:nvSpPr>
          <p:cNvPr id="39" name="Picture Placeholder 3">
            <a:extLst>
              <a:ext uri="{FF2B5EF4-FFF2-40B4-BE49-F238E27FC236}">
                <a16:creationId xmlns:a16="http://schemas.microsoft.com/office/drawing/2014/main" id="{07EC0147-5BE6-9248-BF42-BD99608F459C}"/>
              </a:ext>
            </a:extLst>
          </p:cNvPr>
          <p:cNvSpPr>
            <a:spLocks noGrp="1"/>
          </p:cNvSpPr>
          <p:nvPr>
            <p:ph type="pic" sz="quarter" idx="31"/>
          </p:nvPr>
        </p:nvSpPr>
        <p:spPr>
          <a:xfrm>
            <a:off x="7405874" y="3271181"/>
            <a:ext cx="691688" cy="691688"/>
          </a:xfrm>
        </p:spPr>
        <p:txBody>
          <a:bodyPr/>
          <a:lstStyle>
            <a:lvl1pPr marL="0" indent="0">
              <a:buNone/>
              <a:defRPr/>
            </a:lvl1pPr>
          </a:lstStyle>
          <a:p>
            <a:r>
              <a:rPr lang="en-US"/>
              <a:t>Click icon to add picture</a:t>
            </a:r>
          </a:p>
        </p:txBody>
      </p:sp>
      <p:sp>
        <p:nvSpPr>
          <p:cNvPr id="40" name="Picture Placeholder 3">
            <a:extLst>
              <a:ext uri="{FF2B5EF4-FFF2-40B4-BE49-F238E27FC236}">
                <a16:creationId xmlns:a16="http://schemas.microsoft.com/office/drawing/2014/main" id="{2B8E1942-1472-BC49-A624-3A31190A69E1}"/>
              </a:ext>
            </a:extLst>
          </p:cNvPr>
          <p:cNvSpPr>
            <a:spLocks noGrp="1"/>
          </p:cNvSpPr>
          <p:nvPr>
            <p:ph type="pic" sz="quarter" idx="32"/>
          </p:nvPr>
        </p:nvSpPr>
        <p:spPr>
          <a:xfrm>
            <a:off x="7405874" y="1706545"/>
            <a:ext cx="691688" cy="691688"/>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91179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dirty="0"/>
              <a:t>Emphasized text can go here</a:t>
            </a:r>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33628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a:lstStyle>
            <a:lvl1pPr marL="0" indent="0" algn="ctr">
              <a:buNone/>
              <a:defRPr sz="1600"/>
            </a:lvl1pPr>
          </a:lstStyle>
          <a:p>
            <a:pPr lvl="0"/>
            <a:r>
              <a:rPr lang="en-US" dirty="0"/>
              <a:t>Bullet Description</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a:lstStyle>
            <a:lvl1pPr marL="0" indent="0" algn="ctr">
              <a:buNone/>
              <a:defRPr b="1">
                <a:latin typeface="+mj-lt"/>
              </a:defRPr>
            </a:lvl1pPr>
          </a:lstStyle>
          <a:p>
            <a:pPr lvl="0"/>
            <a:r>
              <a:rPr lang="en-US" dirty="0"/>
              <a:t>Bullet 4</a:t>
            </a:r>
            <a:endParaRPr lang="en-ZA"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20" name="Picture Placeholder 3">
            <a:extLst>
              <a:ext uri="{FF2B5EF4-FFF2-40B4-BE49-F238E27FC236}">
                <a16:creationId xmlns:a16="http://schemas.microsoft.com/office/drawing/2014/main" id="{06B6D0B6-0884-CD46-A1B0-9FED03C22626}"/>
              </a:ext>
            </a:extLst>
          </p:cNvPr>
          <p:cNvSpPr>
            <a:spLocks noGrp="1"/>
          </p:cNvSpPr>
          <p:nvPr>
            <p:ph type="pic" sz="quarter" idx="27"/>
          </p:nvPr>
        </p:nvSpPr>
        <p:spPr>
          <a:xfrm>
            <a:off x="2724708" y="2358091"/>
            <a:ext cx="854075" cy="854075"/>
          </a:xfrm>
        </p:spPr>
        <p:txBody>
          <a:bodyPr/>
          <a:lstStyle>
            <a:lvl1pPr marL="0" indent="0">
              <a:buNone/>
              <a:defRPr/>
            </a:lvl1pPr>
          </a:lstStyle>
          <a:p>
            <a:r>
              <a:rPr lang="en-US"/>
              <a:t>Click icon to add picture</a:t>
            </a:r>
          </a:p>
        </p:txBody>
      </p:sp>
      <p:sp>
        <p:nvSpPr>
          <p:cNvPr id="21" name="Picture Placeholder 3">
            <a:extLst>
              <a:ext uri="{FF2B5EF4-FFF2-40B4-BE49-F238E27FC236}">
                <a16:creationId xmlns:a16="http://schemas.microsoft.com/office/drawing/2014/main" id="{BAAC12A0-90C3-984B-A8FC-7EB4AA432E3A}"/>
              </a:ext>
            </a:extLst>
          </p:cNvPr>
          <p:cNvSpPr>
            <a:spLocks noGrp="1"/>
          </p:cNvSpPr>
          <p:nvPr>
            <p:ph type="pic" sz="quarter" idx="28"/>
          </p:nvPr>
        </p:nvSpPr>
        <p:spPr>
          <a:xfrm>
            <a:off x="5672402" y="2358091"/>
            <a:ext cx="854075" cy="854075"/>
          </a:xfrm>
        </p:spPr>
        <p:txBody>
          <a:bodyPr/>
          <a:lstStyle>
            <a:lvl1pPr marL="0" indent="0">
              <a:buNone/>
              <a:defRPr/>
            </a:lvl1pPr>
          </a:lstStyle>
          <a:p>
            <a:r>
              <a:rPr lang="en-US"/>
              <a:t>Click icon to add picture</a:t>
            </a:r>
          </a:p>
        </p:txBody>
      </p:sp>
      <p:sp>
        <p:nvSpPr>
          <p:cNvPr id="22" name="Picture Placeholder 3">
            <a:extLst>
              <a:ext uri="{FF2B5EF4-FFF2-40B4-BE49-F238E27FC236}">
                <a16:creationId xmlns:a16="http://schemas.microsoft.com/office/drawing/2014/main" id="{51565942-8816-734B-BEEE-1258F13B66DA}"/>
              </a:ext>
            </a:extLst>
          </p:cNvPr>
          <p:cNvSpPr>
            <a:spLocks noGrp="1"/>
          </p:cNvSpPr>
          <p:nvPr>
            <p:ph type="pic" sz="quarter" idx="29"/>
          </p:nvPr>
        </p:nvSpPr>
        <p:spPr>
          <a:xfrm>
            <a:off x="8621493" y="2358090"/>
            <a:ext cx="854075" cy="854075"/>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0720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890706" y="1579984"/>
            <a:ext cx="4348065" cy="4348065"/>
          </a:xfrm>
          <a:prstGeom prst="ellipse">
            <a:avLst/>
          </a:prstGeom>
          <a:noFill/>
          <a:ln>
            <a:solidFill>
              <a:schemeClr val="accent1"/>
            </a:solidFill>
          </a:ln>
        </p:spPr>
        <p:txBody>
          <a:bodyPr anchor="ctr"/>
          <a:lstStyle>
            <a:lvl1pPr marL="0" indent="0" algn="ctr">
              <a:buNone/>
              <a:defRPr sz="21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27" name="Text Placeholder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4739330" y="1754721"/>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a:r>
              <a:rPr lang="en-ZA" dirty="0"/>
              <a:t>Section Header</a:t>
            </a:r>
          </a:p>
        </p:txBody>
      </p:sp>
      <p:sp>
        <p:nvSpPr>
          <p:cNvPr id="28" name="Text Placeholder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8238481" y="2193897"/>
            <a:ext cx="3120238" cy="3120238"/>
          </a:xfrm>
          <a:prstGeom prst="ellipse">
            <a:avLst/>
          </a:prstGeom>
          <a:noFill/>
          <a:ln>
            <a:solidFill>
              <a:schemeClr val="accent3"/>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a:r>
              <a:rPr lang="en-ZA" dirty="0"/>
              <a:t>Section Header</a:t>
            </a:r>
          </a:p>
        </p:txBody>
      </p:sp>
      <p:sp>
        <p:nvSpPr>
          <p:cNvPr id="48" name="Freeform: Shape 47">
            <a:extLst>
              <a:ext uri="{FF2B5EF4-FFF2-40B4-BE49-F238E27FC236}">
                <a16:creationId xmlns:a16="http://schemas.microsoft.com/office/drawing/2014/main" id="{A8E117AC-4076-4663-96EA-12A984AAA63A}"/>
              </a:ext>
            </a:extLst>
          </p:cNvPr>
          <p:cNvSpPr/>
          <p:nvPr userDrawn="1"/>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Freeform: Shape 46">
            <a:extLst>
              <a:ext uri="{FF2B5EF4-FFF2-40B4-BE49-F238E27FC236}">
                <a16:creationId xmlns:a16="http://schemas.microsoft.com/office/drawing/2014/main" id="{33BA9298-2BC7-49EF-BEB7-E71095424207}"/>
              </a:ext>
            </a:extLst>
          </p:cNvPr>
          <p:cNvSpPr/>
          <p:nvPr userDrawn="1"/>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Freeform: Shape 15">
            <a:extLst>
              <a:ext uri="{FF2B5EF4-FFF2-40B4-BE49-F238E27FC236}">
                <a16:creationId xmlns:a16="http://schemas.microsoft.com/office/drawing/2014/main" id="{D850331C-9383-4367-8C09-8FBE227C98B4}"/>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Freeform: Shape 16">
            <a:extLst>
              <a:ext uri="{FF2B5EF4-FFF2-40B4-BE49-F238E27FC236}">
                <a16:creationId xmlns:a16="http://schemas.microsoft.com/office/drawing/2014/main" id="{D5AADDFA-0151-46BA-B788-3C5B8FC5B5FD}"/>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a:extLst>
              <a:ext uri="{FF2B5EF4-FFF2-40B4-BE49-F238E27FC236}">
                <a16:creationId xmlns:a16="http://schemas.microsoft.com/office/drawing/2014/main" id="{CC98EDD7-AC10-482C-9B0F-9EE170C1F8C4}"/>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reeform: Shape 21">
            <a:extLst>
              <a:ext uri="{FF2B5EF4-FFF2-40B4-BE49-F238E27FC236}">
                <a16:creationId xmlns:a16="http://schemas.microsoft.com/office/drawing/2014/main" id="{46C6BDBB-2B70-456D-86FB-0A63D587A509}"/>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a:extLst>
              <a:ext uri="{FF2B5EF4-FFF2-40B4-BE49-F238E27FC236}">
                <a16:creationId xmlns:a16="http://schemas.microsoft.com/office/drawing/2014/main" id="{DD294FD8-6E9C-409A-81F3-C1E9BE998524}"/>
              </a:ext>
            </a:extLst>
          </p:cNvPr>
          <p:cNvSpPr/>
          <p:nvPr userDrawn="1"/>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p>
        </p:txBody>
      </p:sp>
      <p:sp>
        <p:nvSpPr>
          <p:cNvPr id="24" name="Freeform: Shape 23">
            <a:extLst>
              <a:ext uri="{FF2B5EF4-FFF2-40B4-BE49-F238E27FC236}">
                <a16:creationId xmlns:a16="http://schemas.microsoft.com/office/drawing/2014/main" id="{E9CE551E-3C50-4DFC-B1F0-E75C36EB546C}"/>
              </a:ext>
            </a:extLst>
          </p:cNvPr>
          <p:cNvSpPr/>
          <p:nvPr userDrawn="1"/>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a:extLst>
              <a:ext uri="{FF2B5EF4-FFF2-40B4-BE49-F238E27FC236}">
                <a16:creationId xmlns:a16="http://schemas.microsoft.com/office/drawing/2014/main" id="{1A30495D-C647-4038-8E7F-16125414CE5D}"/>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29" name="Freeform: Shape 28">
            <a:extLst>
              <a:ext uri="{FF2B5EF4-FFF2-40B4-BE49-F238E27FC236}">
                <a16:creationId xmlns:a16="http://schemas.microsoft.com/office/drawing/2014/main" id="{487EAD8B-C2A9-4ED7-BA79-62CE2E5D80F9}"/>
              </a:ext>
            </a:extLst>
          </p:cNvPr>
          <p:cNvSpPr/>
          <p:nvPr userDrawn="1"/>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Text Placeholder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364343" y="2505766"/>
            <a:ext cx="3374987" cy="885825"/>
          </a:xfrm>
        </p:spPr>
        <p:txBody>
          <a:bodyPr anchor="ctr"/>
          <a:lstStyle>
            <a:lvl1pPr marL="0" indent="0" algn="ctr">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dirty="0"/>
              <a:t>1</a:t>
            </a:r>
            <a:endParaRPr lang="en-ZA" dirty="0"/>
          </a:p>
        </p:txBody>
      </p:sp>
      <p:sp>
        <p:nvSpPr>
          <p:cNvPr id="32" name="Text Placeholder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5212968" y="2505766"/>
            <a:ext cx="3025513" cy="885825"/>
          </a:xfrm>
        </p:spPr>
        <p:txBody>
          <a:bodyPr anchor="ctr"/>
          <a:lstStyle>
            <a:lvl1pPr marL="0" indent="0" algn="ctr">
              <a:buNone/>
              <a:defRPr sz="8000" b="1" i="0">
                <a:latin typeface="+mj-lt"/>
              </a:defRPr>
            </a:lvl1pPr>
          </a:lstStyle>
          <a:p>
            <a:pPr lvl="0"/>
            <a:r>
              <a:rPr lang="en-US" dirty="0"/>
              <a:t>2</a:t>
            </a:r>
            <a:endParaRPr lang="en-ZA" dirty="0"/>
          </a:p>
        </p:txBody>
      </p:sp>
      <p:sp>
        <p:nvSpPr>
          <p:cNvPr id="33" name="Text Placeholder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8737600" y="2490630"/>
            <a:ext cx="2090738" cy="900962"/>
          </a:xfrm>
        </p:spPr>
        <p:txBody>
          <a:bodyPr vert="horz" lIns="0" tIns="0" rIns="0" bIns="0" rtlCol="0" anchor="ctr">
            <a:noAutofit/>
          </a:bodyPr>
          <a:lstStyle>
            <a:lvl1pPr marL="0" indent="0" algn="ctr">
              <a:buNone/>
              <a:defRPr lang="en-ZA" sz="8000" b="1" i="0" dirty="0">
                <a:latin typeface="+mj-lt"/>
              </a:defRPr>
            </a:lvl1pPr>
          </a:lstStyle>
          <a:p>
            <a:pPr marL="266700" lvl="0" indent="-266700" algn="ctr"/>
            <a:r>
              <a:rPr lang="en-ZA" dirty="0"/>
              <a:t>3</a:t>
            </a:r>
          </a:p>
        </p:txBody>
      </p:sp>
      <p:sp>
        <p:nvSpPr>
          <p:cNvPr id="35" name="Text Placeholder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820138" y="4015478"/>
            <a:ext cx="2489200" cy="1012825"/>
          </a:xfrm>
        </p:spPr>
        <p:txBody>
          <a:bodyPr/>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Section Description</a:t>
            </a:r>
            <a:endParaRPr lang="en-ZA" dirty="0"/>
          </a:p>
        </p:txBody>
      </p:sp>
      <p:sp>
        <p:nvSpPr>
          <p:cNvPr id="37" name="Text Placeholder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Section Description</a:t>
            </a:r>
            <a:endParaRPr lang="en-ZA" dirty="0"/>
          </a:p>
        </p:txBody>
      </p:sp>
      <p:sp>
        <p:nvSpPr>
          <p:cNvPr id="39" name="Text Placeholder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8737600" y="4015478"/>
            <a:ext cx="2090738" cy="1012825"/>
          </a:xfrm>
        </p:spPr>
        <p:txBody>
          <a:bodyPr/>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Section Description</a:t>
            </a:r>
            <a:endParaRPr lang="en-ZA" dirty="0"/>
          </a:p>
        </p:txBody>
      </p:sp>
    </p:spTree>
    <p:extLst>
      <p:ext uri="{BB962C8B-B14F-4D97-AF65-F5344CB8AC3E}">
        <p14:creationId xmlns:p14="http://schemas.microsoft.com/office/powerpoint/2010/main" val="215979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1584325"/>
            <a:ext cx="5472113" cy="460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152525"/>
            <a:ext cx="5472000" cy="358775"/>
          </a:xfrm>
        </p:spPr>
        <p:txBody>
          <a:bodyPr/>
          <a:lstStyle>
            <a:lvl1pPr marL="0" indent="0">
              <a:buNone/>
              <a:defRPr sz="2400" b="1"/>
            </a:lvl1pPr>
          </a:lstStyle>
          <a:p>
            <a:pPr lvl="0"/>
            <a:r>
              <a:rPr lang="en-US"/>
              <a:t>Click to edit Master text styles</a:t>
            </a:r>
          </a:p>
        </p:txBody>
      </p:sp>
    </p:spTree>
    <p:extLst>
      <p:ext uri="{BB962C8B-B14F-4D97-AF65-F5344CB8AC3E}">
        <p14:creationId xmlns:p14="http://schemas.microsoft.com/office/powerpoint/2010/main" val="2139098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070BDE6F-3ADC-465D-A1D5-2E3FEE5E3685}"/>
              </a:ext>
            </a:extLst>
          </p:cNvPr>
          <p:cNvSpPr/>
          <p:nvPr userDrawn="1"/>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p:spPr>
        <p:txBody>
          <a:bodyPr/>
          <a:lstStyle>
            <a:lvl1pPr>
              <a:defRPr>
                <a:solidFill>
                  <a:schemeClr val="tx1">
                    <a:lumMod val="75000"/>
                    <a:lumOff val="25000"/>
                  </a:schemeClr>
                </a:solidFill>
              </a:defRPr>
            </a:lvl1pPr>
          </a:lstStyle>
          <a:p>
            <a:r>
              <a:rPr lang="en-ZA"/>
              <a:t>Zagreb, lipanj 2018.</a:t>
            </a:r>
            <a:endParaRPr lang="en-ZA"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cxnSp>
        <p:nvCxnSpPr>
          <p:cNvPr id="14" name="Straight Connector 13">
            <a:extLst>
              <a:ext uri="{FF2B5EF4-FFF2-40B4-BE49-F238E27FC236}">
                <a16:creationId xmlns:a16="http://schemas.microsoft.com/office/drawing/2014/main" id="{B3B7A27A-7EBF-4E8D-A115-E66CB9FAB634}"/>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FFAC39-59BE-48F2-AD63-62BEFC00B1D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20" name="Text Placeholder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21" name="Text Placeholder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22" name="Text Placeholder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Tree>
    <p:extLst>
      <p:ext uri="{BB962C8B-B14F-4D97-AF65-F5344CB8AC3E}">
        <p14:creationId xmlns:p14="http://schemas.microsoft.com/office/powerpoint/2010/main" val="1044470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Section 1 Title</a:t>
            </a:r>
            <a:endParaRPr lang="en-ZA" dirty="0"/>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dirty="0"/>
              <a:t>Section 2 Title</a:t>
            </a:r>
            <a:endParaRPr lang="en-ZA" dirty="0"/>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dirty="0"/>
              <a:t>Section 3 Title</a:t>
            </a:r>
            <a:endParaRPr lang="en-ZA" dirty="0"/>
          </a:p>
        </p:txBody>
      </p:sp>
    </p:spTree>
    <p:extLst>
      <p:ext uri="{BB962C8B-B14F-4D97-AF65-F5344CB8AC3E}">
        <p14:creationId xmlns:p14="http://schemas.microsoft.com/office/powerpoint/2010/main" val="3755733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dirty="0"/>
              <a:t>Item Title</a:t>
            </a:r>
            <a:endParaRPr lang="en-ZA" dirty="0"/>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dirty="0"/>
              <a:t>Month, Year</a:t>
            </a:r>
            <a:endParaRPr lang="en-ZA" dirty="0"/>
          </a:p>
        </p:txBody>
      </p:sp>
    </p:spTree>
    <p:extLst>
      <p:ext uri="{BB962C8B-B14F-4D97-AF65-F5344CB8AC3E}">
        <p14:creationId xmlns:p14="http://schemas.microsoft.com/office/powerpoint/2010/main" val="90670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dirty="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dirty="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dirty="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dirty="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dirty="0"/>
              <a:t>Full Name</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dirty="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dirty="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dirty="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dirty="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dirty="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Full Name</a:t>
            </a:r>
            <a:endParaRPr lang="en-ZA" dirty="0"/>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dirty="0"/>
              <a:t>Title</a:t>
            </a:r>
            <a:endParaRPr lang="en-ZA" dirty="0"/>
          </a:p>
        </p:txBody>
      </p:sp>
    </p:spTree>
    <p:extLst>
      <p:ext uri="{BB962C8B-B14F-4D97-AF65-F5344CB8AC3E}">
        <p14:creationId xmlns:p14="http://schemas.microsoft.com/office/powerpoint/2010/main" val="150351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Tree>
    <p:extLst>
      <p:ext uri="{BB962C8B-B14F-4D97-AF65-F5344CB8AC3E}">
        <p14:creationId xmlns:p14="http://schemas.microsoft.com/office/powerpoint/2010/main" val="150585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19896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Tree>
    <p:extLst>
      <p:ext uri="{BB962C8B-B14F-4D97-AF65-F5344CB8AC3E}">
        <p14:creationId xmlns:p14="http://schemas.microsoft.com/office/powerpoint/2010/main" val="310335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98CE3C0-72B5-47B4-8EBA-BA22B080A393}"/>
              </a:ext>
            </a:extLst>
          </p:cNvPr>
          <p:cNvSpPr>
            <a:spLocks noGrp="1"/>
          </p:cNvSpPr>
          <p:nvPr>
            <p:ph type="dt" sz="half" idx="10"/>
          </p:nvPr>
        </p:nvSpPr>
        <p:spPr/>
        <p:txBody>
          <a:bodyPr/>
          <a:lstStyle/>
          <a:p>
            <a:fld id="{A0434A0E-142B-444D-8B41-E222FB1C7116}" type="datetimeFigureOut">
              <a:rPr lang="zh-CN" altLang="en-US" smtClean="0"/>
              <a:t>2026/4/27</a:t>
            </a:fld>
            <a:endParaRPr lang="zh-CN" altLang="en-US"/>
          </a:p>
        </p:txBody>
      </p:sp>
      <p:sp>
        <p:nvSpPr>
          <p:cNvPr id="3" name="页脚占位符 2">
            <a:extLst>
              <a:ext uri="{FF2B5EF4-FFF2-40B4-BE49-F238E27FC236}">
                <a16:creationId xmlns:a16="http://schemas.microsoft.com/office/drawing/2014/main" id="{2C6B2AAA-6B69-4DC3-B28A-9E8390DAD10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42DDB9-102D-476C-AF73-386EFA2CBC51}"/>
              </a:ext>
            </a:extLst>
          </p:cNvPr>
          <p:cNvSpPr>
            <a:spLocks noGrp="1"/>
          </p:cNvSpPr>
          <p:nvPr>
            <p:ph type="sldNum" sz="quarter" idx="12"/>
          </p:nvPr>
        </p:nvSpPr>
        <p:spPr/>
        <p:txBody>
          <a:bodyPr/>
          <a:lstStyle/>
          <a:p>
            <a:fld id="{884C1BD8-683A-437F-929C-85006B0E9614}" type="slidenum">
              <a:rPr lang="zh-CN" altLang="en-US" smtClean="0"/>
              <a:t>‹#›</a:t>
            </a:fld>
            <a:endParaRPr lang="zh-CN" altLang="en-US"/>
          </a:p>
        </p:txBody>
      </p:sp>
    </p:spTree>
    <p:extLst>
      <p:ext uri="{BB962C8B-B14F-4D97-AF65-F5344CB8AC3E}">
        <p14:creationId xmlns:p14="http://schemas.microsoft.com/office/powerpoint/2010/main" val="16151029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5799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098516"/>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152525"/>
            <a:ext cx="5472113"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dirty="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dirty="0"/>
              <a:t>Bullet 4</a:t>
            </a:r>
            <a:endParaRPr lang="en-ZA" dirty="0"/>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dirty="0"/>
              <a:t>Bullet 5</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dirty="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a:t>Click icon to add picture</a:t>
            </a:r>
            <a:endParaRPr lang="en-US"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a:t>Click icon to add picture</a:t>
            </a:r>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a:t>Click icon to add picture</a:t>
            </a:r>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a:t>Click icon to add picture</a:t>
            </a:r>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030849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a:t>Click icon to add picture</a:t>
            </a:r>
          </a:p>
        </p:txBody>
      </p:sp>
      <p:sp>
        <p:nvSpPr>
          <p:cNvPr id="28" name="Picture Placeholder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a:t>Click icon to add picture</a:t>
            </a:r>
          </a:p>
        </p:txBody>
      </p:sp>
      <p:sp>
        <p:nvSpPr>
          <p:cNvPr id="29" name="Picture Placeholder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a:t>Click icon to add picture</a:t>
            </a:r>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1" name="Picture Placeholder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dirty="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a:t>Zagreb, lipanj 2018.</a:t>
            </a:r>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dirty="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Ov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Ov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55" name="Slide Number Placehold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22966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a:t>Zagreb, lipanj 2018.</a:t>
            </a:r>
            <a:endParaRPr lang="en-ZA"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ZA" smtClean="0"/>
              <a:pPr/>
              <a:t>‹#›</a:t>
            </a:fld>
            <a:endParaRPr lang="en-ZA"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a:r>
              <a:rPr lang="en-ZA" sz="1200" dirty="0">
                <a:solidFill>
                  <a:schemeClr val="tx2"/>
                </a:solidFill>
                <a:latin typeface="+mj-lt"/>
              </a:rPr>
              <a:t>Your Logo or Name Here</a:t>
            </a:r>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50" r:id="rId4"/>
    <p:sldLayoutId id="2147483652" r:id="rId5"/>
    <p:sldLayoutId id="2147483656" r:id="rId6"/>
    <p:sldLayoutId id="2147483657" r:id="rId7"/>
    <p:sldLayoutId id="2147483665" r:id="rId8"/>
    <p:sldLayoutId id="2147483666" r:id="rId9"/>
    <p:sldLayoutId id="2147483667" r:id="rId10"/>
    <p:sldLayoutId id="2147483668" r:id="rId11"/>
    <p:sldLayoutId id="2147483669" r:id="rId12"/>
    <p:sldLayoutId id="2147483671" r:id="rId13"/>
    <p:sldLayoutId id="2147483653" r:id="rId14"/>
    <p:sldLayoutId id="2147483672" r:id="rId15"/>
    <p:sldLayoutId id="2147483673" r:id="rId16"/>
    <p:sldLayoutId id="2147483674" r:id="rId17"/>
    <p:sldLayoutId id="2147483677" r:id="rId18"/>
    <p:sldLayoutId id="2147483654" r:id="rId19"/>
    <p:sldLayoutId id="2147483660" r:id="rId20"/>
    <p:sldLayoutId id="2147483661" r:id="rId21"/>
    <p:sldLayoutId id="2147483678" r:id="rId22"/>
    <p:sldLayoutId id="2147483679" r:id="rId23"/>
    <p:sldLayoutId id="2147483680" r:id="rId24"/>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narodne-novine.nn.hr/clanci/sluzbeni/2008_06_74_2454.html" TargetMode="External"/><Relationship Id="rId2" Type="http://schemas.openxmlformats.org/officeDocument/2006/relationships/hyperlink" Target="https://narodne-novine.nn.hr/clanci/sluzbeni/2022_07_83_1248.html" TargetMode="External"/><Relationship Id="rId1" Type="http://schemas.openxmlformats.org/officeDocument/2006/relationships/slideLayout" Target="../slideLayouts/slideLayout21.xml"/><Relationship Id="rId4" Type="http://schemas.openxmlformats.org/officeDocument/2006/relationships/hyperlink" Target="https://eur-lex.europa.eu/legal-content/HR/TXT/PDF/?uri=CELEX:32004R0852&amp;rid=1"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s://www.youtube.com/watch?v=iguM_pqetzo"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41488" y="1768875"/>
            <a:ext cx="10709023" cy="3320249"/>
          </a:xfrm>
          <a:solidFill>
            <a:schemeClr val="accent6">
              <a:alpha val="80000"/>
            </a:schemeClr>
          </a:solidFill>
        </p:spPr>
        <p:txBody>
          <a:bodyPr/>
          <a:lstStyle/>
          <a:p>
            <a:pPr algn="ctr"/>
            <a:endParaRPr lang="hr-HR" sz="4500" spc="0" dirty="0">
              <a:solidFill>
                <a:srgbClr val="D9D9D9"/>
              </a:solidFill>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7498511" y="2005276"/>
            <a:ext cx="0" cy="28474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74088" y="577491"/>
            <a:ext cx="3305908" cy="914400"/>
          </a:xfrm>
          <a:prstGeom prst="rect">
            <a:avLst/>
          </a:prstGeom>
          <a:noFill/>
        </p:spPr>
        <p:txBody>
          <a:bodyPr wrap="none" lIns="0" tIns="0" rIns="0" bIns="0" rtlCol="0">
            <a:noAutofit/>
          </a:bodyPr>
          <a:lstStyle/>
          <a:p>
            <a:pPr algn="ctr"/>
            <a:r>
              <a:rPr lang="hr-HR" dirty="0">
                <a:cs typeface="Times New Roman" panose="02020603050405020304" pitchFamily="18" charset="0"/>
              </a:rPr>
              <a:t>Stručni kratki studij</a:t>
            </a:r>
          </a:p>
          <a:p>
            <a:pPr algn="ctr"/>
            <a:r>
              <a:rPr lang="hr-HR" sz="2100" i="1" dirty="0" smtClean="0">
                <a:effectLst>
                  <a:outerShdw blurRad="38100" dist="38100" dir="2700000" algn="tl">
                    <a:srgbClr val="000000">
                      <a:alpha val="43137"/>
                    </a:srgbClr>
                  </a:outerShdw>
                </a:effectLst>
                <a:cs typeface="Times New Roman" panose="02020603050405020304" pitchFamily="18" charset="0"/>
              </a:rPr>
              <a:t>Osiguravanje kvalitete </a:t>
            </a:r>
            <a:r>
              <a:rPr lang="hr-HR" sz="2100" i="1" dirty="0">
                <a:effectLst>
                  <a:outerShdw blurRad="38100" dist="38100" dir="2700000" algn="tl">
                    <a:srgbClr val="000000">
                      <a:alpha val="43137"/>
                    </a:srgbClr>
                  </a:outerShdw>
                </a:effectLst>
                <a:cs typeface="Times New Roman" panose="02020603050405020304" pitchFamily="18" charset="0"/>
              </a:rPr>
              <a:t>u poljoprivrednoj proizvodnji</a:t>
            </a:r>
          </a:p>
        </p:txBody>
      </p:sp>
      <p:sp>
        <p:nvSpPr>
          <p:cNvPr id="17" name="TextBox 16"/>
          <p:cNvSpPr txBox="1"/>
          <p:nvPr/>
        </p:nvSpPr>
        <p:spPr>
          <a:xfrm>
            <a:off x="2488151" y="5268023"/>
            <a:ext cx="914400" cy="914400"/>
          </a:xfrm>
          <a:prstGeom prst="rect">
            <a:avLst/>
          </a:prstGeom>
          <a:noFill/>
        </p:spPr>
        <p:txBody>
          <a:bodyPr wrap="none" lIns="0" tIns="0" rIns="0" bIns="0" rtlCol="0">
            <a:noAutofit/>
          </a:bodyPr>
          <a:lstStyle/>
          <a:p>
            <a:pPr algn="l">
              <a:lnSpc>
                <a:spcPct val="150000"/>
              </a:lnSpc>
            </a:pPr>
            <a:r>
              <a:rPr lang="hr-HR" sz="1700" dirty="0">
                <a:cs typeface="Times New Roman" panose="02020603050405020304" pitchFamily="18" charset="0"/>
              </a:rPr>
              <a:t>dr. sc. Matea Habuš</a:t>
            </a:r>
          </a:p>
          <a:p>
            <a:pPr algn="l">
              <a:lnSpc>
                <a:spcPct val="150000"/>
              </a:lnSpc>
            </a:pPr>
            <a:r>
              <a:rPr lang="hr-HR" sz="1700" dirty="0">
                <a:cs typeface="Times New Roman" panose="02020603050405020304" pitchFamily="18" charset="0"/>
              </a:rPr>
              <a:t>Veleučilište u Križevcima</a:t>
            </a:r>
          </a:p>
        </p:txBody>
      </p:sp>
      <p:sp>
        <p:nvSpPr>
          <p:cNvPr id="18" name="TextBox 17"/>
          <p:cNvSpPr txBox="1"/>
          <p:nvPr/>
        </p:nvSpPr>
        <p:spPr>
          <a:xfrm>
            <a:off x="4443046" y="6580199"/>
            <a:ext cx="3305908" cy="346364"/>
          </a:xfrm>
          <a:prstGeom prst="rect">
            <a:avLst/>
          </a:prstGeom>
          <a:noFill/>
        </p:spPr>
        <p:txBody>
          <a:bodyPr wrap="none" lIns="0" tIns="0" rIns="0" bIns="0" rtlCol="0">
            <a:noAutofit/>
          </a:bodyPr>
          <a:lstStyle/>
          <a:p>
            <a:pPr algn="ctr"/>
            <a:r>
              <a:rPr lang="hr-HR" sz="1300" dirty="0">
                <a:cs typeface="Times New Roman" panose="02020603050405020304" pitchFamily="18" charset="0"/>
              </a:rPr>
              <a:t>Križevci, travanj, 2026. </a:t>
            </a:r>
          </a:p>
        </p:txBody>
      </p:sp>
      <p:sp>
        <p:nvSpPr>
          <p:cNvPr id="4" name="TextBox 3">
            <a:extLst>
              <a:ext uri="{FF2B5EF4-FFF2-40B4-BE49-F238E27FC236}">
                <a16:creationId xmlns:a16="http://schemas.microsoft.com/office/drawing/2014/main" id="{1318D733-F4B7-4F97-8F27-F68648C7726F}"/>
              </a:ext>
            </a:extLst>
          </p:cNvPr>
          <p:cNvSpPr txBox="1"/>
          <p:nvPr/>
        </p:nvSpPr>
        <p:spPr>
          <a:xfrm>
            <a:off x="825639" y="2356526"/>
            <a:ext cx="6757023" cy="914400"/>
          </a:xfrm>
          <a:prstGeom prst="rect">
            <a:avLst/>
          </a:prstGeom>
          <a:noFill/>
        </p:spPr>
        <p:txBody>
          <a:bodyPr wrap="square" lIns="0" tIns="0" rIns="0" bIns="0" rtlCol="0">
            <a:noAutofit/>
          </a:bodyPr>
          <a:lstStyle/>
          <a:p>
            <a:pPr algn="ctr"/>
            <a:r>
              <a:rPr lang="hr-HR" sz="5500" dirty="0">
                <a:solidFill>
                  <a:schemeClr val="bg2"/>
                </a:solidFill>
                <a:latin typeface="Times New Roman" panose="02020603050405020304" pitchFamily="18" charset="0"/>
                <a:cs typeface="Times New Roman" panose="02020603050405020304" pitchFamily="18" charset="0"/>
              </a:rPr>
              <a:t>OPASNOSTI </a:t>
            </a:r>
          </a:p>
          <a:p>
            <a:pPr algn="ctr"/>
            <a:r>
              <a:rPr lang="hr-HR" sz="5500" dirty="0">
                <a:solidFill>
                  <a:schemeClr val="bg2"/>
                </a:solidFill>
                <a:latin typeface="Times New Roman" panose="02020603050405020304" pitchFamily="18" charset="0"/>
                <a:cs typeface="Times New Roman" panose="02020603050405020304" pitchFamily="18" charset="0"/>
              </a:rPr>
              <a:t>U HRANI</a:t>
            </a:r>
            <a:endParaRPr lang="hr-HR" sz="5500" dirty="0">
              <a:solidFill>
                <a:schemeClr val="bg2"/>
              </a:solidFill>
            </a:endParaRPr>
          </a:p>
        </p:txBody>
      </p:sp>
      <p:pic>
        <p:nvPicPr>
          <p:cNvPr id="7" name="Picture 6">
            <a:extLst>
              <a:ext uri="{FF2B5EF4-FFF2-40B4-BE49-F238E27FC236}">
                <a16:creationId xmlns:a16="http://schemas.microsoft.com/office/drawing/2014/main" id="{B24DB5BF-6907-4008-AA2B-65CE2DC4FB3A}"/>
              </a:ext>
            </a:extLst>
          </p:cNvPr>
          <p:cNvPicPr>
            <a:picLocks noChangeAspect="1"/>
          </p:cNvPicPr>
          <p:nvPr/>
        </p:nvPicPr>
        <p:blipFill>
          <a:blip r:embed="rId2"/>
          <a:stretch>
            <a:fillRect/>
          </a:stretch>
        </p:blipFill>
        <p:spPr>
          <a:xfrm>
            <a:off x="7679996" y="2282482"/>
            <a:ext cx="3673181" cy="2293034"/>
          </a:xfrm>
          <a:prstGeom prst="rect">
            <a:avLst/>
          </a:prstGeom>
        </p:spPr>
      </p:pic>
    </p:spTree>
    <p:extLst>
      <p:ext uri="{BB962C8B-B14F-4D97-AF65-F5344CB8AC3E}">
        <p14:creationId xmlns:p14="http://schemas.microsoft.com/office/powerpoint/2010/main" val="2738852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72923A-FDC7-4327-8394-9011D63ECE42}"/>
              </a:ext>
            </a:extLst>
          </p:cNvPr>
          <p:cNvSpPr>
            <a:spLocks noGrp="1"/>
          </p:cNvSpPr>
          <p:nvPr>
            <p:ph type="title"/>
          </p:nvPr>
        </p:nvSpPr>
        <p:spPr/>
        <p:txBody>
          <a:bodyPr/>
          <a:lstStyle/>
          <a:p>
            <a:r>
              <a:rPr lang="hr-HR" dirty="0"/>
              <a:t>Mikotoksini</a:t>
            </a:r>
            <a:endParaRPr lang="en-US" dirty="0"/>
          </a:p>
        </p:txBody>
      </p:sp>
      <p:sp>
        <p:nvSpPr>
          <p:cNvPr id="3" name="TextBox 2">
            <a:extLst>
              <a:ext uri="{FF2B5EF4-FFF2-40B4-BE49-F238E27FC236}">
                <a16:creationId xmlns:a16="http://schemas.microsoft.com/office/drawing/2014/main" id="{3A942DB7-30A4-47B6-B7E1-A5E79E625B09}"/>
              </a:ext>
            </a:extLst>
          </p:cNvPr>
          <p:cNvSpPr txBox="1"/>
          <p:nvPr/>
        </p:nvSpPr>
        <p:spPr>
          <a:xfrm>
            <a:off x="1668385" y="996164"/>
            <a:ext cx="6993015" cy="949910"/>
          </a:xfrm>
          <a:prstGeom prst="rect">
            <a:avLst/>
          </a:prstGeom>
          <a:noFill/>
        </p:spPr>
        <p:txBody>
          <a:bodyPr wrap="square" lIns="0" tIns="0" rIns="0" bIns="0" rtlCol="0">
            <a:noAutofit/>
          </a:bodyPr>
          <a:lstStyle/>
          <a:p>
            <a:r>
              <a:rPr lang="hr-HR" sz="1500" dirty="0">
                <a:solidFill>
                  <a:schemeClr val="tx1">
                    <a:lumMod val="75000"/>
                    <a:lumOff val="25000"/>
                  </a:schemeClr>
                </a:solidFill>
              </a:rPr>
              <a:t>- kemijski spojevi proizvedeni od patogenih plijesni</a:t>
            </a:r>
          </a:p>
          <a:p>
            <a:r>
              <a:rPr lang="hr-HR" sz="1500" dirty="0">
                <a:solidFill>
                  <a:schemeClr val="tx1">
                    <a:lumMod val="75000"/>
                    <a:lumOff val="25000"/>
                  </a:schemeClr>
                </a:solidFill>
              </a:rPr>
              <a:t>- vrlo stabilni i otporni na termičku obradu</a:t>
            </a:r>
          </a:p>
          <a:p>
            <a:r>
              <a:rPr lang="hr-HR" sz="1500" dirty="0">
                <a:solidFill>
                  <a:schemeClr val="tx1">
                    <a:lumMod val="75000"/>
                    <a:lumOff val="25000"/>
                  </a:schemeClr>
                </a:solidFill>
              </a:rPr>
              <a:t>- bez boje i okusa</a:t>
            </a:r>
          </a:p>
          <a:p>
            <a:r>
              <a:rPr lang="hr-HR" sz="1500" dirty="0">
                <a:solidFill>
                  <a:schemeClr val="tx1">
                    <a:lumMod val="75000"/>
                    <a:lumOff val="25000"/>
                  </a:schemeClr>
                </a:solidFill>
              </a:rPr>
              <a:t>- opasni i pri niskim koncentracijama</a:t>
            </a:r>
            <a:endParaRPr lang="hr-HR" sz="1500" dirty="0">
              <a:solidFill>
                <a:schemeClr val="tx1">
                  <a:lumMod val="75000"/>
                  <a:lumOff val="25000"/>
                </a:schemeClr>
              </a:solidFill>
              <a:latin typeface="+mn-lt"/>
            </a:endParaRPr>
          </a:p>
        </p:txBody>
      </p:sp>
      <p:sp>
        <p:nvSpPr>
          <p:cNvPr id="4" name="Rectangle: Rounded Corners 3">
            <a:extLst>
              <a:ext uri="{FF2B5EF4-FFF2-40B4-BE49-F238E27FC236}">
                <a16:creationId xmlns:a16="http://schemas.microsoft.com/office/drawing/2014/main" id="{57BEEAC2-8E78-4894-9C6E-5BC2488C779A}"/>
              </a:ext>
            </a:extLst>
          </p:cNvPr>
          <p:cNvSpPr/>
          <p:nvPr/>
        </p:nvSpPr>
        <p:spPr>
          <a:xfrm>
            <a:off x="661632" y="2444811"/>
            <a:ext cx="2521258" cy="621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AFLATOKSINI</a:t>
            </a:r>
          </a:p>
        </p:txBody>
      </p:sp>
      <p:sp>
        <p:nvSpPr>
          <p:cNvPr id="5" name="Rectangle: Rounded Corners 4">
            <a:extLst>
              <a:ext uri="{FF2B5EF4-FFF2-40B4-BE49-F238E27FC236}">
                <a16:creationId xmlns:a16="http://schemas.microsoft.com/office/drawing/2014/main" id="{C54C45E6-105F-436B-A704-A78D44D63C64}"/>
              </a:ext>
            </a:extLst>
          </p:cNvPr>
          <p:cNvSpPr/>
          <p:nvPr/>
        </p:nvSpPr>
        <p:spPr>
          <a:xfrm>
            <a:off x="5768143" y="2431680"/>
            <a:ext cx="2521258" cy="621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OHRATOKSINI</a:t>
            </a:r>
          </a:p>
        </p:txBody>
      </p:sp>
      <p:sp>
        <p:nvSpPr>
          <p:cNvPr id="6" name="Rectangle: Rounded Corners 5">
            <a:extLst>
              <a:ext uri="{FF2B5EF4-FFF2-40B4-BE49-F238E27FC236}">
                <a16:creationId xmlns:a16="http://schemas.microsoft.com/office/drawing/2014/main" id="{FB42BDD9-3C6C-491D-93BE-FCD3686DCEE3}"/>
              </a:ext>
            </a:extLst>
          </p:cNvPr>
          <p:cNvSpPr/>
          <p:nvPr/>
        </p:nvSpPr>
        <p:spPr>
          <a:xfrm>
            <a:off x="6356411" y="4405851"/>
            <a:ext cx="2521258" cy="621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ZEARALENON</a:t>
            </a:r>
          </a:p>
        </p:txBody>
      </p:sp>
      <p:sp>
        <p:nvSpPr>
          <p:cNvPr id="7" name="Rectangle: Rounded Corners 6">
            <a:extLst>
              <a:ext uri="{FF2B5EF4-FFF2-40B4-BE49-F238E27FC236}">
                <a16:creationId xmlns:a16="http://schemas.microsoft.com/office/drawing/2014/main" id="{5F1DA569-F4F2-410E-BF61-9E054ED4D38F}"/>
              </a:ext>
            </a:extLst>
          </p:cNvPr>
          <p:cNvSpPr/>
          <p:nvPr/>
        </p:nvSpPr>
        <p:spPr>
          <a:xfrm>
            <a:off x="1269752" y="4431221"/>
            <a:ext cx="2521258" cy="621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FUMONIZINI</a:t>
            </a:r>
          </a:p>
        </p:txBody>
      </p:sp>
      <p:sp>
        <p:nvSpPr>
          <p:cNvPr id="9" name="TextBox 8">
            <a:extLst>
              <a:ext uri="{FF2B5EF4-FFF2-40B4-BE49-F238E27FC236}">
                <a16:creationId xmlns:a16="http://schemas.microsoft.com/office/drawing/2014/main" id="{5D97824D-365E-4652-A958-2F272E3BAE81}"/>
              </a:ext>
            </a:extLst>
          </p:cNvPr>
          <p:cNvSpPr txBox="1"/>
          <p:nvPr/>
        </p:nvSpPr>
        <p:spPr>
          <a:xfrm>
            <a:off x="754847" y="3184355"/>
            <a:ext cx="2627546" cy="761260"/>
          </a:xfrm>
          <a:prstGeom prst="rect">
            <a:avLst/>
          </a:prstGeom>
          <a:noFill/>
        </p:spPr>
        <p:txBody>
          <a:bodyPr wrap="square" lIns="0" tIns="0" rIns="0" bIns="0" rtlCol="0">
            <a:noAutofit/>
          </a:bodyPr>
          <a:lstStyle/>
          <a:p>
            <a:r>
              <a:rPr lang="hr-HR" sz="1300" dirty="0">
                <a:solidFill>
                  <a:schemeClr val="tx1">
                    <a:lumMod val="75000"/>
                    <a:lumOff val="25000"/>
                  </a:schemeClr>
                </a:solidFill>
              </a:rPr>
              <a:t>- sintetizira ograničeni broj sojeva plijesni iz rodova </a:t>
            </a:r>
            <a:r>
              <a:rPr lang="hr-HR" sz="1300" i="1" dirty="0" err="1">
                <a:solidFill>
                  <a:schemeClr val="tx1">
                    <a:lumMod val="75000"/>
                    <a:lumOff val="25000"/>
                  </a:schemeClr>
                </a:solidFill>
              </a:rPr>
              <a:t>Aspergillus</a:t>
            </a:r>
            <a:r>
              <a:rPr lang="hr-HR" sz="1300" i="1" dirty="0">
                <a:solidFill>
                  <a:schemeClr val="tx1">
                    <a:lumMod val="75000"/>
                    <a:lumOff val="25000"/>
                  </a:schemeClr>
                </a:solidFill>
              </a:rPr>
              <a:t>, </a:t>
            </a:r>
            <a:r>
              <a:rPr lang="hr-HR" sz="1300" i="1" dirty="0" err="1">
                <a:solidFill>
                  <a:schemeClr val="tx1">
                    <a:lumMod val="75000"/>
                    <a:lumOff val="25000"/>
                  </a:schemeClr>
                </a:solidFill>
              </a:rPr>
              <a:t>Penicillium</a:t>
            </a:r>
            <a:r>
              <a:rPr lang="hr-HR" sz="1300" dirty="0">
                <a:solidFill>
                  <a:schemeClr val="tx1">
                    <a:lumMod val="75000"/>
                    <a:lumOff val="25000"/>
                  </a:schemeClr>
                </a:solidFill>
              </a:rPr>
              <a:t> i </a:t>
            </a:r>
            <a:r>
              <a:rPr lang="hr-HR" sz="1300" i="1" dirty="0">
                <a:solidFill>
                  <a:schemeClr val="tx1">
                    <a:lumMod val="75000"/>
                    <a:lumOff val="25000"/>
                  </a:schemeClr>
                </a:solidFill>
              </a:rPr>
              <a:t>Fusarium</a:t>
            </a:r>
            <a:endParaRPr lang="hr-HR" sz="1300" i="1" dirty="0">
              <a:solidFill>
                <a:schemeClr val="tx1">
                  <a:lumMod val="75000"/>
                  <a:lumOff val="25000"/>
                </a:schemeClr>
              </a:solidFill>
              <a:latin typeface="+mn-lt"/>
            </a:endParaRPr>
          </a:p>
        </p:txBody>
      </p:sp>
      <p:sp>
        <p:nvSpPr>
          <p:cNvPr id="10" name="TextBox 9">
            <a:extLst>
              <a:ext uri="{FF2B5EF4-FFF2-40B4-BE49-F238E27FC236}">
                <a16:creationId xmlns:a16="http://schemas.microsoft.com/office/drawing/2014/main" id="{475DC5F0-A573-4195-A4AF-FEE4D53E1C8D}"/>
              </a:ext>
            </a:extLst>
          </p:cNvPr>
          <p:cNvSpPr txBox="1"/>
          <p:nvPr/>
        </p:nvSpPr>
        <p:spPr>
          <a:xfrm>
            <a:off x="5819110" y="3190060"/>
            <a:ext cx="4940581" cy="949910"/>
          </a:xfrm>
          <a:prstGeom prst="rect">
            <a:avLst/>
          </a:prstGeom>
          <a:noFill/>
        </p:spPr>
        <p:txBody>
          <a:bodyPr wrap="square" lIns="0" tIns="0" rIns="0" bIns="0" rtlCol="0">
            <a:noAutofit/>
          </a:bodyPr>
          <a:lstStyle/>
          <a:p>
            <a:r>
              <a:rPr lang="hr-HR" sz="1300" dirty="0">
                <a:solidFill>
                  <a:schemeClr val="tx1">
                    <a:lumMod val="75000"/>
                    <a:lumOff val="25000"/>
                  </a:schemeClr>
                </a:solidFill>
              </a:rPr>
              <a:t>- Skupina derivata </a:t>
            </a:r>
            <a:r>
              <a:rPr lang="hr-HR" sz="1300" dirty="0" err="1">
                <a:solidFill>
                  <a:schemeClr val="tx1">
                    <a:lumMod val="75000"/>
                    <a:lumOff val="25000"/>
                  </a:schemeClr>
                </a:solidFill>
              </a:rPr>
              <a:t>dihidroizokumarina</a:t>
            </a:r>
            <a:r>
              <a:rPr lang="hr-HR" sz="1300" dirty="0">
                <a:solidFill>
                  <a:schemeClr val="tx1">
                    <a:lumMod val="75000"/>
                    <a:lumOff val="25000"/>
                  </a:schemeClr>
                </a:solidFill>
              </a:rPr>
              <a:t> povezanih s L-</a:t>
            </a:r>
            <a:r>
              <a:rPr lang="el-GR" sz="1300" i="1" dirty="0">
                <a:solidFill>
                  <a:schemeClr val="tx1">
                    <a:lumMod val="75000"/>
                    <a:lumOff val="25000"/>
                  </a:schemeClr>
                </a:solidFill>
              </a:rPr>
              <a:t>β</a:t>
            </a:r>
            <a:r>
              <a:rPr lang="el-GR" sz="1300" dirty="0">
                <a:solidFill>
                  <a:schemeClr val="tx1">
                    <a:lumMod val="75000"/>
                    <a:lumOff val="25000"/>
                  </a:schemeClr>
                </a:solidFill>
              </a:rPr>
              <a:t>-</a:t>
            </a:r>
            <a:r>
              <a:rPr lang="hr-HR" sz="1300" dirty="0">
                <a:solidFill>
                  <a:schemeClr val="tx1">
                    <a:lumMod val="75000"/>
                    <a:lumOff val="25000"/>
                  </a:schemeClr>
                </a:solidFill>
              </a:rPr>
              <a:t>fenilalaninom koju čine: OTA, OTB, OTC, OT</a:t>
            </a:r>
            <a:r>
              <a:rPr lang="el-GR" sz="1300" dirty="0">
                <a:solidFill>
                  <a:schemeClr val="tx1">
                    <a:lumMod val="75000"/>
                    <a:lumOff val="25000"/>
                  </a:schemeClr>
                </a:solidFill>
              </a:rPr>
              <a:t>α </a:t>
            </a:r>
          </a:p>
          <a:p>
            <a:r>
              <a:rPr lang="hr-HR" sz="1300" dirty="0">
                <a:solidFill>
                  <a:schemeClr val="tx1">
                    <a:lumMod val="75000"/>
                    <a:lumOff val="25000"/>
                  </a:schemeClr>
                </a:solidFill>
              </a:rPr>
              <a:t>- </a:t>
            </a:r>
            <a:r>
              <a:rPr lang="hr-HR" sz="1300" b="1" dirty="0">
                <a:solidFill>
                  <a:schemeClr val="accent6"/>
                </a:solidFill>
              </a:rPr>
              <a:t>najtoksičniji</a:t>
            </a:r>
            <a:r>
              <a:rPr lang="hr-HR" sz="1300" dirty="0">
                <a:solidFill>
                  <a:schemeClr val="tx1">
                    <a:lumMod val="75000"/>
                    <a:lumOff val="25000"/>
                  </a:schemeClr>
                </a:solidFill>
              </a:rPr>
              <a:t> predstavnik - </a:t>
            </a:r>
            <a:r>
              <a:rPr lang="hr-HR" sz="1300" dirty="0" err="1">
                <a:solidFill>
                  <a:schemeClr val="accent6"/>
                </a:solidFill>
              </a:rPr>
              <a:t>okratoksin</a:t>
            </a:r>
            <a:r>
              <a:rPr lang="hr-HR" sz="1300" dirty="0">
                <a:solidFill>
                  <a:schemeClr val="accent6"/>
                </a:solidFill>
              </a:rPr>
              <a:t> A (OTA) </a:t>
            </a:r>
          </a:p>
          <a:p>
            <a:r>
              <a:rPr lang="hr-HR" sz="1300" dirty="0">
                <a:solidFill>
                  <a:schemeClr val="tx1">
                    <a:lumMod val="75000"/>
                    <a:lumOff val="25000"/>
                  </a:schemeClr>
                </a:solidFill>
              </a:rPr>
              <a:t>- sekundarni metabolit plijesni iz rodova </a:t>
            </a:r>
            <a:r>
              <a:rPr lang="hr-HR" sz="1300" i="1" dirty="0">
                <a:solidFill>
                  <a:schemeClr val="tx1">
                    <a:lumMod val="75000"/>
                    <a:lumOff val="25000"/>
                  </a:schemeClr>
                </a:solidFill>
              </a:rPr>
              <a:t>Aspergillus</a:t>
            </a:r>
            <a:r>
              <a:rPr lang="hr-HR" sz="1300" dirty="0">
                <a:solidFill>
                  <a:schemeClr val="tx1">
                    <a:lumMod val="75000"/>
                    <a:lumOff val="25000"/>
                  </a:schemeClr>
                </a:solidFill>
              </a:rPr>
              <a:t> i </a:t>
            </a:r>
            <a:r>
              <a:rPr lang="hr-HR" sz="1300" i="1" dirty="0" err="1">
                <a:solidFill>
                  <a:schemeClr val="tx1">
                    <a:lumMod val="75000"/>
                    <a:lumOff val="25000"/>
                  </a:schemeClr>
                </a:solidFill>
              </a:rPr>
              <a:t>Penicillium</a:t>
            </a:r>
            <a:endParaRPr lang="hr-HR" sz="1300" dirty="0">
              <a:solidFill>
                <a:schemeClr val="tx1">
                  <a:lumMod val="75000"/>
                  <a:lumOff val="25000"/>
                </a:schemeClr>
              </a:solidFill>
              <a:latin typeface="+mn-lt"/>
            </a:endParaRPr>
          </a:p>
        </p:txBody>
      </p:sp>
      <p:sp>
        <p:nvSpPr>
          <p:cNvPr id="11" name="TextBox 10">
            <a:extLst>
              <a:ext uri="{FF2B5EF4-FFF2-40B4-BE49-F238E27FC236}">
                <a16:creationId xmlns:a16="http://schemas.microsoft.com/office/drawing/2014/main" id="{CC448D26-FB22-4190-A107-4702D99DEA27}"/>
              </a:ext>
            </a:extLst>
          </p:cNvPr>
          <p:cNvSpPr txBox="1"/>
          <p:nvPr/>
        </p:nvSpPr>
        <p:spPr>
          <a:xfrm>
            <a:off x="1278014" y="5184190"/>
            <a:ext cx="4075222" cy="985422"/>
          </a:xfrm>
          <a:prstGeom prst="rect">
            <a:avLst/>
          </a:prstGeom>
          <a:noFill/>
        </p:spPr>
        <p:txBody>
          <a:bodyPr wrap="square" lIns="0" tIns="0" rIns="0" bIns="0" rtlCol="0">
            <a:noAutofit/>
          </a:bodyPr>
          <a:lstStyle/>
          <a:p>
            <a:r>
              <a:rPr lang="hr-HR" sz="1300" dirty="0">
                <a:solidFill>
                  <a:schemeClr val="tx1">
                    <a:lumMod val="75000"/>
                    <a:lumOff val="25000"/>
                  </a:schemeClr>
                </a:solidFill>
              </a:rPr>
              <a:t>- skupina sekundarnih produkata metabolizma koje proizvode različite vrste plijesni iz roda </a:t>
            </a:r>
            <a:r>
              <a:rPr lang="hr-HR" sz="1300" i="1" dirty="0">
                <a:solidFill>
                  <a:schemeClr val="tx1">
                    <a:lumMod val="75000"/>
                    <a:lumOff val="25000"/>
                  </a:schemeClr>
                </a:solidFill>
              </a:rPr>
              <a:t>Fusarium</a:t>
            </a:r>
            <a:r>
              <a:rPr lang="hr-HR" sz="1300" dirty="0">
                <a:solidFill>
                  <a:schemeClr val="tx1">
                    <a:lumMod val="75000"/>
                    <a:lumOff val="25000"/>
                  </a:schemeClr>
                </a:solidFill>
              </a:rPr>
              <a:t> tijekom rasta na kukuruzu u koju ubrajamo fumonizine A1, A2, B1 - B4</a:t>
            </a:r>
          </a:p>
          <a:p>
            <a:r>
              <a:rPr lang="hr-HR" sz="1300" dirty="0">
                <a:solidFill>
                  <a:schemeClr val="tx1">
                    <a:lumMod val="75000"/>
                    <a:lumOff val="25000"/>
                  </a:schemeClr>
                </a:solidFill>
              </a:rPr>
              <a:t>- Producira ih 15-ak vrsta plijesni  (najviše iz roda </a:t>
            </a:r>
            <a:r>
              <a:rPr lang="hr-HR" sz="1300" i="1" dirty="0" err="1">
                <a:solidFill>
                  <a:schemeClr val="tx1">
                    <a:lumMod val="75000"/>
                    <a:lumOff val="25000"/>
                  </a:schemeClr>
                </a:solidFill>
              </a:rPr>
              <a:t>Fusarium</a:t>
            </a:r>
            <a:r>
              <a:rPr lang="hr-HR" sz="1300" dirty="0">
                <a:solidFill>
                  <a:schemeClr val="tx1">
                    <a:lumMod val="75000"/>
                    <a:lumOff val="25000"/>
                  </a:schemeClr>
                </a:solidFill>
              </a:rPr>
              <a:t>)</a:t>
            </a:r>
            <a:endParaRPr lang="hr-HR" sz="1300" dirty="0">
              <a:solidFill>
                <a:schemeClr val="tx1">
                  <a:lumMod val="75000"/>
                  <a:lumOff val="25000"/>
                </a:schemeClr>
              </a:solidFill>
              <a:latin typeface="+mn-lt"/>
            </a:endParaRPr>
          </a:p>
        </p:txBody>
      </p:sp>
      <p:sp>
        <p:nvSpPr>
          <p:cNvPr id="12" name="TextBox 11">
            <a:extLst>
              <a:ext uri="{FF2B5EF4-FFF2-40B4-BE49-F238E27FC236}">
                <a16:creationId xmlns:a16="http://schemas.microsoft.com/office/drawing/2014/main" id="{C15603A6-1E7E-4C85-9EC5-3104ACD6F05E}"/>
              </a:ext>
            </a:extLst>
          </p:cNvPr>
          <p:cNvSpPr txBox="1"/>
          <p:nvPr/>
        </p:nvSpPr>
        <p:spPr>
          <a:xfrm>
            <a:off x="6356412" y="5184190"/>
            <a:ext cx="3879542" cy="744291"/>
          </a:xfrm>
          <a:prstGeom prst="rect">
            <a:avLst/>
          </a:prstGeom>
          <a:noFill/>
        </p:spPr>
        <p:txBody>
          <a:bodyPr wrap="square" lIns="0" tIns="0" rIns="0" bIns="0" rtlCol="0">
            <a:noAutofit/>
          </a:bodyPr>
          <a:lstStyle/>
          <a:p>
            <a:r>
              <a:rPr lang="hr-HR" sz="1300" dirty="0">
                <a:solidFill>
                  <a:schemeClr val="tx1">
                    <a:lumMod val="75000"/>
                    <a:lumOff val="25000"/>
                  </a:schemeClr>
                </a:solidFill>
              </a:rPr>
              <a:t>- ZEA, sinonim F-2 toksin</a:t>
            </a:r>
          </a:p>
          <a:p>
            <a:pPr marL="171450" indent="-171450">
              <a:buFontTx/>
              <a:buChar char="-"/>
            </a:pPr>
            <a:r>
              <a:rPr lang="hr-HR" sz="1300" dirty="0">
                <a:solidFill>
                  <a:schemeClr val="tx1">
                    <a:lumMod val="75000"/>
                    <a:lumOff val="25000"/>
                  </a:schemeClr>
                </a:solidFill>
              </a:rPr>
              <a:t>ubraja se u estrogene (</a:t>
            </a:r>
            <a:r>
              <a:rPr lang="hr-HR" sz="1300" dirty="0" err="1">
                <a:solidFill>
                  <a:schemeClr val="tx1">
                    <a:lumMod val="75000"/>
                    <a:lumOff val="25000"/>
                  </a:schemeClr>
                </a:solidFill>
              </a:rPr>
              <a:t>fitoestrogene</a:t>
            </a:r>
            <a:r>
              <a:rPr lang="hr-HR" sz="1300" dirty="0">
                <a:solidFill>
                  <a:schemeClr val="tx1">
                    <a:lumMod val="75000"/>
                    <a:lumOff val="25000"/>
                  </a:schemeClr>
                </a:solidFill>
              </a:rPr>
              <a:t>) </a:t>
            </a:r>
            <a:r>
              <a:rPr lang="hr-HR" sz="1300" dirty="0" err="1">
                <a:solidFill>
                  <a:schemeClr val="tx1">
                    <a:lumMod val="75000"/>
                    <a:lumOff val="25000"/>
                  </a:schemeClr>
                </a:solidFill>
              </a:rPr>
              <a:t>nesteroidne</a:t>
            </a:r>
            <a:r>
              <a:rPr lang="hr-HR" sz="1300" dirty="0">
                <a:solidFill>
                  <a:schemeClr val="tx1">
                    <a:lumMod val="75000"/>
                    <a:lumOff val="25000"/>
                  </a:schemeClr>
                </a:solidFill>
              </a:rPr>
              <a:t> </a:t>
            </a:r>
            <a:r>
              <a:rPr lang="hr-HR" sz="1300" dirty="0" err="1">
                <a:solidFill>
                  <a:schemeClr val="tx1">
                    <a:lumMod val="75000"/>
                    <a:lumOff val="25000"/>
                  </a:schemeClr>
                </a:solidFill>
              </a:rPr>
              <a:t>mikotoksine</a:t>
            </a:r>
            <a:endParaRPr lang="hr-HR" sz="1300" dirty="0">
              <a:solidFill>
                <a:schemeClr val="tx1">
                  <a:lumMod val="75000"/>
                  <a:lumOff val="25000"/>
                </a:schemeClr>
              </a:solidFill>
            </a:endParaRPr>
          </a:p>
          <a:p>
            <a:pPr marL="171450" indent="-171450">
              <a:buFontTx/>
              <a:buChar char="-"/>
            </a:pPr>
            <a:r>
              <a:rPr lang="hr-HR" sz="1300" dirty="0">
                <a:solidFill>
                  <a:schemeClr val="tx1">
                    <a:lumMod val="75000"/>
                    <a:lumOff val="25000"/>
                  </a:schemeClr>
                </a:solidFill>
              </a:rPr>
              <a:t>Proizvode ga </a:t>
            </a:r>
            <a:r>
              <a:rPr lang="hr-HR" sz="1300" i="1" dirty="0" err="1">
                <a:solidFill>
                  <a:schemeClr val="tx1">
                    <a:lumMod val="75000"/>
                    <a:lumOff val="25000"/>
                  </a:schemeClr>
                </a:solidFill>
              </a:rPr>
              <a:t>Fusarium</a:t>
            </a:r>
            <a:r>
              <a:rPr lang="hr-HR" sz="1300" i="1" dirty="0">
                <a:solidFill>
                  <a:schemeClr val="tx1">
                    <a:lumMod val="75000"/>
                    <a:lumOff val="25000"/>
                  </a:schemeClr>
                </a:solidFill>
              </a:rPr>
              <a:t> </a:t>
            </a:r>
            <a:r>
              <a:rPr lang="hr-HR" sz="1300" i="1" dirty="0" err="1">
                <a:solidFill>
                  <a:schemeClr val="tx1">
                    <a:lumMod val="75000"/>
                    <a:lumOff val="25000"/>
                  </a:schemeClr>
                </a:solidFill>
              </a:rPr>
              <a:t>graminearum</a:t>
            </a:r>
            <a:r>
              <a:rPr lang="hr-HR" sz="1300" i="1" dirty="0">
                <a:solidFill>
                  <a:schemeClr val="tx1">
                    <a:lumMod val="75000"/>
                    <a:lumOff val="25000"/>
                  </a:schemeClr>
                </a:solidFill>
              </a:rPr>
              <a:t> </a:t>
            </a:r>
            <a:r>
              <a:rPr lang="hr-HR" sz="1300" dirty="0">
                <a:solidFill>
                  <a:schemeClr val="tx1">
                    <a:lumMod val="75000"/>
                    <a:lumOff val="25000"/>
                  </a:schemeClr>
                </a:solidFill>
              </a:rPr>
              <a:t>te plijesni </a:t>
            </a:r>
            <a:r>
              <a:rPr lang="hr-HR" sz="1300" i="1" dirty="0">
                <a:solidFill>
                  <a:schemeClr val="tx1">
                    <a:lumMod val="75000"/>
                    <a:lumOff val="25000"/>
                  </a:schemeClr>
                </a:solidFill>
              </a:rPr>
              <a:t>F. </a:t>
            </a:r>
            <a:r>
              <a:rPr lang="hr-HR" sz="1300" i="1" dirty="0" err="1">
                <a:solidFill>
                  <a:schemeClr val="tx1">
                    <a:lumMod val="75000"/>
                    <a:lumOff val="25000"/>
                  </a:schemeClr>
                </a:solidFill>
              </a:rPr>
              <a:t>culmorum</a:t>
            </a:r>
            <a:r>
              <a:rPr lang="hr-HR" sz="1300" dirty="0">
                <a:solidFill>
                  <a:schemeClr val="tx1">
                    <a:lumMod val="75000"/>
                    <a:lumOff val="25000"/>
                  </a:schemeClr>
                </a:solidFill>
              </a:rPr>
              <a:t>, </a:t>
            </a:r>
            <a:r>
              <a:rPr lang="hr-HR" sz="1300" i="1" dirty="0">
                <a:solidFill>
                  <a:schemeClr val="tx1">
                    <a:lumMod val="75000"/>
                    <a:lumOff val="25000"/>
                  </a:schemeClr>
                </a:solidFill>
              </a:rPr>
              <a:t>F. </a:t>
            </a:r>
            <a:r>
              <a:rPr lang="hr-HR" sz="1300" i="1" dirty="0" err="1">
                <a:solidFill>
                  <a:schemeClr val="tx1">
                    <a:lumMod val="75000"/>
                    <a:lumOff val="25000"/>
                  </a:schemeClr>
                </a:solidFill>
              </a:rPr>
              <a:t>cerealis</a:t>
            </a:r>
            <a:r>
              <a:rPr lang="hr-HR" sz="1300" dirty="0">
                <a:solidFill>
                  <a:schemeClr val="tx1">
                    <a:lumMod val="75000"/>
                    <a:lumOff val="25000"/>
                  </a:schemeClr>
                </a:solidFill>
              </a:rPr>
              <a:t>, </a:t>
            </a:r>
            <a:r>
              <a:rPr lang="hr-HR" sz="1300" i="1" dirty="0">
                <a:solidFill>
                  <a:schemeClr val="tx1">
                    <a:lumMod val="75000"/>
                    <a:lumOff val="25000"/>
                  </a:schemeClr>
                </a:solidFill>
              </a:rPr>
              <a:t>F. </a:t>
            </a:r>
            <a:r>
              <a:rPr lang="hr-HR" sz="1300" i="1" dirty="0" err="1">
                <a:solidFill>
                  <a:schemeClr val="tx1">
                    <a:lumMod val="75000"/>
                    <a:lumOff val="25000"/>
                  </a:schemeClr>
                </a:solidFill>
              </a:rPr>
              <a:t>gibbosum</a:t>
            </a:r>
            <a:r>
              <a:rPr lang="hr-HR" sz="1300" dirty="0">
                <a:solidFill>
                  <a:schemeClr val="tx1">
                    <a:lumMod val="75000"/>
                    <a:lumOff val="25000"/>
                  </a:schemeClr>
                </a:solidFill>
              </a:rPr>
              <a:t> porasle na kukuruzu tijekom zrenja i uskladištenja vlažnoga kukuruza</a:t>
            </a:r>
            <a:endParaRPr lang="hr-HR" sz="1300" dirty="0">
              <a:solidFill>
                <a:schemeClr val="tx1">
                  <a:lumMod val="75000"/>
                  <a:lumOff val="25000"/>
                </a:schemeClr>
              </a:solidFill>
              <a:latin typeface="+mn-lt"/>
            </a:endParaRPr>
          </a:p>
        </p:txBody>
      </p:sp>
    </p:spTree>
    <p:extLst>
      <p:ext uri="{BB962C8B-B14F-4D97-AF65-F5344CB8AC3E}">
        <p14:creationId xmlns:p14="http://schemas.microsoft.com/office/powerpoint/2010/main" val="369586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72923A-FDC7-4327-8394-9011D63ECE42}"/>
              </a:ext>
            </a:extLst>
          </p:cNvPr>
          <p:cNvSpPr>
            <a:spLocks noGrp="1"/>
          </p:cNvSpPr>
          <p:nvPr>
            <p:ph type="title"/>
          </p:nvPr>
        </p:nvSpPr>
        <p:spPr/>
        <p:txBody>
          <a:bodyPr/>
          <a:lstStyle/>
          <a:p>
            <a:r>
              <a:rPr lang="hr-HR" dirty="0"/>
              <a:t>Mikotoksini</a:t>
            </a:r>
            <a:endParaRPr lang="en-US" dirty="0"/>
          </a:p>
        </p:txBody>
      </p:sp>
      <p:sp>
        <p:nvSpPr>
          <p:cNvPr id="4" name="Rectangle: Rounded Corners 3">
            <a:extLst>
              <a:ext uri="{FF2B5EF4-FFF2-40B4-BE49-F238E27FC236}">
                <a16:creationId xmlns:a16="http://schemas.microsoft.com/office/drawing/2014/main" id="{57BEEAC2-8E78-4894-9C6E-5BC2488C779A}"/>
              </a:ext>
            </a:extLst>
          </p:cNvPr>
          <p:cNvSpPr/>
          <p:nvPr/>
        </p:nvSpPr>
        <p:spPr>
          <a:xfrm>
            <a:off x="196740" y="1685990"/>
            <a:ext cx="2521258" cy="621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AFLATOKSINI</a:t>
            </a:r>
          </a:p>
        </p:txBody>
      </p:sp>
      <p:sp>
        <p:nvSpPr>
          <p:cNvPr id="5" name="Rectangle: Rounded Corners 4">
            <a:extLst>
              <a:ext uri="{FF2B5EF4-FFF2-40B4-BE49-F238E27FC236}">
                <a16:creationId xmlns:a16="http://schemas.microsoft.com/office/drawing/2014/main" id="{C54C45E6-105F-436B-A704-A78D44D63C64}"/>
              </a:ext>
            </a:extLst>
          </p:cNvPr>
          <p:cNvSpPr/>
          <p:nvPr/>
        </p:nvSpPr>
        <p:spPr>
          <a:xfrm>
            <a:off x="196740" y="3129418"/>
            <a:ext cx="2521258" cy="62143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OHRATOKSINI</a:t>
            </a:r>
          </a:p>
        </p:txBody>
      </p:sp>
      <p:sp>
        <p:nvSpPr>
          <p:cNvPr id="6" name="Rectangle: Rounded Corners 5">
            <a:extLst>
              <a:ext uri="{FF2B5EF4-FFF2-40B4-BE49-F238E27FC236}">
                <a16:creationId xmlns:a16="http://schemas.microsoft.com/office/drawing/2014/main" id="{FB42BDD9-3C6C-491D-93BE-FCD3686DCEE3}"/>
              </a:ext>
            </a:extLst>
          </p:cNvPr>
          <p:cNvSpPr/>
          <p:nvPr/>
        </p:nvSpPr>
        <p:spPr>
          <a:xfrm>
            <a:off x="196740" y="5412727"/>
            <a:ext cx="2521258" cy="62143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ZEARALENON</a:t>
            </a:r>
          </a:p>
        </p:txBody>
      </p:sp>
      <p:sp>
        <p:nvSpPr>
          <p:cNvPr id="7" name="Rectangle: Rounded Corners 6">
            <a:extLst>
              <a:ext uri="{FF2B5EF4-FFF2-40B4-BE49-F238E27FC236}">
                <a16:creationId xmlns:a16="http://schemas.microsoft.com/office/drawing/2014/main" id="{5F1DA569-F4F2-410E-BF61-9E054ED4D38F}"/>
              </a:ext>
            </a:extLst>
          </p:cNvPr>
          <p:cNvSpPr/>
          <p:nvPr/>
        </p:nvSpPr>
        <p:spPr>
          <a:xfrm>
            <a:off x="196740" y="4218679"/>
            <a:ext cx="2521258" cy="62143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FUMONIZINI</a:t>
            </a:r>
          </a:p>
        </p:txBody>
      </p:sp>
      <p:sp>
        <p:nvSpPr>
          <p:cNvPr id="10" name="Rectangle 9">
            <a:extLst>
              <a:ext uri="{FF2B5EF4-FFF2-40B4-BE49-F238E27FC236}">
                <a16:creationId xmlns:a16="http://schemas.microsoft.com/office/drawing/2014/main" id="{D496DECB-F863-4D5B-B822-B2E925886A0B}"/>
              </a:ext>
            </a:extLst>
          </p:cNvPr>
          <p:cNvSpPr/>
          <p:nvPr/>
        </p:nvSpPr>
        <p:spPr>
          <a:xfrm>
            <a:off x="3512600" y="337710"/>
            <a:ext cx="2068498" cy="62143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IZVORI </a:t>
            </a:r>
          </a:p>
          <a:p>
            <a:pPr algn="ctr"/>
            <a:r>
              <a:rPr lang="hr-HR" dirty="0"/>
              <a:t>U HRANI</a:t>
            </a:r>
          </a:p>
        </p:txBody>
      </p:sp>
      <p:sp>
        <p:nvSpPr>
          <p:cNvPr id="11" name="Rectangle 10">
            <a:extLst>
              <a:ext uri="{FF2B5EF4-FFF2-40B4-BE49-F238E27FC236}">
                <a16:creationId xmlns:a16="http://schemas.microsoft.com/office/drawing/2014/main" id="{145972DC-92C5-4484-9718-3B1A5D13CD53}"/>
              </a:ext>
            </a:extLst>
          </p:cNvPr>
          <p:cNvSpPr/>
          <p:nvPr/>
        </p:nvSpPr>
        <p:spPr>
          <a:xfrm>
            <a:off x="6141869" y="337710"/>
            <a:ext cx="2068498" cy="62143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ZDRAVSTVENI </a:t>
            </a:r>
          </a:p>
          <a:p>
            <a:pPr algn="ctr"/>
            <a:r>
              <a:rPr lang="hr-HR" dirty="0"/>
              <a:t>RIZICI</a:t>
            </a:r>
          </a:p>
        </p:txBody>
      </p:sp>
      <p:sp>
        <p:nvSpPr>
          <p:cNvPr id="12" name="Rectangle 11">
            <a:extLst>
              <a:ext uri="{FF2B5EF4-FFF2-40B4-BE49-F238E27FC236}">
                <a16:creationId xmlns:a16="http://schemas.microsoft.com/office/drawing/2014/main" id="{B7D50CBA-37B9-4A59-A811-B91A3AC42F3F}"/>
              </a:ext>
            </a:extLst>
          </p:cNvPr>
          <p:cNvSpPr/>
          <p:nvPr/>
        </p:nvSpPr>
        <p:spPr>
          <a:xfrm>
            <a:off x="8771138" y="337710"/>
            <a:ext cx="2521258" cy="62143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STRATEGIJE SMANJENJA RIZIKA</a:t>
            </a:r>
          </a:p>
        </p:txBody>
      </p:sp>
      <p:sp>
        <p:nvSpPr>
          <p:cNvPr id="13" name="TextBox 12">
            <a:extLst>
              <a:ext uri="{FF2B5EF4-FFF2-40B4-BE49-F238E27FC236}">
                <a16:creationId xmlns:a16="http://schemas.microsoft.com/office/drawing/2014/main" id="{5F22219B-A3F1-48E5-843F-A01EEA618636}"/>
              </a:ext>
            </a:extLst>
          </p:cNvPr>
          <p:cNvSpPr txBox="1"/>
          <p:nvPr/>
        </p:nvSpPr>
        <p:spPr>
          <a:xfrm>
            <a:off x="3532533" y="1053436"/>
            <a:ext cx="2228296" cy="621436"/>
          </a:xfrm>
          <a:prstGeom prst="rect">
            <a:avLst/>
          </a:prstGeom>
          <a:noFill/>
        </p:spPr>
        <p:txBody>
          <a:bodyPr wrap="square" lIns="0" tIns="0" rIns="0" bIns="0" rtlCol="0">
            <a:noAutofit/>
          </a:bodyPr>
          <a:lstStyle/>
          <a:p>
            <a:r>
              <a:rPr lang="hr-HR" sz="1400" dirty="0">
                <a:solidFill>
                  <a:schemeClr val="accent6"/>
                </a:solidFill>
              </a:rPr>
              <a:t>Žitarice, kruh, grah, soja, riža, kava, kakao, kikiriki, kokosov orah, pistacije, orasi, mlijeko, jaja, meso, suhomesnati proizvodi, suho voće, masline, maslinovo  ulje, mlijeko, crna i bijela vina, orasi</a:t>
            </a:r>
            <a:endParaRPr lang="hr-HR" sz="1400" dirty="0">
              <a:solidFill>
                <a:schemeClr val="accent6"/>
              </a:solidFill>
              <a:latin typeface="+mn-lt"/>
            </a:endParaRPr>
          </a:p>
        </p:txBody>
      </p:sp>
      <p:sp>
        <p:nvSpPr>
          <p:cNvPr id="14" name="TextBox 13">
            <a:extLst>
              <a:ext uri="{FF2B5EF4-FFF2-40B4-BE49-F238E27FC236}">
                <a16:creationId xmlns:a16="http://schemas.microsoft.com/office/drawing/2014/main" id="{E1CA4F5B-2FE7-4A9F-844B-7AFA366B388E}"/>
              </a:ext>
            </a:extLst>
          </p:cNvPr>
          <p:cNvSpPr txBox="1"/>
          <p:nvPr/>
        </p:nvSpPr>
        <p:spPr>
          <a:xfrm>
            <a:off x="6246207" y="1086138"/>
            <a:ext cx="1859822" cy="1052006"/>
          </a:xfrm>
          <a:prstGeom prst="rect">
            <a:avLst/>
          </a:prstGeom>
          <a:noFill/>
        </p:spPr>
        <p:txBody>
          <a:bodyPr wrap="square" lIns="0" tIns="0" rIns="0" bIns="0" rtlCol="0">
            <a:noAutofit/>
          </a:bodyPr>
          <a:lstStyle/>
          <a:p>
            <a:r>
              <a:rPr lang="hr-HR" sz="1400" dirty="0">
                <a:solidFill>
                  <a:schemeClr val="accent6"/>
                </a:solidFill>
              </a:rPr>
              <a:t>Akutna i kronična toksičnost. Karcinogeni spojevi koji kod dugotrajne izloženosti mogu prouzročiti maligne tumore</a:t>
            </a:r>
            <a:endParaRPr lang="hr-HR" sz="1400" dirty="0">
              <a:solidFill>
                <a:schemeClr val="accent6"/>
              </a:solidFill>
              <a:latin typeface="+mn-lt"/>
            </a:endParaRPr>
          </a:p>
        </p:txBody>
      </p:sp>
      <p:sp>
        <p:nvSpPr>
          <p:cNvPr id="15" name="TextBox 14">
            <a:extLst>
              <a:ext uri="{FF2B5EF4-FFF2-40B4-BE49-F238E27FC236}">
                <a16:creationId xmlns:a16="http://schemas.microsoft.com/office/drawing/2014/main" id="{FFE10E5F-1869-4467-9823-37C9240D6D3D}"/>
              </a:ext>
            </a:extLst>
          </p:cNvPr>
          <p:cNvSpPr txBox="1"/>
          <p:nvPr/>
        </p:nvSpPr>
        <p:spPr>
          <a:xfrm>
            <a:off x="8734821" y="1148582"/>
            <a:ext cx="3099915" cy="1253991"/>
          </a:xfrm>
          <a:prstGeom prst="rect">
            <a:avLst/>
          </a:prstGeom>
          <a:noFill/>
        </p:spPr>
        <p:txBody>
          <a:bodyPr wrap="square" lIns="0" tIns="0" rIns="0" bIns="0" rtlCol="0">
            <a:noAutofit/>
          </a:bodyPr>
          <a:lstStyle/>
          <a:p>
            <a:r>
              <a:rPr lang="hr-HR" sz="1400" b="1" dirty="0">
                <a:solidFill>
                  <a:schemeClr val="accent6"/>
                </a:solidFill>
              </a:rPr>
              <a:t>Prije žetve</a:t>
            </a:r>
            <a:r>
              <a:rPr lang="hr-HR" sz="1400" dirty="0">
                <a:solidFill>
                  <a:schemeClr val="accent6"/>
                </a:solidFill>
              </a:rPr>
              <a:t>: odabir sorti za sjetvu koje su otporne na plijesni, zaštita od insekata, praćenje parametara (T, relativna vlažnost, sadržaj vode, kakvoća i vrsta tla)</a:t>
            </a:r>
          </a:p>
          <a:p>
            <a:r>
              <a:rPr lang="hr-HR" sz="1400" b="1" dirty="0">
                <a:solidFill>
                  <a:schemeClr val="accent6"/>
                </a:solidFill>
              </a:rPr>
              <a:t>U</a:t>
            </a:r>
            <a:r>
              <a:rPr lang="hr-HR" sz="1400" dirty="0">
                <a:solidFill>
                  <a:schemeClr val="accent6"/>
                </a:solidFill>
              </a:rPr>
              <a:t> </a:t>
            </a:r>
            <a:r>
              <a:rPr lang="hr-HR" sz="1400" b="1" dirty="0">
                <a:solidFill>
                  <a:schemeClr val="accent6"/>
                </a:solidFill>
              </a:rPr>
              <a:t>tijeku žetve</a:t>
            </a:r>
            <a:r>
              <a:rPr lang="hr-HR" sz="1400" dirty="0">
                <a:solidFill>
                  <a:schemeClr val="accent6"/>
                </a:solidFill>
              </a:rPr>
              <a:t>: sušenje i pročišćavanje</a:t>
            </a:r>
          </a:p>
          <a:p>
            <a:r>
              <a:rPr lang="hr-HR" sz="1400" b="1" dirty="0">
                <a:solidFill>
                  <a:schemeClr val="accent6"/>
                </a:solidFill>
              </a:rPr>
              <a:t>Nakon žetve</a:t>
            </a:r>
            <a:r>
              <a:rPr lang="hr-HR" sz="1400" dirty="0">
                <a:solidFill>
                  <a:schemeClr val="accent6"/>
                </a:solidFill>
              </a:rPr>
              <a:t>: pravilno skladištenje, suzbijanje rasta plijesni, dekontaminacija</a:t>
            </a:r>
            <a:endParaRPr lang="hr-HR" sz="1400" dirty="0">
              <a:solidFill>
                <a:schemeClr val="accent6"/>
              </a:solidFill>
              <a:latin typeface="+mn-lt"/>
            </a:endParaRPr>
          </a:p>
        </p:txBody>
      </p:sp>
      <p:sp>
        <p:nvSpPr>
          <p:cNvPr id="16" name="TextBox 15">
            <a:extLst>
              <a:ext uri="{FF2B5EF4-FFF2-40B4-BE49-F238E27FC236}">
                <a16:creationId xmlns:a16="http://schemas.microsoft.com/office/drawing/2014/main" id="{AE90C04E-74FC-41A2-94B0-45B172D6B972}"/>
              </a:ext>
            </a:extLst>
          </p:cNvPr>
          <p:cNvSpPr txBox="1"/>
          <p:nvPr/>
        </p:nvSpPr>
        <p:spPr>
          <a:xfrm>
            <a:off x="3512600" y="2700322"/>
            <a:ext cx="2177200" cy="1037541"/>
          </a:xfrm>
          <a:prstGeom prst="rect">
            <a:avLst/>
          </a:prstGeom>
          <a:noFill/>
        </p:spPr>
        <p:txBody>
          <a:bodyPr wrap="square" lIns="0" tIns="0" rIns="0" bIns="0" rtlCol="0">
            <a:noAutofit/>
          </a:bodyPr>
          <a:lstStyle/>
          <a:p>
            <a:r>
              <a:rPr lang="hr-HR" sz="1400" dirty="0">
                <a:solidFill>
                  <a:schemeClr val="accent4">
                    <a:lumMod val="75000"/>
                  </a:schemeClr>
                </a:solidFill>
              </a:rPr>
              <a:t>Kukuruz, pšenica, raž, ječam, zob, </a:t>
            </a:r>
          </a:p>
          <a:p>
            <a:r>
              <a:rPr lang="hr-HR" sz="1400" dirty="0">
                <a:solidFill>
                  <a:schemeClr val="accent4">
                    <a:lumMod val="75000"/>
                  </a:schemeClr>
                </a:solidFill>
              </a:rPr>
              <a:t>riža, soja, grašak, grah, orašasto voće, kava, vino, pivo, meso, suhomesnati proizvodi, jaja</a:t>
            </a:r>
            <a:endParaRPr lang="hr-HR" sz="1400" dirty="0">
              <a:solidFill>
                <a:schemeClr val="accent4">
                  <a:lumMod val="75000"/>
                </a:schemeClr>
              </a:solidFill>
              <a:latin typeface="+mn-lt"/>
            </a:endParaRPr>
          </a:p>
        </p:txBody>
      </p:sp>
      <p:sp>
        <p:nvSpPr>
          <p:cNvPr id="17" name="TextBox 16">
            <a:extLst>
              <a:ext uri="{FF2B5EF4-FFF2-40B4-BE49-F238E27FC236}">
                <a16:creationId xmlns:a16="http://schemas.microsoft.com/office/drawing/2014/main" id="{F2B44FA8-7995-424C-99EB-49806BDDE148}"/>
              </a:ext>
            </a:extLst>
          </p:cNvPr>
          <p:cNvSpPr txBox="1"/>
          <p:nvPr/>
        </p:nvSpPr>
        <p:spPr>
          <a:xfrm>
            <a:off x="8771138" y="2809017"/>
            <a:ext cx="3099915" cy="1253991"/>
          </a:xfrm>
          <a:prstGeom prst="rect">
            <a:avLst/>
          </a:prstGeom>
          <a:noFill/>
        </p:spPr>
        <p:txBody>
          <a:bodyPr wrap="square" lIns="0" tIns="0" rIns="0" bIns="0" rtlCol="0">
            <a:noAutofit/>
          </a:bodyPr>
          <a:lstStyle/>
          <a:p>
            <a:r>
              <a:rPr lang="hr-HR" sz="1400" dirty="0">
                <a:solidFill>
                  <a:schemeClr val="accent4">
                    <a:lumMod val="75000"/>
                  </a:schemeClr>
                </a:solidFill>
              </a:rPr>
              <a:t>Stupanj uklanjanja ovisi o: pH, temperaturi i nutrijentima u hrani</a:t>
            </a:r>
          </a:p>
          <a:p>
            <a:r>
              <a:rPr lang="hr-HR" sz="1400" b="1" dirty="0">
                <a:solidFill>
                  <a:schemeClr val="accent4">
                    <a:lumMod val="75000"/>
                  </a:schemeClr>
                </a:solidFill>
              </a:rPr>
              <a:t>Fizikalne metode </a:t>
            </a:r>
            <a:r>
              <a:rPr lang="hr-HR" sz="1400" dirty="0">
                <a:solidFill>
                  <a:schemeClr val="accent4">
                    <a:lumMod val="75000"/>
                  </a:schemeClr>
                </a:solidFill>
              </a:rPr>
              <a:t>(namirnice): prženje, zagrijavanje na više temperature</a:t>
            </a:r>
          </a:p>
          <a:p>
            <a:r>
              <a:rPr lang="hr-HR" sz="1400" b="1" dirty="0">
                <a:solidFill>
                  <a:schemeClr val="accent4">
                    <a:lumMod val="75000"/>
                  </a:schemeClr>
                </a:solidFill>
              </a:rPr>
              <a:t>Kemijske metode</a:t>
            </a:r>
            <a:r>
              <a:rPr lang="hr-HR" sz="1400" dirty="0">
                <a:solidFill>
                  <a:schemeClr val="accent4">
                    <a:lumMod val="75000"/>
                  </a:schemeClr>
                </a:solidFill>
              </a:rPr>
              <a:t>: obrada amonijakom s kalcijevim hidroksidom</a:t>
            </a:r>
            <a:endParaRPr lang="hr-HR" sz="1400" dirty="0">
              <a:solidFill>
                <a:schemeClr val="accent4">
                  <a:lumMod val="75000"/>
                </a:schemeClr>
              </a:solidFill>
              <a:latin typeface="+mn-lt"/>
            </a:endParaRPr>
          </a:p>
        </p:txBody>
      </p:sp>
      <p:sp>
        <p:nvSpPr>
          <p:cNvPr id="18" name="TextBox 17">
            <a:extLst>
              <a:ext uri="{FF2B5EF4-FFF2-40B4-BE49-F238E27FC236}">
                <a16:creationId xmlns:a16="http://schemas.microsoft.com/office/drawing/2014/main" id="{EA173BD4-BC7C-407C-9ED8-74900DCB182A}"/>
              </a:ext>
            </a:extLst>
          </p:cNvPr>
          <p:cNvSpPr txBox="1"/>
          <p:nvPr/>
        </p:nvSpPr>
        <p:spPr>
          <a:xfrm>
            <a:off x="6246009" y="2640360"/>
            <a:ext cx="1859822" cy="1052006"/>
          </a:xfrm>
          <a:prstGeom prst="rect">
            <a:avLst/>
          </a:prstGeom>
          <a:noFill/>
        </p:spPr>
        <p:txBody>
          <a:bodyPr wrap="square" lIns="0" tIns="0" rIns="0" bIns="0" rtlCol="0">
            <a:noAutofit/>
          </a:bodyPr>
          <a:lstStyle/>
          <a:p>
            <a:r>
              <a:rPr lang="hr-HR" sz="1400" dirty="0" err="1">
                <a:solidFill>
                  <a:schemeClr val="accent4">
                    <a:lumMod val="75000"/>
                  </a:schemeClr>
                </a:solidFill>
              </a:rPr>
              <a:t>Lipofilan</a:t>
            </a:r>
            <a:r>
              <a:rPr lang="hr-HR" sz="1400" dirty="0">
                <a:solidFill>
                  <a:schemeClr val="accent4">
                    <a:lumMod val="75000"/>
                  </a:schemeClr>
                </a:solidFill>
              </a:rPr>
              <a:t> je i </a:t>
            </a:r>
            <a:r>
              <a:rPr lang="hr-HR" sz="1400" dirty="0" err="1">
                <a:solidFill>
                  <a:schemeClr val="accent4">
                    <a:lumMod val="75000"/>
                  </a:schemeClr>
                </a:solidFill>
              </a:rPr>
              <a:t>nefrotoksičan</a:t>
            </a:r>
            <a:r>
              <a:rPr lang="hr-HR" sz="1400" dirty="0">
                <a:solidFill>
                  <a:schemeClr val="accent4">
                    <a:lumMod val="75000"/>
                  </a:schemeClr>
                </a:solidFill>
              </a:rPr>
              <a:t>, posjeduje </a:t>
            </a:r>
            <a:r>
              <a:rPr lang="hr-HR" sz="1400" dirty="0" err="1">
                <a:solidFill>
                  <a:schemeClr val="accent4">
                    <a:lumMod val="75000"/>
                  </a:schemeClr>
                </a:solidFill>
              </a:rPr>
              <a:t>teratogena</a:t>
            </a:r>
            <a:r>
              <a:rPr lang="hr-HR" sz="1400" dirty="0">
                <a:solidFill>
                  <a:schemeClr val="accent4">
                    <a:lumMod val="75000"/>
                  </a:schemeClr>
                </a:solidFill>
              </a:rPr>
              <a:t>, </a:t>
            </a:r>
            <a:r>
              <a:rPr lang="hr-HR" sz="1400" dirty="0" err="1">
                <a:solidFill>
                  <a:schemeClr val="accent4">
                    <a:lumMod val="75000"/>
                  </a:schemeClr>
                </a:solidFill>
              </a:rPr>
              <a:t>hepatotoksična</a:t>
            </a:r>
            <a:r>
              <a:rPr lang="hr-HR" sz="1400" dirty="0">
                <a:solidFill>
                  <a:schemeClr val="accent4">
                    <a:lumMod val="75000"/>
                  </a:schemeClr>
                </a:solidFill>
              </a:rPr>
              <a:t>, </a:t>
            </a:r>
            <a:r>
              <a:rPr lang="hr-HR" sz="1400" dirty="0" err="1">
                <a:solidFill>
                  <a:schemeClr val="accent4">
                    <a:lumMod val="75000"/>
                  </a:schemeClr>
                </a:solidFill>
              </a:rPr>
              <a:t>imunosupresivna</a:t>
            </a:r>
            <a:r>
              <a:rPr lang="hr-HR" sz="1400" dirty="0">
                <a:solidFill>
                  <a:schemeClr val="accent4">
                    <a:lumMod val="75000"/>
                  </a:schemeClr>
                </a:solidFill>
              </a:rPr>
              <a:t> i karcinogena svojstva</a:t>
            </a:r>
            <a:endParaRPr lang="hr-HR" sz="1400" dirty="0">
              <a:solidFill>
                <a:schemeClr val="accent4">
                  <a:lumMod val="75000"/>
                </a:schemeClr>
              </a:solidFill>
              <a:latin typeface="+mn-lt"/>
            </a:endParaRPr>
          </a:p>
        </p:txBody>
      </p:sp>
      <p:sp>
        <p:nvSpPr>
          <p:cNvPr id="19" name="TextBox 18">
            <a:extLst>
              <a:ext uri="{FF2B5EF4-FFF2-40B4-BE49-F238E27FC236}">
                <a16:creationId xmlns:a16="http://schemas.microsoft.com/office/drawing/2014/main" id="{D34B5C64-B481-47AE-BD60-5BF855E0D16E}"/>
              </a:ext>
            </a:extLst>
          </p:cNvPr>
          <p:cNvSpPr txBox="1"/>
          <p:nvPr/>
        </p:nvSpPr>
        <p:spPr>
          <a:xfrm>
            <a:off x="3544780" y="4000044"/>
            <a:ext cx="2112840" cy="683580"/>
          </a:xfrm>
          <a:prstGeom prst="rect">
            <a:avLst/>
          </a:prstGeom>
          <a:noFill/>
        </p:spPr>
        <p:txBody>
          <a:bodyPr wrap="square" lIns="0" tIns="0" rIns="0" bIns="0" rtlCol="0">
            <a:noAutofit/>
          </a:bodyPr>
          <a:lstStyle/>
          <a:p>
            <a:r>
              <a:rPr lang="hr-HR" sz="1400" dirty="0">
                <a:solidFill>
                  <a:schemeClr val="accent6"/>
                </a:solidFill>
              </a:rPr>
              <a:t>Poljoprivredne kulture (kukuruz, zob i neke druge žitarice, brašno, tortile, kukuruzni  proizvodi, riža, slatki krumpir, lješnjak, orasi i neki sirevi)</a:t>
            </a:r>
            <a:endParaRPr lang="hr-HR" sz="1400" dirty="0">
              <a:solidFill>
                <a:schemeClr val="accent6"/>
              </a:solidFill>
              <a:latin typeface="+mn-lt"/>
            </a:endParaRPr>
          </a:p>
        </p:txBody>
      </p:sp>
      <p:sp>
        <p:nvSpPr>
          <p:cNvPr id="20" name="TextBox 19">
            <a:extLst>
              <a:ext uri="{FF2B5EF4-FFF2-40B4-BE49-F238E27FC236}">
                <a16:creationId xmlns:a16="http://schemas.microsoft.com/office/drawing/2014/main" id="{97A68522-CBA1-4C1E-B5B1-A6D38108ABDB}"/>
              </a:ext>
            </a:extLst>
          </p:cNvPr>
          <p:cNvSpPr txBox="1"/>
          <p:nvPr/>
        </p:nvSpPr>
        <p:spPr>
          <a:xfrm>
            <a:off x="6263354" y="4218679"/>
            <a:ext cx="1949966" cy="834501"/>
          </a:xfrm>
          <a:prstGeom prst="rect">
            <a:avLst/>
          </a:prstGeom>
          <a:noFill/>
        </p:spPr>
        <p:txBody>
          <a:bodyPr wrap="square" lIns="0" tIns="0" rIns="0" bIns="0" rtlCol="0">
            <a:noAutofit/>
          </a:bodyPr>
          <a:lstStyle/>
          <a:p>
            <a:r>
              <a:rPr lang="hr-HR" sz="1400" dirty="0">
                <a:solidFill>
                  <a:schemeClr val="accent6"/>
                </a:solidFill>
              </a:rPr>
              <a:t>Maligne posljedice povezane uz bubrege i jetru</a:t>
            </a:r>
            <a:endParaRPr lang="hr-HR" sz="1400" dirty="0">
              <a:solidFill>
                <a:schemeClr val="accent6"/>
              </a:solidFill>
              <a:latin typeface="+mn-lt"/>
            </a:endParaRPr>
          </a:p>
        </p:txBody>
      </p:sp>
      <p:sp>
        <p:nvSpPr>
          <p:cNvPr id="21" name="TextBox 20">
            <a:extLst>
              <a:ext uri="{FF2B5EF4-FFF2-40B4-BE49-F238E27FC236}">
                <a16:creationId xmlns:a16="http://schemas.microsoft.com/office/drawing/2014/main" id="{321014BC-EB5B-4810-BD83-AB0AF9850AF0}"/>
              </a:ext>
            </a:extLst>
          </p:cNvPr>
          <p:cNvSpPr txBox="1"/>
          <p:nvPr/>
        </p:nvSpPr>
        <p:spPr>
          <a:xfrm>
            <a:off x="8743035" y="4197834"/>
            <a:ext cx="3083489" cy="1000260"/>
          </a:xfrm>
          <a:prstGeom prst="rect">
            <a:avLst/>
          </a:prstGeom>
          <a:noFill/>
        </p:spPr>
        <p:txBody>
          <a:bodyPr wrap="square" lIns="0" tIns="0" rIns="0" bIns="0" rtlCol="0">
            <a:noAutofit/>
          </a:bodyPr>
          <a:lstStyle/>
          <a:p>
            <a:r>
              <a:rPr lang="hr-HR" sz="1400" dirty="0">
                <a:solidFill>
                  <a:schemeClr val="accent6"/>
                </a:solidFill>
              </a:rPr>
              <a:t>Termička obrada namirnica nema utjecaja</a:t>
            </a:r>
          </a:p>
          <a:p>
            <a:r>
              <a:rPr lang="hr-HR" sz="1400" b="1" dirty="0">
                <a:solidFill>
                  <a:schemeClr val="accent6"/>
                </a:solidFill>
              </a:rPr>
              <a:t>Fizikalne metode:</a:t>
            </a:r>
            <a:r>
              <a:rPr lang="hr-HR" sz="1400" dirty="0">
                <a:solidFill>
                  <a:schemeClr val="accent6"/>
                </a:solidFill>
              </a:rPr>
              <a:t> npr. čišćenje, mehaničko uklanjanje, pranje zrnja mogu djelomično smanjiti razinu ovih </a:t>
            </a:r>
            <a:r>
              <a:rPr lang="hr-HR" sz="1400" dirty="0" err="1">
                <a:solidFill>
                  <a:schemeClr val="accent6"/>
                </a:solidFill>
              </a:rPr>
              <a:t>mikotoksina</a:t>
            </a:r>
            <a:endParaRPr lang="hr-HR" sz="1400" dirty="0">
              <a:solidFill>
                <a:schemeClr val="accent6"/>
              </a:solidFill>
              <a:latin typeface="+mn-lt"/>
            </a:endParaRPr>
          </a:p>
        </p:txBody>
      </p:sp>
      <p:sp>
        <p:nvSpPr>
          <p:cNvPr id="22" name="TextBox 21">
            <a:extLst>
              <a:ext uri="{FF2B5EF4-FFF2-40B4-BE49-F238E27FC236}">
                <a16:creationId xmlns:a16="http://schemas.microsoft.com/office/drawing/2014/main" id="{FD5EA132-2AC4-4EA1-8530-A30AB5DEADFF}"/>
              </a:ext>
            </a:extLst>
          </p:cNvPr>
          <p:cNvSpPr txBox="1"/>
          <p:nvPr/>
        </p:nvSpPr>
        <p:spPr>
          <a:xfrm>
            <a:off x="3509640" y="5594320"/>
            <a:ext cx="2090720" cy="584538"/>
          </a:xfrm>
          <a:prstGeom prst="rect">
            <a:avLst/>
          </a:prstGeom>
          <a:noFill/>
        </p:spPr>
        <p:txBody>
          <a:bodyPr wrap="square" lIns="0" tIns="0" rIns="0" bIns="0" rtlCol="0">
            <a:noAutofit/>
          </a:bodyPr>
          <a:lstStyle/>
          <a:p>
            <a:r>
              <a:rPr lang="hr-HR" sz="1400" dirty="0">
                <a:solidFill>
                  <a:schemeClr val="accent4">
                    <a:lumMod val="75000"/>
                  </a:schemeClr>
                </a:solidFill>
              </a:rPr>
              <a:t>Kukuruz (najčešće), sijeno, stočna hrana, pšenica, ječam, soja, brašno, slad, pivo</a:t>
            </a:r>
            <a:endParaRPr lang="hr-HR" sz="1400" dirty="0">
              <a:solidFill>
                <a:schemeClr val="accent4">
                  <a:lumMod val="75000"/>
                </a:schemeClr>
              </a:solidFill>
              <a:latin typeface="+mn-lt"/>
            </a:endParaRPr>
          </a:p>
        </p:txBody>
      </p:sp>
      <p:sp>
        <p:nvSpPr>
          <p:cNvPr id="23" name="TextBox 22">
            <a:extLst>
              <a:ext uri="{FF2B5EF4-FFF2-40B4-BE49-F238E27FC236}">
                <a16:creationId xmlns:a16="http://schemas.microsoft.com/office/drawing/2014/main" id="{7685473F-3F75-48F6-B1C8-ADF03D148C4E}"/>
              </a:ext>
            </a:extLst>
          </p:cNvPr>
          <p:cNvSpPr txBox="1"/>
          <p:nvPr/>
        </p:nvSpPr>
        <p:spPr>
          <a:xfrm>
            <a:off x="6246009" y="5198094"/>
            <a:ext cx="2068499" cy="1477192"/>
          </a:xfrm>
          <a:prstGeom prst="rect">
            <a:avLst/>
          </a:prstGeom>
          <a:noFill/>
        </p:spPr>
        <p:txBody>
          <a:bodyPr wrap="square" lIns="0" tIns="0" rIns="0" bIns="0" rtlCol="0">
            <a:noAutofit/>
          </a:bodyPr>
          <a:lstStyle/>
          <a:p>
            <a:r>
              <a:rPr lang="hr-HR" sz="1400" dirty="0">
                <a:solidFill>
                  <a:schemeClr val="accent4">
                    <a:lumMod val="75000"/>
                  </a:schemeClr>
                </a:solidFill>
              </a:rPr>
              <a:t>Nepostojanje studija za ljude, ali zbog indicija o karcinogenosti ZEA za životinje, IARC (International </a:t>
            </a:r>
            <a:r>
              <a:rPr lang="hr-HR" sz="1400" dirty="0" err="1">
                <a:solidFill>
                  <a:schemeClr val="accent4">
                    <a:lumMod val="75000"/>
                  </a:schemeClr>
                </a:solidFill>
              </a:rPr>
              <a:t>agency</a:t>
            </a:r>
            <a:r>
              <a:rPr lang="hr-HR" sz="1400" dirty="0">
                <a:solidFill>
                  <a:schemeClr val="accent4">
                    <a:lumMod val="75000"/>
                  </a:schemeClr>
                </a:solidFill>
              </a:rPr>
              <a:t> for </a:t>
            </a:r>
            <a:r>
              <a:rPr lang="hr-HR" sz="1400" dirty="0" err="1">
                <a:solidFill>
                  <a:schemeClr val="accent4">
                    <a:lumMod val="75000"/>
                  </a:schemeClr>
                </a:solidFill>
              </a:rPr>
              <a:t>research</a:t>
            </a:r>
            <a:r>
              <a:rPr lang="hr-HR" sz="1400" dirty="0">
                <a:solidFill>
                  <a:schemeClr val="accent4">
                    <a:lumMod val="75000"/>
                  </a:schemeClr>
                </a:solidFill>
              </a:rPr>
              <a:t> on </a:t>
            </a:r>
            <a:r>
              <a:rPr lang="hr-HR" sz="1400" dirty="0" err="1">
                <a:solidFill>
                  <a:schemeClr val="accent4">
                    <a:lumMod val="75000"/>
                  </a:schemeClr>
                </a:solidFill>
              </a:rPr>
              <a:t>cancer</a:t>
            </a:r>
            <a:r>
              <a:rPr lang="hr-HR" sz="1400" dirty="0">
                <a:solidFill>
                  <a:schemeClr val="accent4">
                    <a:lumMod val="75000"/>
                  </a:schemeClr>
                </a:solidFill>
              </a:rPr>
              <a:t>) ga je svrstala u Skupinu 3 toksičnih spojeva</a:t>
            </a:r>
            <a:endParaRPr lang="hr-HR" sz="1400" dirty="0">
              <a:solidFill>
                <a:schemeClr val="accent4">
                  <a:lumMod val="75000"/>
                </a:schemeClr>
              </a:solidFill>
              <a:latin typeface="+mn-lt"/>
            </a:endParaRPr>
          </a:p>
        </p:txBody>
      </p:sp>
      <p:sp>
        <p:nvSpPr>
          <p:cNvPr id="24" name="TextBox 23">
            <a:extLst>
              <a:ext uri="{FF2B5EF4-FFF2-40B4-BE49-F238E27FC236}">
                <a16:creationId xmlns:a16="http://schemas.microsoft.com/office/drawing/2014/main" id="{BBF88E64-727A-481D-AE87-6112B1CB28A7}"/>
              </a:ext>
            </a:extLst>
          </p:cNvPr>
          <p:cNvSpPr txBox="1"/>
          <p:nvPr/>
        </p:nvSpPr>
        <p:spPr>
          <a:xfrm>
            <a:off x="9037465" y="5670179"/>
            <a:ext cx="2494625" cy="727969"/>
          </a:xfrm>
          <a:prstGeom prst="rect">
            <a:avLst/>
          </a:prstGeom>
          <a:noFill/>
        </p:spPr>
        <p:txBody>
          <a:bodyPr wrap="square" lIns="0" tIns="0" rIns="0" bIns="0" rtlCol="0">
            <a:noAutofit/>
          </a:bodyPr>
          <a:lstStyle/>
          <a:p>
            <a:r>
              <a:rPr lang="hr-HR" sz="1400" dirty="0">
                <a:solidFill>
                  <a:schemeClr val="accent4">
                    <a:lumMod val="75000"/>
                  </a:schemeClr>
                </a:solidFill>
              </a:rPr>
              <a:t>Izbjegavanje konzumiranja hrane pripravljene od žitarica kontaminiranih sa ZEA</a:t>
            </a:r>
            <a:endParaRPr lang="hr-HR" sz="1400" dirty="0">
              <a:solidFill>
                <a:schemeClr val="accent4">
                  <a:lumMod val="75000"/>
                </a:schemeClr>
              </a:solidFill>
              <a:latin typeface="+mn-lt"/>
            </a:endParaRPr>
          </a:p>
        </p:txBody>
      </p:sp>
    </p:spTree>
    <p:extLst>
      <p:ext uri="{BB962C8B-B14F-4D97-AF65-F5344CB8AC3E}">
        <p14:creationId xmlns:p14="http://schemas.microsoft.com/office/powerpoint/2010/main" val="3620834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5EC4-9789-49D9-8AE1-E62CACC16611}"/>
              </a:ext>
            </a:extLst>
          </p:cNvPr>
          <p:cNvSpPr>
            <a:spLocks noGrp="1"/>
          </p:cNvSpPr>
          <p:nvPr>
            <p:ph type="title"/>
          </p:nvPr>
        </p:nvSpPr>
        <p:spPr/>
        <p:txBody>
          <a:bodyPr/>
          <a:lstStyle/>
          <a:p>
            <a:r>
              <a:rPr lang="hr-HR" dirty="0"/>
              <a:t>Zakonska regulativa</a:t>
            </a:r>
          </a:p>
        </p:txBody>
      </p:sp>
      <p:sp>
        <p:nvSpPr>
          <p:cNvPr id="5" name="TextBox 4">
            <a:extLst>
              <a:ext uri="{FF2B5EF4-FFF2-40B4-BE49-F238E27FC236}">
                <a16:creationId xmlns:a16="http://schemas.microsoft.com/office/drawing/2014/main" id="{95640BB6-647B-405C-B22D-9436408AC3E9}"/>
              </a:ext>
            </a:extLst>
          </p:cNvPr>
          <p:cNvSpPr txBox="1"/>
          <p:nvPr/>
        </p:nvSpPr>
        <p:spPr>
          <a:xfrm>
            <a:off x="5547065" y="2225377"/>
            <a:ext cx="6091560" cy="432000"/>
          </a:xfrm>
          <a:prstGeom prst="rect">
            <a:avLst/>
          </a:prstGeom>
          <a:noFill/>
        </p:spPr>
        <p:txBody>
          <a:bodyPr wrap="square" lIns="0" tIns="0" rIns="0" bIns="0" rtlCol="0">
            <a:noAutofit/>
          </a:bodyPr>
          <a:lstStyle/>
          <a:p>
            <a:r>
              <a:rPr lang="hr-HR" sz="1500" dirty="0">
                <a:solidFill>
                  <a:schemeClr val="tx1">
                    <a:lumMod val="75000"/>
                    <a:lumOff val="25000"/>
                  </a:schemeClr>
                </a:solidFill>
                <a:hlinkClick r:id="rId2"/>
              </a:rPr>
              <a:t>https://narodne-novine.nn.hr/clanci/sluzbeni/2022_07_83_1248.html</a:t>
            </a:r>
            <a:r>
              <a:rPr lang="hr-HR" sz="1500" dirty="0">
                <a:solidFill>
                  <a:schemeClr val="tx1">
                    <a:lumMod val="75000"/>
                    <a:lumOff val="25000"/>
                  </a:schemeClr>
                </a:solidFill>
              </a:rPr>
              <a:t> </a:t>
            </a:r>
            <a:endParaRPr lang="hr-HR" sz="1500" dirty="0">
              <a:solidFill>
                <a:schemeClr val="tx1">
                  <a:lumMod val="75000"/>
                  <a:lumOff val="25000"/>
                </a:schemeClr>
              </a:solidFill>
              <a:latin typeface="+mn-lt"/>
            </a:endParaRPr>
          </a:p>
        </p:txBody>
      </p:sp>
      <p:sp>
        <p:nvSpPr>
          <p:cNvPr id="6" name="TextBox 5">
            <a:extLst>
              <a:ext uri="{FF2B5EF4-FFF2-40B4-BE49-F238E27FC236}">
                <a16:creationId xmlns:a16="http://schemas.microsoft.com/office/drawing/2014/main" id="{617EA284-809A-42DF-B42B-CCC3188006D9}"/>
              </a:ext>
            </a:extLst>
          </p:cNvPr>
          <p:cNvSpPr txBox="1"/>
          <p:nvPr/>
        </p:nvSpPr>
        <p:spPr>
          <a:xfrm>
            <a:off x="886290" y="5388746"/>
            <a:ext cx="3737498" cy="852256"/>
          </a:xfrm>
          <a:prstGeom prst="rect">
            <a:avLst/>
          </a:prstGeom>
          <a:noFill/>
        </p:spPr>
        <p:txBody>
          <a:bodyPr wrap="square" lIns="0" tIns="0" rIns="0" bIns="0" rtlCol="0">
            <a:noAutofit/>
          </a:bodyPr>
          <a:lstStyle/>
          <a:p>
            <a:pPr algn="l"/>
            <a:r>
              <a:rPr lang="hr-HR" sz="1500" dirty="0">
                <a:solidFill>
                  <a:schemeClr val="tx1">
                    <a:lumMod val="75000"/>
                    <a:lumOff val="25000"/>
                  </a:schemeClr>
                </a:solidFill>
                <a:latin typeface="+mn-lt"/>
              </a:rPr>
              <a:t>Pravilnik o mikrobiološkim kriterijima za hranu</a:t>
            </a:r>
          </a:p>
        </p:txBody>
      </p:sp>
      <p:sp>
        <p:nvSpPr>
          <p:cNvPr id="7" name="TextBox 6">
            <a:extLst>
              <a:ext uri="{FF2B5EF4-FFF2-40B4-BE49-F238E27FC236}">
                <a16:creationId xmlns:a16="http://schemas.microsoft.com/office/drawing/2014/main" id="{2938C5F9-F8B6-46AF-81AE-8BFA45974530}"/>
              </a:ext>
            </a:extLst>
          </p:cNvPr>
          <p:cNvSpPr txBox="1"/>
          <p:nvPr/>
        </p:nvSpPr>
        <p:spPr>
          <a:xfrm>
            <a:off x="5156445" y="5388746"/>
            <a:ext cx="5601811" cy="639192"/>
          </a:xfrm>
          <a:prstGeom prst="rect">
            <a:avLst/>
          </a:prstGeom>
          <a:noFill/>
        </p:spPr>
        <p:txBody>
          <a:bodyPr wrap="square" lIns="0" tIns="0" rIns="0" bIns="0" rtlCol="0">
            <a:noAutofit/>
          </a:bodyPr>
          <a:lstStyle/>
          <a:p>
            <a:r>
              <a:rPr lang="hr-HR" sz="1500" dirty="0">
                <a:solidFill>
                  <a:schemeClr val="tx1">
                    <a:lumMod val="75000"/>
                    <a:lumOff val="25000"/>
                  </a:schemeClr>
                </a:solidFill>
                <a:hlinkClick r:id="rId3"/>
              </a:rPr>
              <a:t>https://narodne-novine.nn.hr/clanci/sluzbeni/2008_06_74_2454.html</a:t>
            </a:r>
            <a:r>
              <a:rPr lang="hr-HR" sz="1500" dirty="0">
                <a:solidFill>
                  <a:schemeClr val="tx1">
                    <a:lumMod val="75000"/>
                    <a:lumOff val="25000"/>
                  </a:schemeClr>
                </a:solidFill>
              </a:rPr>
              <a:t> </a:t>
            </a:r>
            <a:endParaRPr lang="hr-HR" sz="1500" dirty="0">
              <a:solidFill>
                <a:schemeClr val="tx1">
                  <a:lumMod val="75000"/>
                  <a:lumOff val="25000"/>
                </a:schemeClr>
              </a:solidFill>
              <a:latin typeface="+mn-lt"/>
            </a:endParaRPr>
          </a:p>
        </p:txBody>
      </p:sp>
      <p:sp>
        <p:nvSpPr>
          <p:cNvPr id="8" name="TextBox 7">
            <a:extLst>
              <a:ext uri="{FF2B5EF4-FFF2-40B4-BE49-F238E27FC236}">
                <a16:creationId xmlns:a16="http://schemas.microsoft.com/office/drawing/2014/main" id="{FD2985DB-F82A-4609-A439-D5CAFB350D89}"/>
              </a:ext>
            </a:extLst>
          </p:cNvPr>
          <p:cNvSpPr txBox="1"/>
          <p:nvPr/>
        </p:nvSpPr>
        <p:spPr>
          <a:xfrm>
            <a:off x="762000" y="2229675"/>
            <a:ext cx="4893075" cy="852256"/>
          </a:xfrm>
          <a:prstGeom prst="rect">
            <a:avLst/>
          </a:prstGeom>
          <a:noFill/>
        </p:spPr>
        <p:txBody>
          <a:bodyPr wrap="square" lIns="0" tIns="0" rIns="0" bIns="0" rtlCol="0">
            <a:noAutofit/>
          </a:bodyPr>
          <a:lstStyle/>
          <a:p>
            <a:pPr algn="l"/>
            <a:r>
              <a:rPr lang="hr-HR" sz="1500" dirty="0">
                <a:solidFill>
                  <a:schemeClr val="tx1">
                    <a:lumMod val="75000"/>
                    <a:lumOff val="25000"/>
                  </a:schemeClr>
                </a:solidFill>
                <a:latin typeface="+mn-lt"/>
              </a:rPr>
              <a:t>Zakon o higijeni hrane i mikrobiološkim kriterijima za hranu</a:t>
            </a:r>
          </a:p>
        </p:txBody>
      </p:sp>
      <p:sp>
        <p:nvSpPr>
          <p:cNvPr id="9" name="TextBox 8">
            <a:extLst>
              <a:ext uri="{FF2B5EF4-FFF2-40B4-BE49-F238E27FC236}">
                <a16:creationId xmlns:a16="http://schemas.microsoft.com/office/drawing/2014/main" id="{E0F521C0-E743-4D6F-A0F1-71A56531B1F3}"/>
              </a:ext>
            </a:extLst>
          </p:cNvPr>
          <p:cNvSpPr txBox="1"/>
          <p:nvPr/>
        </p:nvSpPr>
        <p:spPr>
          <a:xfrm>
            <a:off x="886289" y="3222558"/>
            <a:ext cx="4660776" cy="1491449"/>
          </a:xfrm>
          <a:prstGeom prst="rect">
            <a:avLst/>
          </a:prstGeom>
          <a:noFill/>
        </p:spPr>
        <p:txBody>
          <a:bodyPr wrap="square" lIns="0" tIns="0" rIns="0" bIns="0" rtlCol="0">
            <a:noAutofit/>
          </a:bodyPr>
          <a:lstStyle/>
          <a:p>
            <a:r>
              <a:rPr lang="hr-HR" sz="1500" dirty="0">
                <a:solidFill>
                  <a:schemeClr val="tx1">
                    <a:lumMod val="75000"/>
                    <a:lumOff val="25000"/>
                  </a:schemeClr>
                </a:solidFill>
              </a:rPr>
              <a:t>Uredba (EZ) br. 852/2004 Europskoga parlamenta i Vijeća od 29. travnja 2004. o higijeni hrane (SL L 139, 30. 4. 2004.)</a:t>
            </a:r>
          </a:p>
          <a:p>
            <a:endParaRPr lang="hr-HR" sz="1500" dirty="0">
              <a:solidFill>
                <a:schemeClr val="tx1">
                  <a:lumMod val="75000"/>
                  <a:lumOff val="25000"/>
                </a:schemeClr>
              </a:solidFill>
            </a:endParaRPr>
          </a:p>
          <a:p>
            <a:r>
              <a:rPr lang="hr-HR" sz="1500" dirty="0">
                <a:solidFill>
                  <a:schemeClr val="tx1">
                    <a:lumMod val="75000"/>
                    <a:lumOff val="25000"/>
                  </a:schemeClr>
                </a:solidFill>
              </a:rPr>
              <a:t>Uredba Komisije (EZ) br. 2073/2005 od 15. studenoga 2005. o mikrobiološkim kriterijima za hranu (SL L 338, 22. 12. 2005.)</a:t>
            </a:r>
            <a:endParaRPr lang="hr-HR" sz="1500" dirty="0">
              <a:solidFill>
                <a:schemeClr val="tx1">
                  <a:lumMod val="75000"/>
                  <a:lumOff val="25000"/>
                </a:schemeClr>
              </a:solidFill>
              <a:latin typeface="+mn-lt"/>
            </a:endParaRPr>
          </a:p>
        </p:txBody>
      </p:sp>
      <p:sp>
        <p:nvSpPr>
          <p:cNvPr id="10" name="TextBox 9">
            <a:extLst>
              <a:ext uri="{FF2B5EF4-FFF2-40B4-BE49-F238E27FC236}">
                <a16:creationId xmlns:a16="http://schemas.microsoft.com/office/drawing/2014/main" id="{3F0F6F6C-451F-4157-AC90-18B65F164B37}"/>
              </a:ext>
            </a:extLst>
          </p:cNvPr>
          <p:cNvSpPr txBox="1"/>
          <p:nvPr/>
        </p:nvSpPr>
        <p:spPr>
          <a:xfrm>
            <a:off x="5933242" y="3511082"/>
            <a:ext cx="6258758" cy="914400"/>
          </a:xfrm>
          <a:prstGeom prst="rect">
            <a:avLst/>
          </a:prstGeom>
          <a:noFill/>
        </p:spPr>
        <p:txBody>
          <a:bodyPr wrap="square" lIns="0" tIns="0" rIns="0" bIns="0" rtlCol="0">
            <a:noAutofit/>
          </a:bodyPr>
          <a:lstStyle/>
          <a:p>
            <a:r>
              <a:rPr lang="hr-HR" sz="1500" dirty="0">
                <a:solidFill>
                  <a:schemeClr val="tx1">
                    <a:lumMod val="75000"/>
                    <a:lumOff val="25000"/>
                  </a:schemeClr>
                </a:solidFill>
                <a:hlinkClick r:id="rId4"/>
              </a:rPr>
              <a:t>https://eur-lex.europa.eu/legal-content/HR/TXT/PDF/?uri=CELEX:32004R0852&amp;rid=1</a:t>
            </a:r>
            <a:r>
              <a:rPr lang="hr-HR" sz="1500" dirty="0">
                <a:solidFill>
                  <a:schemeClr val="tx1">
                    <a:lumMod val="75000"/>
                    <a:lumOff val="25000"/>
                  </a:schemeClr>
                </a:solidFill>
              </a:rPr>
              <a:t> </a:t>
            </a:r>
            <a:endParaRPr lang="hr-HR" sz="1500" dirty="0">
              <a:solidFill>
                <a:schemeClr val="tx1">
                  <a:lumMod val="75000"/>
                  <a:lumOff val="25000"/>
                </a:schemeClr>
              </a:solidFill>
              <a:latin typeface="+mn-lt"/>
            </a:endParaRPr>
          </a:p>
        </p:txBody>
      </p:sp>
      <p:sp>
        <p:nvSpPr>
          <p:cNvPr id="11" name="Arrow: Down 10">
            <a:extLst>
              <a:ext uri="{FF2B5EF4-FFF2-40B4-BE49-F238E27FC236}">
                <a16:creationId xmlns:a16="http://schemas.microsoft.com/office/drawing/2014/main" id="{9D7F3774-3876-4D1D-967F-0F4CEA6D23D5}"/>
              </a:ext>
            </a:extLst>
          </p:cNvPr>
          <p:cNvSpPr/>
          <p:nvPr/>
        </p:nvSpPr>
        <p:spPr>
          <a:xfrm>
            <a:off x="2701770" y="2609894"/>
            <a:ext cx="257453" cy="51196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500"/>
          </a:p>
        </p:txBody>
      </p:sp>
      <p:sp>
        <p:nvSpPr>
          <p:cNvPr id="3" name="Rectangle: Rounded Corners 2">
            <a:extLst>
              <a:ext uri="{FF2B5EF4-FFF2-40B4-BE49-F238E27FC236}">
                <a16:creationId xmlns:a16="http://schemas.microsoft.com/office/drawing/2014/main" id="{1E548878-3C62-4915-8A32-C273F501346B}"/>
              </a:ext>
            </a:extLst>
          </p:cNvPr>
          <p:cNvSpPr/>
          <p:nvPr/>
        </p:nvSpPr>
        <p:spPr>
          <a:xfrm>
            <a:off x="4287915" y="945472"/>
            <a:ext cx="3045041" cy="85225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u="sng" dirty="0">
                <a:effectLst>
                  <a:outerShdw blurRad="38100" dist="38100" dir="2700000" algn="tl">
                    <a:srgbClr val="000000">
                      <a:alpha val="43137"/>
                    </a:srgbClr>
                  </a:outerShdw>
                </a:effectLst>
              </a:rPr>
              <a:t>Zakon o hrani  (NN 18/23)</a:t>
            </a:r>
          </a:p>
        </p:txBody>
      </p:sp>
    </p:spTree>
    <p:extLst>
      <p:ext uri="{BB962C8B-B14F-4D97-AF65-F5344CB8AC3E}">
        <p14:creationId xmlns:p14="http://schemas.microsoft.com/office/powerpoint/2010/main" val="1917642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文本框 50"/>
          <p:cNvSpPr txBox="1"/>
          <p:nvPr/>
        </p:nvSpPr>
        <p:spPr>
          <a:xfrm>
            <a:off x="5433790" y="129336"/>
            <a:ext cx="1262460" cy="5162054"/>
          </a:xfrm>
          <a:prstGeom prst="rect">
            <a:avLst/>
          </a:prstGeom>
          <a:noFill/>
        </p:spPr>
        <p:txBody>
          <a:bodyPr wrap="square" rtlCol="0" anchor="ctr">
            <a:spAutoFit/>
          </a:bodyPr>
          <a:lstStyle/>
          <a:p>
            <a:pPr algn="ctr">
              <a:lnSpc>
                <a:spcPct val="150000"/>
              </a:lnSpc>
            </a:pPr>
            <a:r>
              <a:rPr lang="en-US" altLang="zh-CN" sz="25000" dirty="0">
                <a:solidFill>
                  <a:schemeClr val="bg2">
                    <a:lumMod val="50000"/>
                  </a:schemeClr>
                </a:solidFill>
                <a:latin typeface="华文细黑" panose="02010600040101010101" pitchFamily="2" charset="-122"/>
                <a:ea typeface="华文细黑" panose="02010600040101010101" pitchFamily="2" charset="-122"/>
              </a:rPr>
              <a:t>2</a:t>
            </a:r>
          </a:p>
        </p:txBody>
      </p:sp>
      <p:sp>
        <p:nvSpPr>
          <p:cNvPr id="53" name="文本框 52"/>
          <p:cNvSpPr txBox="1"/>
          <p:nvPr/>
        </p:nvSpPr>
        <p:spPr>
          <a:xfrm>
            <a:off x="3123396" y="4641710"/>
            <a:ext cx="6123828" cy="1757404"/>
          </a:xfrm>
          <a:prstGeom prst="rect">
            <a:avLst/>
          </a:prstGeom>
          <a:noFill/>
        </p:spPr>
        <p:txBody>
          <a:bodyPr wrap="square" rtlCol="0">
            <a:spAutoFit/>
          </a:bodyPr>
          <a:lstStyle/>
          <a:p>
            <a:pPr>
              <a:lnSpc>
                <a:spcPct val="130000"/>
              </a:lnSpc>
            </a:pPr>
            <a:r>
              <a:rPr lang="hr-HR" altLang="zh-CN" sz="1700" dirty="0">
                <a:solidFill>
                  <a:schemeClr val="tx2"/>
                </a:solidFill>
                <a:latin typeface="+mn-ea"/>
              </a:rPr>
              <a:t>- Toksičnosti - konzumacija u velikim količinama - zdravstveni problemi</a:t>
            </a:r>
          </a:p>
          <a:p>
            <a:pPr>
              <a:lnSpc>
                <a:spcPct val="130000"/>
              </a:lnSpc>
            </a:pPr>
            <a:r>
              <a:rPr lang="hr-HR" altLang="zh-CN" sz="1700" dirty="0">
                <a:solidFill>
                  <a:schemeClr val="tx2"/>
                </a:solidFill>
                <a:latin typeface="+mn-ea"/>
              </a:rPr>
              <a:t>- Obradom se mogu ukloniti ili inaktivirati</a:t>
            </a:r>
          </a:p>
          <a:p>
            <a:pPr>
              <a:lnSpc>
                <a:spcPct val="130000"/>
              </a:lnSpc>
            </a:pPr>
            <a:r>
              <a:rPr lang="hr-HR" altLang="zh-CN" sz="1700" dirty="0">
                <a:solidFill>
                  <a:schemeClr val="tx2"/>
                </a:solidFill>
                <a:latin typeface="+mn-ea"/>
              </a:rPr>
              <a:t>- Slučajno zaostajanje deterdženata ili dezinficijensa</a:t>
            </a:r>
          </a:p>
          <a:p>
            <a:pPr>
              <a:lnSpc>
                <a:spcPct val="130000"/>
              </a:lnSpc>
            </a:pPr>
            <a:r>
              <a:rPr lang="hr-HR" altLang="zh-CN" sz="1700" dirty="0">
                <a:solidFill>
                  <a:schemeClr val="tx2"/>
                </a:solidFill>
                <a:latin typeface="+mn-ea"/>
              </a:rPr>
              <a:t>- Nezarazna otrovanja i ne prenose se dalje među ljudima</a:t>
            </a:r>
            <a:endParaRPr lang="en-US" altLang="zh-CN" sz="1700" dirty="0">
              <a:solidFill>
                <a:schemeClr val="tx2"/>
              </a:solidFill>
              <a:latin typeface="+mn-ea"/>
            </a:endParaRPr>
          </a:p>
        </p:txBody>
      </p:sp>
      <p:sp>
        <p:nvSpPr>
          <p:cNvPr id="61" name="矩形 60"/>
          <p:cNvSpPr/>
          <p:nvPr/>
        </p:nvSpPr>
        <p:spPr>
          <a:xfrm>
            <a:off x="4768208" y="2840247"/>
            <a:ext cx="2593624" cy="1077218"/>
          </a:xfrm>
          <a:prstGeom prst="rect">
            <a:avLst/>
          </a:prstGeom>
          <a:solidFill>
            <a:schemeClr val="bg1"/>
          </a:solidFill>
        </p:spPr>
        <p:txBody>
          <a:bodyPr wrap="square">
            <a:spAutoFit/>
          </a:bodyPr>
          <a:lstStyle/>
          <a:p>
            <a:pPr algn="ctr"/>
            <a:r>
              <a:rPr kumimoji="1" lang="hr-HR" altLang="zh-CN" sz="3200" dirty="0">
                <a:solidFill>
                  <a:schemeClr val="tx2"/>
                </a:solidFill>
                <a:effectLst>
                  <a:innerShdw blurRad="63500" dist="50800" dir="16200000">
                    <a:prstClr val="black">
                      <a:alpha val="30000"/>
                    </a:prstClr>
                  </a:innerShdw>
                </a:effectLst>
                <a:latin typeface="+mj-ea"/>
                <a:ea typeface="+mj-ea"/>
              </a:rPr>
              <a:t>KEMIJSKE OPASNOSTI</a:t>
            </a:r>
            <a:endParaRPr kumimoji="1" lang="zh-CN" altLang="en-US" sz="3200" spc="600" dirty="0">
              <a:solidFill>
                <a:schemeClr val="tx2"/>
              </a:solidFill>
              <a:effectLst>
                <a:innerShdw blurRad="63500" dist="50800" dir="16200000">
                  <a:prstClr val="black">
                    <a:alpha val="30000"/>
                  </a:prstClr>
                </a:innerShdw>
              </a:effectLst>
              <a:latin typeface="+mj-ea"/>
              <a:ea typeface="+mj-ea"/>
            </a:endParaRPr>
          </a:p>
        </p:txBody>
      </p:sp>
      <p:cxnSp>
        <p:nvCxnSpPr>
          <p:cNvPr id="282" name="直接连接符 281"/>
          <p:cNvCxnSpPr>
            <a:stCxn id="252" idx="2"/>
            <a:endCxn id="234" idx="1"/>
          </p:cNvCxnSpPr>
          <p:nvPr/>
        </p:nvCxnSpPr>
        <p:spPr>
          <a:xfrm flipH="1">
            <a:off x="7972096" y="1978766"/>
            <a:ext cx="1241019" cy="656955"/>
          </a:xfrm>
          <a:prstGeom prst="line">
            <a:avLst/>
          </a:prstGeom>
          <a:ln>
            <a:solidFill>
              <a:schemeClr val="tx1">
                <a:alpha val="44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endCxn id="64" idx="0"/>
          </p:cNvCxnSpPr>
          <p:nvPr/>
        </p:nvCxnSpPr>
        <p:spPr>
          <a:xfrm>
            <a:off x="3149671" y="4275240"/>
            <a:ext cx="6005708" cy="8695"/>
          </a:xfrm>
          <a:prstGeom prst="line">
            <a:avLst/>
          </a:prstGeom>
          <a:ln>
            <a:solidFill>
              <a:schemeClr val="tx2">
                <a:alpha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7" name="L 形 56"/>
          <p:cNvSpPr/>
          <p:nvPr/>
        </p:nvSpPr>
        <p:spPr>
          <a:xfrm flipV="1">
            <a:off x="2269242" y="1489537"/>
            <a:ext cx="360000" cy="360000"/>
          </a:xfrm>
          <a:prstGeom prst="corner">
            <a:avLst>
              <a:gd name="adj1" fmla="val 12625"/>
              <a:gd name="adj2" fmla="val 12633"/>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38"/>
          <p:cNvCxnSpPr/>
          <p:nvPr/>
        </p:nvCxnSpPr>
        <p:spPr>
          <a:xfrm flipH="1">
            <a:off x="8979490" y="458635"/>
            <a:ext cx="1790376" cy="1138338"/>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39"/>
          <p:cNvCxnSpPr/>
          <p:nvPr/>
        </p:nvCxnSpPr>
        <p:spPr>
          <a:xfrm flipH="1">
            <a:off x="10039944" y="994516"/>
            <a:ext cx="750779" cy="477352"/>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40"/>
          <p:cNvCxnSpPr/>
          <p:nvPr/>
        </p:nvCxnSpPr>
        <p:spPr>
          <a:xfrm flipH="1">
            <a:off x="334147" y="4404457"/>
            <a:ext cx="2238336" cy="1423155"/>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41"/>
          <p:cNvCxnSpPr/>
          <p:nvPr/>
        </p:nvCxnSpPr>
        <p:spPr>
          <a:xfrm flipH="1">
            <a:off x="1452569" y="4830903"/>
            <a:ext cx="1168473" cy="742926"/>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4" name="L 形 63"/>
          <p:cNvSpPr/>
          <p:nvPr/>
        </p:nvSpPr>
        <p:spPr>
          <a:xfrm rot="10800000" flipV="1">
            <a:off x="9155379" y="3781193"/>
            <a:ext cx="536616" cy="536616"/>
          </a:xfrm>
          <a:prstGeom prst="corner">
            <a:avLst>
              <a:gd name="adj1" fmla="val 12625"/>
              <a:gd name="adj2" fmla="val 12633"/>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rot="14400000">
            <a:off x="2464082" y="3989462"/>
            <a:ext cx="545496" cy="487933"/>
            <a:chOff x="3100489" y="4051921"/>
            <a:chExt cx="545496" cy="487933"/>
          </a:xfrm>
        </p:grpSpPr>
        <p:sp>
          <p:nvSpPr>
            <p:cNvPr id="67" name="33"/>
            <p:cNvSpPr/>
            <p:nvPr/>
          </p:nvSpPr>
          <p:spPr>
            <a:xfrm rot="20599068">
              <a:off x="3100489" y="4069598"/>
              <a:ext cx="545496" cy="470256"/>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8" name="椭圆 67"/>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33"/>
          <p:cNvSpPr/>
          <p:nvPr/>
        </p:nvSpPr>
        <p:spPr>
          <a:xfrm rot="20599068">
            <a:off x="7660378" y="3013596"/>
            <a:ext cx="118484" cy="102141"/>
          </a:xfrm>
          <a:prstGeom prst="triangle">
            <a:avLst/>
          </a:prstGeom>
          <a:solidFill>
            <a:schemeClr val="bg1"/>
          </a:solid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0" name="组合 69"/>
          <p:cNvGrpSpPr/>
          <p:nvPr/>
        </p:nvGrpSpPr>
        <p:grpSpPr>
          <a:xfrm rot="4205436">
            <a:off x="8605647" y="2771418"/>
            <a:ext cx="373919" cy="347426"/>
            <a:chOff x="3168984" y="4051921"/>
            <a:chExt cx="373919" cy="347426"/>
          </a:xfrm>
        </p:grpSpPr>
        <p:sp>
          <p:nvSpPr>
            <p:cNvPr id="71" name="33"/>
            <p:cNvSpPr/>
            <p:nvPr/>
          </p:nvSpPr>
          <p:spPr>
            <a:xfrm rot="20599068">
              <a:off x="3168984" y="4077002"/>
              <a:ext cx="373919" cy="322345"/>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2" name="椭圆 71"/>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33"/>
          <p:cNvSpPr/>
          <p:nvPr/>
        </p:nvSpPr>
        <p:spPr>
          <a:xfrm rot="10800000">
            <a:off x="6012826" y="4422933"/>
            <a:ext cx="172484" cy="148693"/>
          </a:xfrm>
          <a:prstGeom prst="triangle">
            <a:avLst/>
          </a:prstGeom>
          <a:solidFill>
            <a:schemeClr val="tx2">
              <a:lumMod val="85000"/>
              <a:lumOff val="1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4" name="组合 73"/>
          <p:cNvGrpSpPr/>
          <p:nvPr/>
        </p:nvGrpSpPr>
        <p:grpSpPr>
          <a:xfrm rot="4433794">
            <a:off x="9580376" y="1361881"/>
            <a:ext cx="545496" cy="487933"/>
            <a:chOff x="3100489" y="4051921"/>
            <a:chExt cx="545496" cy="487933"/>
          </a:xfrm>
        </p:grpSpPr>
        <p:sp>
          <p:nvSpPr>
            <p:cNvPr id="75" name="33"/>
            <p:cNvSpPr/>
            <p:nvPr/>
          </p:nvSpPr>
          <p:spPr>
            <a:xfrm rot="20599068">
              <a:off x="3100489" y="4069598"/>
              <a:ext cx="545496" cy="470256"/>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6" name="椭圆 75"/>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rot="16810010" flipV="1">
            <a:off x="1096597" y="1255125"/>
            <a:ext cx="260050" cy="240132"/>
            <a:chOff x="3173650" y="4051921"/>
            <a:chExt cx="355131" cy="327932"/>
          </a:xfrm>
        </p:grpSpPr>
        <p:sp>
          <p:nvSpPr>
            <p:cNvPr id="78" name="33"/>
            <p:cNvSpPr/>
            <p:nvPr/>
          </p:nvSpPr>
          <p:spPr>
            <a:xfrm rot="20599068">
              <a:off x="3173650" y="4073705"/>
              <a:ext cx="355131" cy="306148"/>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9" name="椭圆 78"/>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33"/>
          <p:cNvSpPr/>
          <p:nvPr/>
        </p:nvSpPr>
        <p:spPr>
          <a:xfrm rot="20599068" flipV="1">
            <a:off x="4689962" y="2967148"/>
            <a:ext cx="96406" cy="83109"/>
          </a:xfrm>
          <a:prstGeom prst="triangle">
            <a:avLst/>
          </a:prstGeom>
          <a:solidFill>
            <a:schemeClr val="bg1"/>
          </a:solid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95" name="组合 94"/>
          <p:cNvGrpSpPr/>
          <p:nvPr/>
        </p:nvGrpSpPr>
        <p:grpSpPr>
          <a:xfrm rot="7316312" flipV="1">
            <a:off x="9815029" y="5511501"/>
            <a:ext cx="220831" cy="203917"/>
            <a:chOff x="3173650" y="4051921"/>
            <a:chExt cx="355131" cy="327932"/>
          </a:xfrm>
        </p:grpSpPr>
        <p:sp>
          <p:nvSpPr>
            <p:cNvPr id="96" name="33"/>
            <p:cNvSpPr/>
            <p:nvPr/>
          </p:nvSpPr>
          <p:spPr>
            <a:xfrm rot="20599068">
              <a:off x="3173650" y="4073705"/>
              <a:ext cx="355131" cy="306148"/>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7" name="椭圆 96"/>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4195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ox(in)">
                                      <p:cBhvr>
                                        <p:cTn id="10" dur="1250"/>
                                        <p:tgtEl>
                                          <p:spTgt spid="51"/>
                                        </p:tgtEl>
                                      </p:cBhvr>
                                    </p:animEffect>
                                  </p:childTnLst>
                                </p:cTn>
                              </p:par>
                              <p:par>
                                <p:cTn id="11" presetID="37" presetClass="entr" presetSubtype="0" fill="hold" grpId="0" nodeType="withEffect">
                                  <p:stCondLst>
                                    <p:cond delay="75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900" decel="100000" fill="hold"/>
                                        <p:tgtEl>
                                          <p:spTgt spid="6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17" presetID="31" presetClass="entr" presetSubtype="0" fill="hold" nodeType="withEffect">
                                  <p:stCondLst>
                                    <p:cond delay="250"/>
                                  </p:stCondLst>
                                  <p:childTnLst>
                                    <p:set>
                                      <p:cBhvr>
                                        <p:cTn id="18" dur="1" fill="hold">
                                          <p:stCondLst>
                                            <p:cond delay="0"/>
                                          </p:stCondLst>
                                        </p:cTn>
                                        <p:tgtEl>
                                          <p:spTgt spid="282"/>
                                        </p:tgtEl>
                                        <p:attrNameLst>
                                          <p:attrName>style.visibility</p:attrName>
                                        </p:attrNameLst>
                                      </p:cBhvr>
                                      <p:to>
                                        <p:strVal val="visible"/>
                                      </p:to>
                                    </p:set>
                                    <p:anim calcmode="lin" valueType="num">
                                      <p:cBhvr>
                                        <p:cTn id="19" dur="1000" fill="hold"/>
                                        <p:tgtEl>
                                          <p:spTgt spid="282"/>
                                        </p:tgtEl>
                                        <p:attrNameLst>
                                          <p:attrName>ppt_w</p:attrName>
                                        </p:attrNameLst>
                                      </p:cBhvr>
                                      <p:tavLst>
                                        <p:tav tm="0">
                                          <p:val>
                                            <p:fltVal val="0"/>
                                          </p:val>
                                        </p:tav>
                                        <p:tav tm="100000">
                                          <p:val>
                                            <p:strVal val="#ppt_w"/>
                                          </p:val>
                                        </p:tav>
                                      </p:tavLst>
                                    </p:anim>
                                    <p:anim calcmode="lin" valueType="num">
                                      <p:cBhvr>
                                        <p:cTn id="20" dur="1000" fill="hold"/>
                                        <p:tgtEl>
                                          <p:spTgt spid="282"/>
                                        </p:tgtEl>
                                        <p:attrNameLst>
                                          <p:attrName>ppt_h</p:attrName>
                                        </p:attrNameLst>
                                      </p:cBhvr>
                                      <p:tavLst>
                                        <p:tav tm="0">
                                          <p:val>
                                            <p:fltVal val="0"/>
                                          </p:val>
                                        </p:tav>
                                        <p:tav tm="100000">
                                          <p:val>
                                            <p:strVal val="#ppt_h"/>
                                          </p:val>
                                        </p:tav>
                                      </p:tavLst>
                                    </p:anim>
                                    <p:anim calcmode="lin" valueType="num">
                                      <p:cBhvr>
                                        <p:cTn id="21" dur="1000" fill="hold"/>
                                        <p:tgtEl>
                                          <p:spTgt spid="282"/>
                                        </p:tgtEl>
                                        <p:attrNameLst>
                                          <p:attrName>style.rotation</p:attrName>
                                        </p:attrNameLst>
                                      </p:cBhvr>
                                      <p:tavLst>
                                        <p:tav tm="0">
                                          <p:val>
                                            <p:fltVal val="90"/>
                                          </p:val>
                                        </p:tav>
                                        <p:tav tm="100000">
                                          <p:val>
                                            <p:fltVal val="0"/>
                                          </p:val>
                                        </p:tav>
                                      </p:tavLst>
                                    </p:anim>
                                    <p:animEffect transition="in" filter="fade">
                                      <p:cBhvr>
                                        <p:cTn id="22" dur="1000"/>
                                        <p:tgtEl>
                                          <p:spTgt spid="282"/>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63" presetClass="path" presetSubtype="0" decel="50000" fill="hold" grpId="1" nodeType="withEffect">
                                  <p:stCondLst>
                                    <p:cond delay="1000"/>
                                  </p:stCondLst>
                                  <p:childTnLst>
                                    <p:animMotion origin="layout" path="M 3.33333E-6 7.40741E-7 L 0.20547 7.40741E-7 " pathEditMode="relative" rAng="0" ptsTypes="AA">
                                      <p:cBhvr>
                                        <p:cTn id="27" dur="500" spd="-100000" fill="hold"/>
                                        <p:tgtEl>
                                          <p:spTgt spid="64"/>
                                        </p:tgtEl>
                                        <p:attrNameLst>
                                          <p:attrName>ppt_x</p:attrName>
                                          <p:attrName>ppt_y</p:attrName>
                                        </p:attrNameLst>
                                      </p:cBhvr>
                                      <p:rCtr x="10273" y="0"/>
                                    </p:animMotion>
                                  </p:childTnLst>
                                </p:cTn>
                              </p:par>
                            </p:childTnLst>
                          </p:cTn>
                        </p:par>
                        <p:par>
                          <p:cTn id="28" fill="hold">
                            <p:stCondLst>
                              <p:cond delay="1750"/>
                            </p:stCondLst>
                            <p:childTnLst>
                              <p:par>
                                <p:cTn id="29" presetID="53" presetClass="entr" presetSubtype="16"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250" fill="hold"/>
                                        <p:tgtEl>
                                          <p:spTgt spid="57"/>
                                        </p:tgtEl>
                                        <p:attrNameLst>
                                          <p:attrName>ppt_w</p:attrName>
                                        </p:attrNameLst>
                                      </p:cBhvr>
                                      <p:tavLst>
                                        <p:tav tm="0">
                                          <p:val>
                                            <p:fltVal val="0"/>
                                          </p:val>
                                        </p:tav>
                                        <p:tav tm="100000">
                                          <p:val>
                                            <p:strVal val="#ppt_w"/>
                                          </p:val>
                                        </p:tav>
                                      </p:tavLst>
                                    </p:anim>
                                    <p:anim calcmode="lin" valueType="num">
                                      <p:cBhvr>
                                        <p:cTn id="32" dur="250" fill="hold"/>
                                        <p:tgtEl>
                                          <p:spTgt spid="57"/>
                                        </p:tgtEl>
                                        <p:attrNameLst>
                                          <p:attrName>ppt_h</p:attrName>
                                        </p:attrNameLst>
                                      </p:cBhvr>
                                      <p:tavLst>
                                        <p:tav tm="0">
                                          <p:val>
                                            <p:fltVal val="0"/>
                                          </p:val>
                                        </p:tav>
                                        <p:tav tm="100000">
                                          <p:val>
                                            <p:strVal val="#ppt_h"/>
                                          </p:val>
                                        </p:tav>
                                      </p:tavLst>
                                    </p:anim>
                                    <p:animEffect transition="in" filter="fade">
                                      <p:cBhvr>
                                        <p:cTn id="33" dur="250"/>
                                        <p:tgtEl>
                                          <p:spTgt spid="57"/>
                                        </p:tgtEl>
                                      </p:cBhvr>
                                    </p:animEffect>
                                  </p:childTnLst>
                                </p:cTn>
                              </p:par>
                              <p:par>
                                <p:cTn id="34" presetID="2" presetClass="entr" presetSubtype="3"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500" fill="hold"/>
                                        <p:tgtEl>
                                          <p:spTgt spid="58"/>
                                        </p:tgtEl>
                                        <p:attrNameLst>
                                          <p:attrName>ppt_x</p:attrName>
                                        </p:attrNameLst>
                                      </p:cBhvr>
                                      <p:tavLst>
                                        <p:tav tm="0">
                                          <p:val>
                                            <p:strVal val="1+#ppt_w/2"/>
                                          </p:val>
                                        </p:tav>
                                        <p:tav tm="100000">
                                          <p:val>
                                            <p:strVal val="#ppt_x"/>
                                          </p:val>
                                        </p:tav>
                                      </p:tavLst>
                                    </p:anim>
                                    <p:anim calcmode="lin" valueType="num">
                                      <p:cBhvr additive="base">
                                        <p:cTn id="37" dur="500" fill="hold"/>
                                        <p:tgtEl>
                                          <p:spTgt spid="58"/>
                                        </p:tgtEl>
                                        <p:attrNameLst>
                                          <p:attrName>ppt_y</p:attrName>
                                        </p:attrNameLst>
                                      </p:cBhvr>
                                      <p:tavLst>
                                        <p:tav tm="0">
                                          <p:val>
                                            <p:strVal val="0-#ppt_h/2"/>
                                          </p:val>
                                        </p:tav>
                                        <p:tav tm="100000">
                                          <p:val>
                                            <p:strVal val="#ppt_y"/>
                                          </p:val>
                                        </p:tav>
                                      </p:tavLst>
                                    </p:anim>
                                  </p:childTnLst>
                                </p:cTn>
                              </p:par>
                              <p:par>
                                <p:cTn id="38" presetID="2" presetClass="entr" presetSubtype="3"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500" fill="hold"/>
                                        <p:tgtEl>
                                          <p:spTgt spid="59"/>
                                        </p:tgtEl>
                                        <p:attrNameLst>
                                          <p:attrName>ppt_x</p:attrName>
                                        </p:attrNameLst>
                                      </p:cBhvr>
                                      <p:tavLst>
                                        <p:tav tm="0">
                                          <p:val>
                                            <p:strVal val="1+#ppt_w/2"/>
                                          </p:val>
                                        </p:tav>
                                        <p:tav tm="100000">
                                          <p:val>
                                            <p:strVal val="#ppt_x"/>
                                          </p:val>
                                        </p:tav>
                                      </p:tavLst>
                                    </p:anim>
                                    <p:anim calcmode="lin" valueType="num">
                                      <p:cBhvr additive="base">
                                        <p:cTn id="41" dur="500" fill="hold"/>
                                        <p:tgtEl>
                                          <p:spTgt spid="59"/>
                                        </p:tgtEl>
                                        <p:attrNameLst>
                                          <p:attrName>ppt_y</p:attrName>
                                        </p:attrNameLst>
                                      </p:cBhvr>
                                      <p:tavLst>
                                        <p:tav tm="0">
                                          <p:val>
                                            <p:strVal val="0-#ppt_h/2"/>
                                          </p:val>
                                        </p:tav>
                                        <p:tav tm="100000">
                                          <p:val>
                                            <p:strVal val="#ppt_y"/>
                                          </p:val>
                                        </p:tav>
                                      </p:tavLst>
                                    </p:anim>
                                  </p:childTnLst>
                                </p:cTn>
                              </p:par>
                              <p:par>
                                <p:cTn id="42" presetID="2" presetClass="entr" presetSubtype="3"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500" fill="hold"/>
                                        <p:tgtEl>
                                          <p:spTgt spid="60"/>
                                        </p:tgtEl>
                                        <p:attrNameLst>
                                          <p:attrName>ppt_x</p:attrName>
                                        </p:attrNameLst>
                                      </p:cBhvr>
                                      <p:tavLst>
                                        <p:tav tm="0">
                                          <p:val>
                                            <p:strVal val="1+#ppt_w/2"/>
                                          </p:val>
                                        </p:tav>
                                        <p:tav tm="100000">
                                          <p:val>
                                            <p:strVal val="#ppt_x"/>
                                          </p:val>
                                        </p:tav>
                                      </p:tavLst>
                                    </p:anim>
                                    <p:anim calcmode="lin" valueType="num">
                                      <p:cBhvr additive="base">
                                        <p:cTn id="45" dur="500" fill="hold"/>
                                        <p:tgtEl>
                                          <p:spTgt spid="60"/>
                                        </p:tgtEl>
                                        <p:attrNameLst>
                                          <p:attrName>ppt_y</p:attrName>
                                        </p:attrNameLst>
                                      </p:cBhvr>
                                      <p:tavLst>
                                        <p:tav tm="0">
                                          <p:val>
                                            <p:strVal val="0-#ppt_h/2"/>
                                          </p:val>
                                        </p:tav>
                                        <p:tav tm="100000">
                                          <p:val>
                                            <p:strVal val="#ppt_y"/>
                                          </p:val>
                                        </p:tav>
                                      </p:tavLst>
                                    </p:anim>
                                  </p:childTnLst>
                                </p:cTn>
                              </p:par>
                              <p:par>
                                <p:cTn id="46" presetID="2" presetClass="entr" presetSubtype="3"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1+#ppt_w/2"/>
                                          </p:val>
                                        </p:tav>
                                        <p:tav tm="100000">
                                          <p:val>
                                            <p:strVal val="#ppt_x"/>
                                          </p:val>
                                        </p:tav>
                                      </p:tavLst>
                                    </p:anim>
                                    <p:anim calcmode="lin" valueType="num">
                                      <p:cBhvr additive="base">
                                        <p:cTn id="49" dur="500" fill="hold"/>
                                        <p:tgtEl>
                                          <p:spTgt spid="63"/>
                                        </p:tgtEl>
                                        <p:attrNameLst>
                                          <p:attrName>ppt_y</p:attrName>
                                        </p:attrNameLst>
                                      </p:cBhvr>
                                      <p:tavLst>
                                        <p:tav tm="0">
                                          <p:val>
                                            <p:strVal val="0-#ppt_h/2"/>
                                          </p:val>
                                        </p:tav>
                                        <p:tav tm="100000">
                                          <p:val>
                                            <p:strVal val="#ppt_y"/>
                                          </p:val>
                                        </p:tav>
                                      </p:tavLst>
                                    </p:anim>
                                  </p:childTnLst>
                                </p:cTn>
                              </p:par>
                              <p:par>
                                <p:cTn id="50" presetID="31"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 calcmode="lin" valueType="num">
                                      <p:cBhvr>
                                        <p:cTn id="52" dur="750" fill="hold"/>
                                        <p:tgtEl>
                                          <p:spTgt spid="69"/>
                                        </p:tgtEl>
                                        <p:attrNameLst>
                                          <p:attrName>ppt_w</p:attrName>
                                        </p:attrNameLst>
                                      </p:cBhvr>
                                      <p:tavLst>
                                        <p:tav tm="0">
                                          <p:val>
                                            <p:fltVal val="0"/>
                                          </p:val>
                                        </p:tav>
                                        <p:tav tm="100000">
                                          <p:val>
                                            <p:strVal val="#ppt_w"/>
                                          </p:val>
                                        </p:tav>
                                      </p:tavLst>
                                    </p:anim>
                                    <p:anim calcmode="lin" valueType="num">
                                      <p:cBhvr>
                                        <p:cTn id="53" dur="750" fill="hold"/>
                                        <p:tgtEl>
                                          <p:spTgt spid="69"/>
                                        </p:tgtEl>
                                        <p:attrNameLst>
                                          <p:attrName>ppt_h</p:attrName>
                                        </p:attrNameLst>
                                      </p:cBhvr>
                                      <p:tavLst>
                                        <p:tav tm="0">
                                          <p:val>
                                            <p:fltVal val="0"/>
                                          </p:val>
                                        </p:tav>
                                        <p:tav tm="100000">
                                          <p:val>
                                            <p:strVal val="#ppt_h"/>
                                          </p:val>
                                        </p:tav>
                                      </p:tavLst>
                                    </p:anim>
                                    <p:anim calcmode="lin" valueType="num">
                                      <p:cBhvr>
                                        <p:cTn id="54" dur="750" fill="hold"/>
                                        <p:tgtEl>
                                          <p:spTgt spid="69"/>
                                        </p:tgtEl>
                                        <p:attrNameLst>
                                          <p:attrName>style.rotation</p:attrName>
                                        </p:attrNameLst>
                                      </p:cBhvr>
                                      <p:tavLst>
                                        <p:tav tm="0">
                                          <p:val>
                                            <p:fltVal val="90"/>
                                          </p:val>
                                        </p:tav>
                                        <p:tav tm="100000">
                                          <p:val>
                                            <p:fltVal val="0"/>
                                          </p:val>
                                        </p:tav>
                                      </p:tavLst>
                                    </p:anim>
                                    <p:animEffect transition="in" filter="fade">
                                      <p:cBhvr>
                                        <p:cTn id="55" dur="750"/>
                                        <p:tgtEl>
                                          <p:spTgt spid="69"/>
                                        </p:tgtEl>
                                      </p:cBhvr>
                                    </p:animEffect>
                                  </p:childTnLst>
                                </p:cTn>
                              </p:par>
                              <p:par>
                                <p:cTn id="56" presetID="31" presetClass="entr" presetSubtype="0"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750" fill="hold"/>
                                        <p:tgtEl>
                                          <p:spTgt spid="66"/>
                                        </p:tgtEl>
                                        <p:attrNameLst>
                                          <p:attrName>ppt_w</p:attrName>
                                        </p:attrNameLst>
                                      </p:cBhvr>
                                      <p:tavLst>
                                        <p:tav tm="0">
                                          <p:val>
                                            <p:fltVal val="0"/>
                                          </p:val>
                                        </p:tav>
                                        <p:tav tm="100000">
                                          <p:val>
                                            <p:strVal val="#ppt_w"/>
                                          </p:val>
                                        </p:tav>
                                      </p:tavLst>
                                    </p:anim>
                                    <p:anim calcmode="lin" valueType="num">
                                      <p:cBhvr>
                                        <p:cTn id="59" dur="750" fill="hold"/>
                                        <p:tgtEl>
                                          <p:spTgt spid="66"/>
                                        </p:tgtEl>
                                        <p:attrNameLst>
                                          <p:attrName>ppt_h</p:attrName>
                                        </p:attrNameLst>
                                      </p:cBhvr>
                                      <p:tavLst>
                                        <p:tav tm="0">
                                          <p:val>
                                            <p:fltVal val="0"/>
                                          </p:val>
                                        </p:tav>
                                        <p:tav tm="100000">
                                          <p:val>
                                            <p:strVal val="#ppt_h"/>
                                          </p:val>
                                        </p:tav>
                                      </p:tavLst>
                                    </p:anim>
                                    <p:anim calcmode="lin" valueType="num">
                                      <p:cBhvr>
                                        <p:cTn id="60" dur="750" fill="hold"/>
                                        <p:tgtEl>
                                          <p:spTgt spid="66"/>
                                        </p:tgtEl>
                                        <p:attrNameLst>
                                          <p:attrName>style.rotation</p:attrName>
                                        </p:attrNameLst>
                                      </p:cBhvr>
                                      <p:tavLst>
                                        <p:tav tm="0">
                                          <p:val>
                                            <p:fltVal val="90"/>
                                          </p:val>
                                        </p:tav>
                                        <p:tav tm="100000">
                                          <p:val>
                                            <p:fltVal val="0"/>
                                          </p:val>
                                        </p:tav>
                                      </p:tavLst>
                                    </p:anim>
                                    <p:animEffect transition="in" filter="fade">
                                      <p:cBhvr>
                                        <p:cTn id="61" dur="750"/>
                                        <p:tgtEl>
                                          <p:spTgt spid="66"/>
                                        </p:tgtEl>
                                      </p:cBhvr>
                                    </p:animEffect>
                                  </p:childTnLst>
                                </p:cTn>
                              </p:par>
                              <p:par>
                                <p:cTn id="62" presetID="31" presetClass="entr" presetSubtype="0" fill="hold" nodeType="withEffect">
                                  <p:stCondLst>
                                    <p:cond delay="0"/>
                                  </p:stCondLst>
                                  <p:childTnLst>
                                    <p:set>
                                      <p:cBhvr>
                                        <p:cTn id="63" dur="1" fill="hold">
                                          <p:stCondLst>
                                            <p:cond delay="0"/>
                                          </p:stCondLst>
                                        </p:cTn>
                                        <p:tgtEl>
                                          <p:spTgt spid="70"/>
                                        </p:tgtEl>
                                        <p:attrNameLst>
                                          <p:attrName>style.visibility</p:attrName>
                                        </p:attrNameLst>
                                      </p:cBhvr>
                                      <p:to>
                                        <p:strVal val="visible"/>
                                      </p:to>
                                    </p:set>
                                    <p:anim calcmode="lin" valueType="num">
                                      <p:cBhvr>
                                        <p:cTn id="64" dur="750" fill="hold"/>
                                        <p:tgtEl>
                                          <p:spTgt spid="70"/>
                                        </p:tgtEl>
                                        <p:attrNameLst>
                                          <p:attrName>ppt_w</p:attrName>
                                        </p:attrNameLst>
                                      </p:cBhvr>
                                      <p:tavLst>
                                        <p:tav tm="0">
                                          <p:val>
                                            <p:fltVal val="0"/>
                                          </p:val>
                                        </p:tav>
                                        <p:tav tm="100000">
                                          <p:val>
                                            <p:strVal val="#ppt_w"/>
                                          </p:val>
                                        </p:tav>
                                      </p:tavLst>
                                    </p:anim>
                                    <p:anim calcmode="lin" valueType="num">
                                      <p:cBhvr>
                                        <p:cTn id="65" dur="750" fill="hold"/>
                                        <p:tgtEl>
                                          <p:spTgt spid="70"/>
                                        </p:tgtEl>
                                        <p:attrNameLst>
                                          <p:attrName>ppt_h</p:attrName>
                                        </p:attrNameLst>
                                      </p:cBhvr>
                                      <p:tavLst>
                                        <p:tav tm="0">
                                          <p:val>
                                            <p:fltVal val="0"/>
                                          </p:val>
                                        </p:tav>
                                        <p:tav tm="100000">
                                          <p:val>
                                            <p:strVal val="#ppt_h"/>
                                          </p:val>
                                        </p:tav>
                                      </p:tavLst>
                                    </p:anim>
                                    <p:anim calcmode="lin" valueType="num">
                                      <p:cBhvr>
                                        <p:cTn id="66" dur="750" fill="hold"/>
                                        <p:tgtEl>
                                          <p:spTgt spid="70"/>
                                        </p:tgtEl>
                                        <p:attrNameLst>
                                          <p:attrName>style.rotation</p:attrName>
                                        </p:attrNameLst>
                                      </p:cBhvr>
                                      <p:tavLst>
                                        <p:tav tm="0">
                                          <p:val>
                                            <p:fltVal val="90"/>
                                          </p:val>
                                        </p:tav>
                                        <p:tav tm="100000">
                                          <p:val>
                                            <p:fltVal val="0"/>
                                          </p:val>
                                        </p:tav>
                                      </p:tavLst>
                                    </p:anim>
                                    <p:animEffect transition="in" filter="fade">
                                      <p:cBhvr>
                                        <p:cTn id="67" dur="750"/>
                                        <p:tgtEl>
                                          <p:spTgt spid="70"/>
                                        </p:tgtEl>
                                      </p:cBhvr>
                                    </p:animEffect>
                                  </p:childTnLst>
                                </p:cTn>
                              </p:par>
                              <p:par>
                                <p:cTn id="68" presetID="31" presetClass="entr" presetSubtype="0" fill="hold" nodeType="with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p:cTn id="70" dur="750" fill="hold"/>
                                        <p:tgtEl>
                                          <p:spTgt spid="74"/>
                                        </p:tgtEl>
                                        <p:attrNameLst>
                                          <p:attrName>ppt_w</p:attrName>
                                        </p:attrNameLst>
                                      </p:cBhvr>
                                      <p:tavLst>
                                        <p:tav tm="0">
                                          <p:val>
                                            <p:fltVal val="0"/>
                                          </p:val>
                                        </p:tav>
                                        <p:tav tm="100000">
                                          <p:val>
                                            <p:strVal val="#ppt_w"/>
                                          </p:val>
                                        </p:tav>
                                      </p:tavLst>
                                    </p:anim>
                                    <p:anim calcmode="lin" valueType="num">
                                      <p:cBhvr>
                                        <p:cTn id="71" dur="750" fill="hold"/>
                                        <p:tgtEl>
                                          <p:spTgt spid="74"/>
                                        </p:tgtEl>
                                        <p:attrNameLst>
                                          <p:attrName>ppt_h</p:attrName>
                                        </p:attrNameLst>
                                      </p:cBhvr>
                                      <p:tavLst>
                                        <p:tav tm="0">
                                          <p:val>
                                            <p:fltVal val="0"/>
                                          </p:val>
                                        </p:tav>
                                        <p:tav tm="100000">
                                          <p:val>
                                            <p:strVal val="#ppt_h"/>
                                          </p:val>
                                        </p:tav>
                                      </p:tavLst>
                                    </p:anim>
                                    <p:anim calcmode="lin" valueType="num">
                                      <p:cBhvr>
                                        <p:cTn id="72" dur="750" fill="hold"/>
                                        <p:tgtEl>
                                          <p:spTgt spid="74"/>
                                        </p:tgtEl>
                                        <p:attrNameLst>
                                          <p:attrName>style.rotation</p:attrName>
                                        </p:attrNameLst>
                                      </p:cBhvr>
                                      <p:tavLst>
                                        <p:tav tm="0">
                                          <p:val>
                                            <p:fltVal val="90"/>
                                          </p:val>
                                        </p:tav>
                                        <p:tav tm="100000">
                                          <p:val>
                                            <p:fltVal val="0"/>
                                          </p:val>
                                        </p:tav>
                                      </p:tavLst>
                                    </p:anim>
                                    <p:animEffect transition="in" filter="fade">
                                      <p:cBhvr>
                                        <p:cTn id="73" dur="750"/>
                                        <p:tgtEl>
                                          <p:spTgt spid="74"/>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p:cTn id="76" dur="750" fill="hold"/>
                                        <p:tgtEl>
                                          <p:spTgt spid="91"/>
                                        </p:tgtEl>
                                        <p:attrNameLst>
                                          <p:attrName>ppt_w</p:attrName>
                                        </p:attrNameLst>
                                      </p:cBhvr>
                                      <p:tavLst>
                                        <p:tav tm="0">
                                          <p:val>
                                            <p:fltVal val="0"/>
                                          </p:val>
                                        </p:tav>
                                        <p:tav tm="100000">
                                          <p:val>
                                            <p:strVal val="#ppt_w"/>
                                          </p:val>
                                        </p:tav>
                                      </p:tavLst>
                                    </p:anim>
                                    <p:anim calcmode="lin" valueType="num">
                                      <p:cBhvr>
                                        <p:cTn id="77" dur="750" fill="hold"/>
                                        <p:tgtEl>
                                          <p:spTgt spid="91"/>
                                        </p:tgtEl>
                                        <p:attrNameLst>
                                          <p:attrName>ppt_h</p:attrName>
                                        </p:attrNameLst>
                                      </p:cBhvr>
                                      <p:tavLst>
                                        <p:tav tm="0">
                                          <p:val>
                                            <p:fltVal val="0"/>
                                          </p:val>
                                        </p:tav>
                                        <p:tav tm="100000">
                                          <p:val>
                                            <p:strVal val="#ppt_h"/>
                                          </p:val>
                                        </p:tav>
                                      </p:tavLst>
                                    </p:anim>
                                    <p:anim calcmode="lin" valueType="num">
                                      <p:cBhvr>
                                        <p:cTn id="78" dur="750" fill="hold"/>
                                        <p:tgtEl>
                                          <p:spTgt spid="91"/>
                                        </p:tgtEl>
                                        <p:attrNameLst>
                                          <p:attrName>style.rotation</p:attrName>
                                        </p:attrNameLst>
                                      </p:cBhvr>
                                      <p:tavLst>
                                        <p:tav tm="0">
                                          <p:val>
                                            <p:fltVal val="90"/>
                                          </p:val>
                                        </p:tav>
                                        <p:tav tm="100000">
                                          <p:val>
                                            <p:fltVal val="0"/>
                                          </p:val>
                                        </p:tav>
                                      </p:tavLst>
                                    </p:anim>
                                    <p:animEffect transition="in" filter="fade">
                                      <p:cBhvr>
                                        <p:cTn id="79" dur="750"/>
                                        <p:tgtEl>
                                          <p:spTgt spid="91"/>
                                        </p:tgtEl>
                                      </p:cBhvr>
                                    </p:animEffect>
                                  </p:childTnLst>
                                </p:cTn>
                              </p:par>
                              <p:par>
                                <p:cTn id="80" presetID="10" presetClass="entr" presetSubtype="0" fill="hold" nodeType="withEffect">
                                  <p:stCondLst>
                                    <p:cond delay="450"/>
                                  </p:stCondLst>
                                  <p:childTnLst>
                                    <p:set>
                                      <p:cBhvr>
                                        <p:cTn id="81" dur="1" fill="hold">
                                          <p:stCondLst>
                                            <p:cond delay="0"/>
                                          </p:stCondLst>
                                        </p:cTn>
                                        <p:tgtEl>
                                          <p:spTgt spid="95"/>
                                        </p:tgtEl>
                                        <p:attrNameLst>
                                          <p:attrName>style.visibility</p:attrName>
                                        </p:attrNameLst>
                                      </p:cBhvr>
                                      <p:to>
                                        <p:strVal val="visible"/>
                                      </p:to>
                                    </p:set>
                                    <p:animEffect transition="in" filter="fade">
                                      <p:cBhvr>
                                        <p:cTn id="82" dur="500"/>
                                        <p:tgtEl>
                                          <p:spTgt spid="95"/>
                                        </p:tgtEl>
                                      </p:cBhvr>
                                    </p:animEffect>
                                  </p:childTnLst>
                                </p:cTn>
                              </p:par>
                              <p:par>
                                <p:cTn id="83" presetID="35" presetClass="path" presetSubtype="0" decel="40000" fill="hold" nodeType="withEffect">
                                  <p:stCondLst>
                                    <p:cond delay="450"/>
                                  </p:stCondLst>
                                  <p:childTnLst>
                                    <p:animMotion origin="layout" path="M -0.0388 -0.02685 L -0.08971 0.10046 " pathEditMode="relative" rAng="0" ptsTypes="AA">
                                      <p:cBhvr>
                                        <p:cTn id="84" dur="750" spd="-100000" fill="hold"/>
                                        <p:tgtEl>
                                          <p:spTgt spid="95"/>
                                        </p:tgtEl>
                                        <p:attrNameLst>
                                          <p:attrName>ppt_x</p:attrName>
                                          <p:attrName>ppt_y</p:attrName>
                                        </p:attrNameLst>
                                      </p:cBhvr>
                                      <p:rCtr x="-2552" y="6366"/>
                                    </p:animMotion>
                                  </p:childTnLst>
                                </p:cTn>
                              </p:par>
                              <p:par>
                                <p:cTn id="85" presetID="35" presetClass="path" presetSubtype="0" accel="40000" decel="40000" fill="hold" nodeType="withEffect">
                                  <p:stCondLst>
                                    <p:cond delay="1250"/>
                                  </p:stCondLst>
                                  <p:childTnLst>
                                    <p:animMotion origin="layout" path="M -0.0345 -0.02546 L 0.0043 -0.00278 " pathEditMode="relative" rAng="0" ptsTypes="AA">
                                      <p:cBhvr>
                                        <p:cTn id="86" dur="750" fill="hold"/>
                                        <p:tgtEl>
                                          <p:spTgt spid="95"/>
                                        </p:tgtEl>
                                        <p:attrNameLst>
                                          <p:attrName>ppt_x</p:attrName>
                                          <p:attrName>ppt_y</p:attrName>
                                        </p:attrNameLst>
                                      </p:cBhvr>
                                      <p:rCtr x="1940" y="1134"/>
                                    </p:animMotion>
                                  </p:childTnLst>
                                </p:cTn>
                              </p:par>
                              <p:par>
                                <p:cTn id="87" presetID="10" presetClass="entr" presetSubtype="0" fill="hold" nodeType="withEffect">
                                  <p:stCondLst>
                                    <p:cond delay="125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500"/>
                                        <p:tgtEl>
                                          <p:spTgt spid="77"/>
                                        </p:tgtEl>
                                      </p:cBhvr>
                                    </p:animEffect>
                                  </p:childTnLst>
                                </p:cTn>
                              </p:par>
                              <p:par>
                                <p:cTn id="90" presetID="35" presetClass="path" presetSubtype="0" decel="40000" fill="hold" nodeType="withEffect">
                                  <p:stCondLst>
                                    <p:cond delay="1250"/>
                                  </p:stCondLst>
                                  <p:childTnLst>
                                    <p:animMotion origin="layout" path="M -0.0388 -0.02685 L 0.14193 0.06829 " pathEditMode="relative" rAng="0" ptsTypes="AA">
                                      <p:cBhvr>
                                        <p:cTn id="91" dur="750" spd="-100000" fill="hold"/>
                                        <p:tgtEl>
                                          <p:spTgt spid="77"/>
                                        </p:tgtEl>
                                        <p:attrNameLst>
                                          <p:attrName>ppt_x</p:attrName>
                                          <p:attrName>ppt_y</p:attrName>
                                        </p:attrNameLst>
                                      </p:cBhvr>
                                      <p:rCtr x="9036" y="4745"/>
                                    </p:animMotion>
                                  </p:childTnLst>
                                </p:cTn>
                              </p:par>
                              <p:par>
                                <p:cTn id="92" presetID="35" presetClass="path" presetSubtype="0" accel="40000" decel="40000" fill="hold" nodeType="withEffect">
                                  <p:stCondLst>
                                    <p:cond delay="2050"/>
                                  </p:stCondLst>
                                  <p:childTnLst>
                                    <p:animMotion origin="layout" path="M -0.0345 -0.02546 L 0.0043 -0.00277 " pathEditMode="relative" rAng="0" ptsTypes="AA">
                                      <p:cBhvr>
                                        <p:cTn id="93" dur="750" fill="hold"/>
                                        <p:tgtEl>
                                          <p:spTgt spid="77"/>
                                        </p:tgtEl>
                                        <p:attrNameLst>
                                          <p:attrName>ppt_x</p:attrName>
                                          <p:attrName>ppt_y</p:attrName>
                                        </p:attrNameLst>
                                      </p:cBhvr>
                                      <p:rCtr x="1940" y="1134"/>
                                    </p:animMotion>
                                  </p:childTnLst>
                                </p:cTn>
                              </p:par>
                              <p:par>
                                <p:cTn id="94" presetID="31" presetClass="entr" presetSubtype="0" fill="hold" grpId="0" nodeType="withEffect">
                                  <p:stCondLst>
                                    <p:cond delay="1750"/>
                                  </p:stCondLst>
                                  <p:childTnLst>
                                    <p:set>
                                      <p:cBhvr>
                                        <p:cTn id="95" dur="1" fill="hold">
                                          <p:stCondLst>
                                            <p:cond delay="0"/>
                                          </p:stCondLst>
                                        </p:cTn>
                                        <p:tgtEl>
                                          <p:spTgt spid="73"/>
                                        </p:tgtEl>
                                        <p:attrNameLst>
                                          <p:attrName>style.visibility</p:attrName>
                                        </p:attrNameLst>
                                      </p:cBhvr>
                                      <p:to>
                                        <p:strVal val="visible"/>
                                      </p:to>
                                    </p:set>
                                    <p:anim calcmode="lin" valueType="num">
                                      <p:cBhvr>
                                        <p:cTn id="96" dur="750" fill="hold"/>
                                        <p:tgtEl>
                                          <p:spTgt spid="73"/>
                                        </p:tgtEl>
                                        <p:attrNameLst>
                                          <p:attrName>ppt_w</p:attrName>
                                        </p:attrNameLst>
                                      </p:cBhvr>
                                      <p:tavLst>
                                        <p:tav tm="0">
                                          <p:val>
                                            <p:fltVal val="0"/>
                                          </p:val>
                                        </p:tav>
                                        <p:tav tm="100000">
                                          <p:val>
                                            <p:strVal val="#ppt_w"/>
                                          </p:val>
                                        </p:tav>
                                      </p:tavLst>
                                    </p:anim>
                                    <p:anim calcmode="lin" valueType="num">
                                      <p:cBhvr>
                                        <p:cTn id="97" dur="750" fill="hold"/>
                                        <p:tgtEl>
                                          <p:spTgt spid="73"/>
                                        </p:tgtEl>
                                        <p:attrNameLst>
                                          <p:attrName>ppt_h</p:attrName>
                                        </p:attrNameLst>
                                      </p:cBhvr>
                                      <p:tavLst>
                                        <p:tav tm="0">
                                          <p:val>
                                            <p:fltVal val="0"/>
                                          </p:val>
                                        </p:tav>
                                        <p:tav tm="100000">
                                          <p:val>
                                            <p:strVal val="#ppt_h"/>
                                          </p:val>
                                        </p:tav>
                                      </p:tavLst>
                                    </p:anim>
                                    <p:anim calcmode="lin" valueType="num">
                                      <p:cBhvr>
                                        <p:cTn id="98" dur="750" fill="hold"/>
                                        <p:tgtEl>
                                          <p:spTgt spid="73"/>
                                        </p:tgtEl>
                                        <p:attrNameLst>
                                          <p:attrName>style.rotation</p:attrName>
                                        </p:attrNameLst>
                                      </p:cBhvr>
                                      <p:tavLst>
                                        <p:tav tm="0">
                                          <p:val>
                                            <p:fltVal val="90"/>
                                          </p:val>
                                        </p:tav>
                                        <p:tav tm="100000">
                                          <p:val>
                                            <p:fltVal val="0"/>
                                          </p:val>
                                        </p:tav>
                                      </p:tavLst>
                                    </p:anim>
                                    <p:animEffect transition="in" filter="fade">
                                      <p:cBhvr>
                                        <p:cTn id="99" dur="750"/>
                                        <p:tgtEl>
                                          <p:spTgt spid="73"/>
                                        </p:tgtEl>
                                      </p:cBhvr>
                                    </p:animEffect>
                                  </p:childTnLst>
                                </p:cTn>
                              </p:par>
                              <p:par>
                                <p:cTn id="100" presetID="22" presetClass="entr" presetSubtype="1" fill="hold" grpId="0" nodeType="withEffect">
                                  <p:stCondLst>
                                    <p:cond delay="2000"/>
                                  </p:stCondLst>
                                  <p:childTnLst>
                                    <p:set>
                                      <p:cBhvr>
                                        <p:cTn id="101" dur="1" fill="hold">
                                          <p:stCondLst>
                                            <p:cond delay="0"/>
                                          </p:stCondLst>
                                        </p:cTn>
                                        <p:tgtEl>
                                          <p:spTgt spid="53"/>
                                        </p:tgtEl>
                                        <p:attrNameLst>
                                          <p:attrName>style.visibility</p:attrName>
                                        </p:attrNameLst>
                                      </p:cBhvr>
                                      <p:to>
                                        <p:strVal val="visible"/>
                                      </p:to>
                                    </p:set>
                                    <p:animEffect transition="in" filter="wipe(up)">
                                      <p:cBhvr>
                                        <p:cTn id="102"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61" grpId="0" animBg="1"/>
      <p:bldP spid="57" grpId="0" animBg="1"/>
      <p:bldP spid="64" grpId="0" animBg="1"/>
      <p:bldP spid="64" grpId="1" animBg="1"/>
      <p:bldP spid="69" grpId="0" animBg="1"/>
      <p:bldP spid="73" grpId="0" animBg="1"/>
      <p:bldP spid="9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72923A-FDC7-4327-8394-9011D63ECE42}"/>
              </a:ext>
            </a:extLst>
          </p:cNvPr>
          <p:cNvSpPr>
            <a:spLocks noGrp="1"/>
          </p:cNvSpPr>
          <p:nvPr>
            <p:ph type="title"/>
          </p:nvPr>
        </p:nvSpPr>
        <p:spPr/>
        <p:txBody>
          <a:bodyPr/>
          <a:lstStyle/>
          <a:p>
            <a:r>
              <a:rPr lang="hr-HR" dirty="0"/>
              <a:t>Alergeni</a:t>
            </a:r>
            <a:endParaRPr lang="en-US" dirty="0"/>
          </a:p>
        </p:txBody>
      </p:sp>
      <p:sp>
        <p:nvSpPr>
          <p:cNvPr id="3" name="TextBox 2">
            <a:extLst>
              <a:ext uri="{FF2B5EF4-FFF2-40B4-BE49-F238E27FC236}">
                <a16:creationId xmlns:a16="http://schemas.microsoft.com/office/drawing/2014/main" id="{7BDFA164-8C2B-40A8-9FB6-ABBB3B43E944}"/>
              </a:ext>
            </a:extLst>
          </p:cNvPr>
          <p:cNvSpPr txBox="1"/>
          <p:nvPr/>
        </p:nvSpPr>
        <p:spPr>
          <a:xfrm>
            <a:off x="6887803" y="784738"/>
            <a:ext cx="4252404" cy="432000"/>
          </a:xfrm>
          <a:prstGeom prst="rect">
            <a:avLst/>
          </a:prstGeom>
          <a:noFill/>
        </p:spPr>
        <p:txBody>
          <a:bodyPr wrap="square" lIns="0" tIns="0" rIns="0" bIns="0" rtlCol="0">
            <a:noAutofit/>
          </a:bodyPr>
          <a:lstStyle/>
          <a:p>
            <a:pPr marL="171450" indent="-171450" algn="l">
              <a:buFontTx/>
              <a:buChar char="-"/>
            </a:pPr>
            <a:r>
              <a:rPr lang="hr-HR" sz="1500" dirty="0">
                <a:solidFill>
                  <a:schemeClr val="tx1">
                    <a:lumMod val="75000"/>
                    <a:lumOff val="25000"/>
                  </a:schemeClr>
                </a:solidFill>
                <a:latin typeface="+mn-lt"/>
              </a:rPr>
              <a:t>Reakcija preosjetljivosti (alergija) – reakcija imunološkog sustava</a:t>
            </a:r>
          </a:p>
          <a:p>
            <a:pPr marL="171450" indent="-171450" algn="l">
              <a:buFontTx/>
              <a:buChar char="-"/>
            </a:pPr>
            <a:endParaRPr lang="hr-HR" sz="1500" dirty="0">
              <a:solidFill>
                <a:schemeClr val="tx1">
                  <a:lumMod val="75000"/>
                  <a:lumOff val="25000"/>
                </a:schemeClr>
              </a:solidFill>
            </a:endParaRPr>
          </a:p>
          <a:p>
            <a:pPr marL="171450" indent="-171450">
              <a:buFontTx/>
              <a:buChar char="-"/>
            </a:pPr>
            <a:r>
              <a:rPr lang="hr-HR" sz="1500" dirty="0">
                <a:solidFill>
                  <a:schemeClr val="tx1">
                    <a:lumMod val="75000"/>
                    <a:lumOff val="25000"/>
                  </a:schemeClr>
                </a:solidFill>
              </a:rPr>
              <a:t>širenja stijenki krvnih žila, izlaska tekućine u tkiva, svrbeža, kihanja, kašlja, suzenja očiju, curenja nosa, grčeva u trbuhu, povraćanja, proljeva, crvenila, osipa kao koprivnjača, pa čak i akutne sustavne alergijske reakcije opasne po život</a:t>
            </a:r>
            <a:endParaRPr lang="hr-HR" sz="1500" dirty="0">
              <a:solidFill>
                <a:schemeClr val="tx1">
                  <a:lumMod val="75000"/>
                  <a:lumOff val="25000"/>
                </a:schemeClr>
              </a:solidFill>
              <a:latin typeface="+mn-lt"/>
            </a:endParaRPr>
          </a:p>
        </p:txBody>
      </p:sp>
      <p:grpSp>
        <p:nvGrpSpPr>
          <p:cNvPr id="4" name="组合 1">
            <a:extLst>
              <a:ext uri="{FF2B5EF4-FFF2-40B4-BE49-F238E27FC236}">
                <a16:creationId xmlns:a16="http://schemas.microsoft.com/office/drawing/2014/main" id="{CF2B5B09-6014-446A-B270-123E241AC767}"/>
              </a:ext>
            </a:extLst>
          </p:cNvPr>
          <p:cNvGrpSpPr/>
          <p:nvPr/>
        </p:nvGrpSpPr>
        <p:grpSpPr>
          <a:xfrm>
            <a:off x="300569" y="3168101"/>
            <a:ext cx="6483301" cy="3160244"/>
            <a:chOff x="274638" y="1924050"/>
            <a:chExt cx="8615362" cy="3492500"/>
          </a:xfrm>
        </p:grpSpPr>
        <p:grpSp>
          <p:nvGrpSpPr>
            <p:cNvPr id="5" name="组合 5">
              <a:extLst>
                <a:ext uri="{FF2B5EF4-FFF2-40B4-BE49-F238E27FC236}">
                  <a16:creationId xmlns:a16="http://schemas.microsoft.com/office/drawing/2014/main" id="{26EE5096-DD70-4265-87C1-A35A45B250DF}"/>
                </a:ext>
              </a:extLst>
            </p:cNvPr>
            <p:cNvGrpSpPr/>
            <p:nvPr/>
          </p:nvGrpSpPr>
          <p:grpSpPr bwMode="auto">
            <a:xfrm>
              <a:off x="1376363" y="1924050"/>
              <a:ext cx="2041525" cy="1544638"/>
              <a:chOff x="1232846" y="1923556"/>
              <a:chExt cx="2040938" cy="1544535"/>
            </a:xfrm>
          </p:grpSpPr>
          <p:sp>
            <p:nvSpPr>
              <p:cNvPr id="30" name="矩形 27">
                <a:extLst>
                  <a:ext uri="{FF2B5EF4-FFF2-40B4-BE49-F238E27FC236}">
                    <a16:creationId xmlns:a16="http://schemas.microsoft.com/office/drawing/2014/main" id="{9CC15258-3346-40B5-8F2D-4011A8D202E9}"/>
                  </a:ext>
                </a:extLst>
              </p:cNvPr>
              <p:cNvSpPr/>
              <p:nvPr/>
            </p:nvSpPr>
            <p:spPr>
              <a:xfrm>
                <a:off x="1232846" y="1923556"/>
                <a:ext cx="384065" cy="720677"/>
              </a:xfrm>
              <a:prstGeom prst="rect">
                <a:avLst/>
              </a:prstGeom>
              <a:solidFill>
                <a:schemeClr val="accent4">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31" name="矩形 28">
                <a:extLst>
                  <a:ext uri="{FF2B5EF4-FFF2-40B4-BE49-F238E27FC236}">
                    <a16:creationId xmlns:a16="http://schemas.microsoft.com/office/drawing/2014/main" id="{23DFEBB5-B600-4F75-907C-726FC9342A7D}"/>
                  </a:ext>
                </a:extLst>
              </p:cNvPr>
              <p:cNvSpPr/>
              <p:nvPr/>
            </p:nvSpPr>
            <p:spPr>
              <a:xfrm>
                <a:off x="1616911" y="1923556"/>
                <a:ext cx="1656873" cy="720677"/>
              </a:xfrm>
              <a:prstGeom prst="rect">
                <a:avLst/>
              </a:prstGeom>
              <a:solidFill>
                <a:schemeClr val="accent4">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ŽITARICE</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32" name="矩形 29">
                <a:extLst>
                  <a:ext uri="{FF2B5EF4-FFF2-40B4-BE49-F238E27FC236}">
                    <a16:creationId xmlns:a16="http://schemas.microsoft.com/office/drawing/2014/main" id="{8FC62CBA-E11A-463A-9BE3-482556A49769}"/>
                  </a:ext>
                </a:extLst>
              </p:cNvPr>
              <p:cNvSpPr/>
              <p:nvPr/>
            </p:nvSpPr>
            <p:spPr>
              <a:xfrm>
                <a:off x="1232846" y="2644233"/>
                <a:ext cx="2040938" cy="823858"/>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defRPr/>
                </a:pPr>
                <a:r>
                  <a:rPr lang="hr-HR" altLang="zh-CN" sz="1200" kern="0" dirty="0">
                    <a:solidFill>
                      <a:srgbClr val="4D4D4D"/>
                    </a:solidFill>
                    <a:latin typeface="微软雅黑" panose="020B0503020204020204" charset="-122"/>
                    <a:ea typeface="微软雅黑" panose="020B0503020204020204" charset="-122"/>
                  </a:rPr>
                  <a:t>- gluten</a:t>
                </a:r>
                <a:endParaRPr kumimoji="0" lang="en-US" altLang="zh-CN"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endParaRPr>
              </a:p>
            </p:txBody>
          </p:sp>
        </p:grpSp>
        <p:grpSp>
          <p:nvGrpSpPr>
            <p:cNvPr id="6" name="组合 42">
              <a:extLst>
                <a:ext uri="{FF2B5EF4-FFF2-40B4-BE49-F238E27FC236}">
                  <a16:creationId xmlns:a16="http://schemas.microsoft.com/office/drawing/2014/main" id="{BAB99B6D-00A7-412D-BACA-D91EEA848859}"/>
                </a:ext>
              </a:extLst>
            </p:cNvPr>
            <p:cNvGrpSpPr/>
            <p:nvPr/>
          </p:nvGrpSpPr>
          <p:grpSpPr bwMode="auto">
            <a:xfrm>
              <a:off x="3573463" y="1924050"/>
              <a:ext cx="2041525" cy="1544638"/>
              <a:chOff x="1232846" y="1923556"/>
              <a:chExt cx="2040938" cy="1544535"/>
            </a:xfrm>
          </p:grpSpPr>
          <p:sp>
            <p:nvSpPr>
              <p:cNvPr id="27" name="矩形 24">
                <a:extLst>
                  <a:ext uri="{FF2B5EF4-FFF2-40B4-BE49-F238E27FC236}">
                    <a16:creationId xmlns:a16="http://schemas.microsoft.com/office/drawing/2014/main" id="{839F6C91-B759-4B44-A708-FF194FBCE224}"/>
                  </a:ext>
                </a:extLst>
              </p:cNvPr>
              <p:cNvSpPr/>
              <p:nvPr/>
            </p:nvSpPr>
            <p:spPr>
              <a:xfrm>
                <a:off x="1232846" y="1923556"/>
                <a:ext cx="384065" cy="720677"/>
              </a:xfrm>
              <a:prstGeom prst="rect">
                <a:avLst/>
              </a:prstGeom>
              <a:solidFill>
                <a:schemeClr val="accent5"/>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28" name="矩形 25">
                <a:extLst>
                  <a:ext uri="{FF2B5EF4-FFF2-40B4-BE49-F238E27FC236}">
                    <a16:creationId xmlns:a16="http://schemas.microsoft.com/office/drawing/2014/main" id="{200EDA3A-744C-4DEC-8D39-6305C417D6C2}"/>
                  </a:ext>
                </a:extLst>
              </p:cNvPr>
              <p:cNvSpPr/>
              <p:nvPr/>
            </p:nvSpPr>
            <p:spPr>
              <a:xfrm>
                <a:off x="1616911" y="1923556"/>
                <a:ext cx="1656873" cy="720677"/>
              </a:xfrm>
              <a:prstGeom prst="rect">
                <a:avLst/>
              </a:prstGeom>
              <a:solidFill>
                <a:schemeClr val="accent5">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lang="hr-HR" altLang="zh-CN" sz="1400" b="1" kern="0" dirty="0">
                    <a:solidFill>
                      <a:sysClr val="window" lastClr="FFFFFF"/>
                    </a:solidFill>
                    <a:latin typeface="微软雅黑" panose="020B0503020204020204" charset="-122"/>
                    <a:ea typeface="微软雅黑" panose="020B0503020204020204" charset="-122"/>
                  </a:rPr>
                  <a:t>RAKOVI</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29" name="矩形 26">
                <a:extLst>
                  <a:ext uri="{FF2B5EF4-FFF2-40B4-BE49-F238E27FC236}">
                    <a16:creationId xmlns:a16="http://schemas.microsoft.com/office/drawing/2014/main" id="{3F8241DD-CE96-40BF-934E-D68782B1E3BE}"/>
                  </a:ext>
                </a:extLst>
              </p:cNvPr>
              <p:cNvSpPr/>
              <p:nvPr/>
            </p:nvSpPr>
            <p:spPr>
              <a:xfrm>
                <a:off x="1232846" y="2644233"/>
                <a:ext cx="2040938" cy="823858"/>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hr-HR" altLang="zh-CN"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rPr>
                  <a:t>- proizvodi </a:t>
                </a:r>
                <a:endParaRPr kumimoji="0" lang="zh-CN" altLang="en-US"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endParaRPr>
              </a:p>
            </p:txBody>
          </p:sp>
        </p:grpSp>
        <p:grpSp>
          <p:nvGrpSpPr>
            <p:cNvPr id="7" name="组合 46">
              <a:extLst>
                <a:ext uri="{FF2B5EF4-FFF2-40B4-BE49-F238E27FC236}">
                  <a16:creationId xmlns:a16="http://schemas.microsoft.com/office/drawing/2014/main" id="{824FB3CA-A491-4521-90EB-67B1BC4E917F}"/>
                </a:ext>
              </a:extLst>
            </p:cNvPr>
            <p:cNvGrpSpPr/>
            <p:nvPr/>
          </p:nvGrpSpPr>
          <p:grpSpPr bwMode="auto">
            <a:xfrm>
              <a:off x="5772150" y="1924050"/>
              <a:ext cx="2039938" cy="1544638"/>
              <a:chOff x="1232846" y="1923556"/>
              <a:chExt cx="2040938" cy="1544535"/>
            </a:xfrm>
          </p:grpSpPr>
          <p:sp>
            <p:nvSpPr>
              <p:cNvPr id="24" name="矩形 21">
                <a:extLst>
                  <a:ext uri="{FF2B5EF4-FFF2-40B4-BE49-F238E27FC236}">
                    <a16:creationId xmlns:a16="http://schemas.microsoft.com/office/drawing/2014/main" id="{B95E3309-733B-42F7-AD9C-AF07713AF4B9}"/>
                  </a:ext>
                </a:extLst>
              </p:cNvPr>
              <p:cNvSpPr/>
              <p:nvPr/>
            </p:nvSpPr>
            <p:spPr>
              <a:xfrm>
                <a:off x="1232846" y="1923556"/>
                <a:ext cx="384363" cy="720677"/>
              </a:xfrm>
              <a:prstGeom prst="rect">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25" name="矩形 22">
                <a:extLst>
                  <a:ext uri="{FF2B5EF4-FFF2-40B4-BE49-F238E27FC236}">
                    <a16:creationId xmlns:a16="http://schemas.microsoft.com/office/drawing/2014/main" id="{55801AE9-77FF-4037-8F95-3C7709117DBD}"/>
                  </a:ext>
                </a:extLst>
              </p:cNvPr>
              <p:cNvSpPr/>
              <p:nvPr/>
            </p:nvSpPr>
            <p:spPr>
              <a:xfrm>
                <a:off x="1617209" y="1923556"/>
                <a:ext cx="1656575" cy="720677"/>
              </a:xfrm>
              <a:prstGeom prst="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JAJA</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26" name="矩形 23">
                <a:extLst>
                  <a:ext uri="{FF2B5EF4-FFF2-40B4-BE49-F238E27FC236}">
                    <a16:creationId xmlns:a16="http://schemas.microsoft.com/office/drawing/2014/main" id="{F28C278A-D26E-4E5F-A352-45F26DC6FF97}"/>
                  </a:ext>
                </a:extLst>
              </p:cNvPr>
              <p:cNvSpPr/>
              <p:nvPr/>
            </p:nvSpPr>
            <p:spPr>
              <a:xfrm>
                <a:off x="1232846" y="2644233"/>
                <a:ext cx="2040938" cy="823858"/>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hr-HR" altLang="zh-CN"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rPr>
                  <a:t>- proizvodi</a:t>
                </a:r>
                <a:endParaRPr kumimoji="0" lang="zh-CN" altLang="en-US"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endParaRPr>
              </a:p>
            </p:txBody>
          </p:sp>
        </p:grpSp>
        <p:grpSp>
          <p:nvGrpSpPr>
            <p:cNvPr id="8" name="组合 50">
              <a:extLst>
                <a:ext uri="{FF2B5EF4-FFF2-40B4-BE49-F238E27FC236}">
                  <a16:creationId xmlns:a16="http://schemas.microsoft.com/office/drawing/2014/main" id="{427FBA37-7B1D-47AA-A2AC-958995E8B4CD}"/>
                </a:ext>
              </a:extLst>
            </p:cNvPr>
            <p:cNvGrpSpPr/>
            <p:nvPr/>
          </p:nvGrpSpPr>
          <p:grpSpPr bwMode="auto">
            <a:xfrm>
              <a:off x="274638" y="3860800"/>
              <a:ext cx="2041525" cy="1544638"/>
              <a:chOff x="1232846" y="1923556"/>
              <a:chExt cx="2040938" cy="1544535"/>
            </a:xfrm>
          </p:grpSpPr>
          <p:sp>
            <p:nvSpPr>
              <p:cNvPr id="21" name="矩形 18">
                <a:extLst>
                  <a:ext uri="{FF2B5EF4-FFF2-40B4-BE49-F238E27FC236}">
                    <a16:creationId xmlns:a16="http://schemas.microsoft.com/office/drawing/2014/main" id="{96CC7B7B-D60C-4CAA-AECD-3FEF444D7D31}"/>
                  </a:ext>
                </a:extLst>
              </p:cNvPr>
              <p:cNvSpPr/>
              <p:nvPr/>
            </p:nvSpPr>
            <p:spPr>
              <a:xfrm>
                <a:off x="1232846" y="1923556"/>
                <a:ext cx="384065" cy="720677"/>
              </a:xfrm>
              <a:prstGeom prst="rect">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22" name="矩形 19">
                <a:extLst>
                  <a:ext uri="{FF2B5EF4-FFF2-40B4-BE49-F238E27FC236}">
                    <a16:creationId xmlns:a16="http://schemas.microsoft.com/office/drawing/2014/main" id="{B257418A-20AB-41FF-B431-4E3DF9506194}"/>
                  </a:ext>
                </a:extLst>
              </p:cNvPr>
              <p:cNvSpPr/>
              <p:nvPr/>
            </p:nvSpPr>
            <p:spPr>
              <a:xfrm>
                <a:off x="1616911" y="1923556"/>
                <a:ext cx="1656873" cy="720677"/>
              </a:xfrm>
              <a:prstGeom prst="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lang="hr-HR" altLang="zh-CN" sz="1400" b="1" kern="0" dirty="0">
                    <a:solidFill>
                      <a:sysClr val="window" lastClr="FFFFFF"/>
                    </a:solidFill>
                    <a:latin typeface="微软雅黑" panose="020B0503020204020204" charset="-122"/>
                    <a:ea typeface="微软雅黑" panose="020B0503020204020204" charset="-122"/>
                  </a:rPr>
                  <a:t>MLIJEKO</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23" name="矩形 20">
                <a:extLst>
                  <a:ext uri="{FF2B5EF4-FFF2-40B4-BE49-F238E27FC236}">
                    <a16:creationId xmlns:a16="http://schemas.microsoft.com/office/drawing/2014/main" id="{E721D8C9-52CE-4C37-8677-F261C480E5D7}"/>
                  </a:ext>
                </a:extLst>
              </p:cNvPr>
              <p:cNvSpPr/>
              <p:nvPr/>
            </p:nvSpPr>
            <p:spPr>
              <a:xfrm>
                <a:off x="1232846" y="2644233"/>
                <a:ext cx="2040938" cy="823858"/>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171450" marR="0" lvl="0" indent="-171450" algn="ctr" defTabSz="914400" eaLnBrk="1" fontAlgn="auto" latinLnBrk="0" hangingPunct="1">
                  <a:lnSpc>
                    <a:spcPct val="120000"/>
                  </a:lnSpc>
                  <a:spcBef>
                    <a:spcPts val="0"/>
                  </a:spcBef>
                  <a:spcAft>
                    <a:spcPts val="0"/>
                  </a:spcAft>
                  <a:buClrTx/>
                  <a:buSzTx/>
                  <a:buFontTx/>
                  <a:buChar char="-"/>
                  <a:defRPr/>
                </a:pPr>
                <a:r>
                  <a:rPr kumimoji="0" lang="hr-HR" altLang="zh-CN"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rPr>
                  <a:t>proizvodi</a:t>
                </a:r>
              </a:p>
              <a:p>
                <a:pPr marL="171450" marR="0" lvl="0" indent="-171450" algn="ctr" defTabSz="914400" eaLnBrk="1" fontAlgn="auto" latinLnBrk="0" hangingPunct="1">
                  <a:lnSpc>
                    <a:spcPct val="120000"/>
                  </a:lnSpc>
                  <a:spcBef>
                    <a:spcPts val="0"/>
                  </a:spcBef>
                  <a:spcAft>
                    <a:spcPts val="0"/>
                  </a:spcAft>
                  <a:buClrTx/>
                  <a:buSzTx/>
                  <a:buFontTx/>
                  <a:buChar char="-"/>
                  <a:defRPr/>
                </a:pPr>
                <a:r>
                  <a:rPr kumimoji="0" lang="hr-HR" altLang="zh-CN"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rPr>
                  <a:t>laktoza</a:t>
                </a:r>
                <a:endParaRPr kumimoji="0" lang="zh-CN" altLang="en-US"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endParaRPr>
              </a:p>
            </p:txBody>
          </p:sp>
        </p:grpSp>
        <p:grpSp>
          <p:nvGrpSpPr>
            <p:cNvPr id="9" name="组合 54">
              <a:extLst>
                <a:ext uri="{FF2B5EF4-FFF2-40B4-BE49-F238E27FC236}">
                  <a16:creationId xmlns:a16="http://schemas.microsoft.com/office/drawing/2014/main" id="{8D7B347B-0DFD-4287-ADBB-517FF5D75B64}"/>
                </a:ext>
              </a:extLst>
            </p:cNvPr>
            <p:cNvGrpSpPr/>
            <p:nvPr/>
          </p:nvGrpSpPr>
          <p:grpSpPr bwMode="auto">
            <a:xfrm>
              <a:off x="2471738" y="3860800"/>
              <a:ext cx="2041525" cy="1544638"/>
              <a:chOff x="1232846" y="1923556"/>
              <a:chExt cx="2040938" cy="1544535"/>
            </a:xfrm>
          </p:grpSpPr>
          <p:sp>
            <p:nvSpPr>
              <p:cNvPr id="18" name="矩形 15">
                <a:extLst>
                  <a:ext uri="{FF2B5EF4-FFF2-40B4-BE49-F238E27FC236}">
                    <a16:creationId xmlns:a16="http://schemas.microsoft.com/office/drawing/2014/main" id="{5F9171E6-764F-4ED8-AA56-0C529E469EB3}"/>
                  </a:ext>
                </a:extLst>
              </p:cNvPr>
              <p:cNvSpPr/>
              <p:nvPr/>
            </p:nvSpPr>
            <p:spPr>
              <a:xfrm>
                <a:off x="1232846" y="1923556"/>
                <a:ext cx="384065" cy="720677"/>
              </a:xfrm>
              <a:prstGeom prst="rect">
                <a:avLst/>
              </a:prstGeom>
              <a:gradFill>
                <a:gsLst>
                  <a:gs pos="33000">
                    <a:srgbClr val="C00000">
                      <a:lumMod val="20000"/>
                      <a:lumOff val="80000"/>
                    </a:srgbClr>
                  </a:gs>
                  <a:gs pos="100000">
                    <a:srgbClr val="C00000">
                      <a:lumMod val="60000"/>
                      <a:lumOff val="40000"/>
                    </a:srgbClr>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19" name="矩形 16">
                <a:extLst>
                  <a:ext uri="{FF2B5EF4-FFF2-40B4-BE49-F238E27FC236}">
                    <a16:creationId xmlns:a16="http://schemas.microsoft.com/office/drawing/2014/main" id="{7DE791F7-87CF-4949-9613-05796196C6C8}"/>
                  </a:ext>
                </a:extLst>
              </p:cNvPr>
              <p:cNvSpPr/>
              <p:nvPr/>
            </p:nvSpPr>
            <p:spPr>
              <a:xfrm>
                <a:off x="1616911" y="1923556"/>
                <a:ext cx="1656873" cy="720677"/>
              </a:xfrm>
              <a:prstGeom prst="rect">
                <a:avLst/>
              </a:prstGeom>
              <a:gradFill>
                <a:gsLst>
                  <a:gs pos="0">
                    <a:srgbClr val="C00000">
                      <a:lumMod val="60000"/>
                      <a:lumOff val="40000"/>
                    </a:srgbClr>
                  </a:gs>
                  <a:gs pos="100000">
                    <a:srgbClr val="C00000"/>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lang="hr-HR" altLang="zh-CN" sz="1400" b="1" kern="0" dirty="0">
                    <a:solidFill>
                      <a:sysClr val="window" lastClr="FFFFFF"/>
                    </a:solidFill>
                    <a:latin typeface="微软雅黑" panose="020B0503020204020204" charset="-122"/>
                    <a:ea typeface="微软雅黑" panose="020B0503020204020204" charset="-122"/>
                  </a:rPr>
                  <a:t>ORAŠASTO VOĆE</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20" name="矩形 17">
                <a:extLst>
                  <a:ext uri="{FF2B5EF4-FFF2-40B4-BE49-F238E27FC236}">
                    <a16:creationId xmlns:a16="http://schemas.microsoft.com/office/drawing/2014/main" id="{4521B90D-BA9D-4C7F-B093-AB686679EC2F}"/>
                  </a:ext>
                </a:extLst>
              </p:cNvPr>
              <p:cNvSpPr/>
              <p:nvPr/>
            </p:nvSpPr>
            <p:spPr>
              <a:xfrm>
                <a:off x="1232846" y="2644233"/>
                <a:ext cx="2040938" cy="823858"/>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defRPr/>
                </a:pPr>
                <a:r>
                  <a:rPr kumimoji="0" lang="hr-HR" altLang="zh-CN"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rPr>
                  <a:t>-bademi, lješnjaci, orasi, pistacija</a:t>
                </a:r>
                <a:endParaRPr kumimoji="0" lang="zh-CN" altLang="en-US" sz="1200" b="0" i="0" u="none" strike="noStrike" kern="0" cap="none" spc="0" normalizeH="0" baseline="0" noProof="0" dirty="0">
                  <a:ln>
                    <a:noFill/>
                  </a:ln>
                  <a:solidFill>
                    <a:srgbClr val="4D4D4D"/>
                  </a:solidFill>
                  <a:effectLst/>
                  <a:uLnTx/>
                  <a:uFillTx/>
                  <a:latin typeface="微软雅黑" panose="020B0503020204020204" charset="-122"/>
                  <a:ea typeface="微软雅黑" panose="020B0503020204020204" charset="-122"/>
                  <a:cs typeface="+mn-cs"/>
                </a:endParaRPr>
              </a:p>
            </p:txBody>
          </p:sp>
        </p:grpSp>
        <p:grpSp>
          <p:nvGrpSpPr>
            <p:cNvPr id="10" name="组合 58">
              <a:extLst>
                <a:ext uri="{FF2B5EF4-FFF2-40B4-BE49-F238E27FC236}">
                  <a16:creationId xmlns:a16="http://schemas.microsoft.com/office/drawing/2014/main" id="{3C98FB1B-ED7E-4144-85DD-81A14A301FA7}"/>
                </a:ext>
              </a:extLst>
            </p:cNvPr>
            <p:cNvGrpSpPr/>
            <p:nvPr/>
          </p:nvGrpSpPr>
          <p:grpSpPr bwMode="auto">
            <a:xfrm>
              <a:off x="4668838" y="3860800"/>
              <a:ext cx="2041525" cy="1544638"/>
              <a:chOff x="1232846" y="1923556"/>
              <a:chExt cx="2040938" cy="1544535"/>
            </a:xfrm>
          </p:grpSpPr>
          <p:sp>
            <p:nvSpPr>
              <p:cNvPr id="15" name="矩形 12">
                <a:extLst>
                  <a:ext uri="{FF2B5EF4-FFF2-40B4-BE49-F238E27FC236}">
                    <a16:creationId xmlns:a16="http://schemas.microsoft.com/office/drawing/2014/main" id="{6ACFCEC8-42A4-4530-B858-583EF5CD6991}"/>
                  </a:ext>
                </a:extLst>
              </p:cNvPr>
              <p:cNvSpPr/>
              <p:nvPr/>
            </p:nvSpPr>
            <p:spPr>
              <a:xfrm>
                <a:off x="1232846" y="1923556"/>
                <a:ext cx="384065" cy="720677"/>
              </a:xfrm>
              <a:prstGeom prst="rect">
                <a:avLst/>
              </a:prstGeom>
              <a:solidFill>
                <a:schemeClr val="accent4">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16" name="矩形 13">
                <a:extLst>
                  <a:ext uri="{FF2B5EF4-FFF2-40B4-BE49-F238E27FC236}">
                    <a16:creationId xmlns:a16="http://schemas.microsoft.com/office/drawing/2014/main" id="{40FB9C87-70D8-4B3A-B97D-7C343E2638D5}"/>
                  </a:ext>
                </a:extLst>
              </p:cNvPr>
              <p:cNvSpPr/>
              <p:nvPr/>
            </p:nvSpPr>
            <p:spPr>
              <a:xfrm>
                <a:off x="1616911" y="1923556"/>
                <a:ext cx="1656873" cy="720677"/>
              </a:xfrm>
              <a:prstGeom prst="rect">
                <a:avLst/>
              </a:prstGeom>
              <a:solidFill>
                <a:schemeClr val="accent4">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CELER</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17" name="矩形 14">
                <a:extLst>
                  <a:ext uri="{FF2B5EF4-FFF2-40B4-BE49-F238E27FC236}">
                    <a16:creationId xmlns:a16="http://schemas.microsoft.com/office/drawing/2014/main" id="{1BA52656-7732-4239-A31B-2D57C3CE0EF7}"/>
                  </a:ext>
                </a:extLst>
              </p:cNvPr>
              <p:cNvSpPr/>
              <p:nvPr/>
            </p:nvSpPr>
            <p:spPr>
              <a:xfrm>
                <a:off x="1232846" y="2644233"/>
                <a:ext cx="2040938" cy="823858"/>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grpSp>
        <p:grpSp>
          <p:nvGrpSpPr>
            <p:cNvPr id="11" name="组合 62">
              <a:extLst>
                <a:ext uri="{FF2B5EF4-FFF2-40B4-BE49-F238E27FC236}">
                  <a16:creationId xmlns:a16="http://schemas.microsoft.com/office/drawing/2014/main" id="{51B35642-B1D6-431B-90EF-E0933926A452}"/>
                </a:ext>
              </a:extLst>
            </p:cNvPr>
            <p:cNvGrpSpPr/>
            <p:nvPr/>
          </p:nvGrpSpPr>
          <p:grpSpPr bwMode="auto">
            <a:xfrm>
              <a:off x="6848475" y="3871913"/>
              <a:ext cx="2041525" cy="1544637"/>
              <a:chOff x="1232846" y="1923556"/>
              <a:chExt cx="2040938" cy="1544535"/>
            </a:xfrm>
          </p:grpSpPr>
          <p:sp>
            <p:nvSpPr>
              <p:cNvPr id="12" name="矩形 9">
                <a:extLst>
                  <a:ext uri="{FF2B5EF4-FFF2-40B4-BE49-F238E27FC236}">
                    <a16:creationId xmlns:a16="http://schemas.microsoft.com/office/drawing/2014/main" id="{C1B718F5-0A07-465F-BAFB-D75F349A4594}"/>
                  </a:ext>
                </a:extLst>
              </p:cNvPr>
              <p:cNvSpPr/>
              <p:nvPr/>
            </p:nvSpPr>
            <p:spPr>
              <a:xfrm>
                <a:off x="1232846" y="1923556"/>
                <a:ext cx="384065" cy="720677"/>
              </a:xfrm>
              <a:prstGeom prst="rect">
                <a:avLst/>
              </a:prstGeom>
              <a:solidFill>
                <a:schemeClr val="accent5"/>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13" name="矩形 10">
                <a:extLst>
                  <a:ext uri="{FF2B5EF4-FFF2-40B4-BE49-F238E27FC236}">
                    <a16:creationId xmlns:a16="http://schemas.microsoft.com/office/drawing/2014/main" id="{FEA30B8C-FA41-4CD7-9E7C-C436EF05E763}"/>
                  </a:ext>
                </a:extLst>
              </p:cNvPr>
              <p:cNvSpPr/>
              <p:nvPr/>
            </p:nvSpPr>
            <p:spPr>
              <a:xfrm>
                <a:off x="1616911" y="1923556"/>
                <a:ext cx="1656873" cy="720677"/>
              </a:xfrm>
              <a:prstGeom prst="rect">
                <a:avLst/>
              </a:prstGeom>
              <a:solidFill>
                <a:schemeClr val="accent5">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lang="hr-HR" altLang="zh-CN" sz="1400" b="1" kern="0" dirty="0">
                    <a:solidFill>
                      <a:sysClr val="window" lastClr="FFFFFF"/>
                    </a:solidFill>
                    <a:latin typeface="微软雅黑" panose="020B0503020204020204" charset="-122"/>
                    <a:ea typeface="微软雅黑" panose="020B0503020204020204" charset="-122"/>
                  </a:rPr>
                  <a:t>GORUŠICA</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14" name="矩形 11">
                <a:extLst>
                  <a:ext uri="{FF2B5EF4-FFF2-40B4-BE49-F238E27FC236}">
                    <a16:creationId xmlns:a16="http://schemas.microsoft.com/office/drawing/2014/main" id="{342CBAB6-0212-46D3-AA94-2652277749EB}"/>
                  </a:ext>
                </a:extLst>
              </p:cNvPr>
              <p:cNvSpPr/>
              <p:nvPr/>
            </p:nvSpPr>
            <p:spPr>
              <a:xfrm>
                <a:off x="1232846" y="2644233"/>
                <a:ext cx="2040938" cy="823858"/>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lvl="0"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grpSp>
      </p:grpSp>
      <p:sp>
        <p:nvSpPr>
          <p:cNvPr id="51" name="矩形 9">
            <a:extLst>
              <a:ext uri="{FF2B5EF4-FFF2-40B4-BE49-F238E27FC236}">
                <a16:creationId xmlns:a16="http://schemas.microsoft.com/office/drawing/2014/main" id="{DD4277C0-FBE7-4619-BC38-07311D9C5421}"/>
              </a:ext>
            </a:extLst>
          </p:cNvPr>
          <p:cNvSpPr/>
          <p:nvPr/>
        </p:nvSpPr>
        <p:spPr bwMode="auto">
          <a:xfrm>
            <a:off x="6140955" y="3168102"/>
            <a:ext cx="289103" cy="652159"/>
          </a:xfrm>
          <a:prstGeom prst="rect">
            <a:avLst/>
          </a:prstGeom>
          <a:gradFill>
            <a:gsLst>
              <a:gs pos="33000">
                <a:srgbClr val="C00000">
                  <a:lumMod val="20000"/>
                  <a:lumOff val="80000"/>
                </a:srgbClr>
              </a:gs>
              <a:gs pos="100000">
                <a:srgbClr val="C00000">
                  <a:lumMod val="60000"/>
                  <a:lumOff val="40000"/>
                </a:srgbClr>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53" name="矩形 11">
            <a:extLst>
              <a:ext uri="{FF2B5EF4-FFF2-40B4-BE49-F238E27FC236}">
                <a16:creationId xmlns:a16="http://schemas.microsoft.com/office/drawing/2014/main" id="{2302E843-2253-4978-8F52-8CC2EFC04A47}"/>
              </a:ext>
            </a:extLst>
          </p:cNvPr>
          <p:cNvSpPr/>
          <p:nvPr/>
        </p:nvSpPr>
        <p:spPr bwMode="auto">
          <a:xfrm>
            <a:off x="6140955" y="3820261"/>
            <a:ext cx="1536305" cy="745530"/>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lvl="0"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sp>
        <p:nvSpPr>
          <p:cNvPr id="54" name="矩形 9">
            <a:extLst>
              <a:ext uri="{FF2B5EF4-FFF2-40B4-BE49-F238E27FC236}">
                <a16:creationId xmlns:a16="http://schemas.microsoft.com/office/drawing/2014/main" id="{522E556C-68FD-4164-AF05-E45E7D2D5A9B}"/>
              </a:ext>
            </a:extLst>
          </p:cNvPr>
          <p:cNvSpPr/>
          <p:nvPr/>
        </p:nvSpPr>
        <p:spPr bwMode="auto">
          <a:xfrm>
            <a:off x="6887803" y="4920601"/>
            <a:ext cx="289103" cy="652159"/>
          </a:xfrm>
          <a:prstGeom prst="rect">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55" name="矩形 10">
            <a:extLst>
              <a:ext uri="{FF2B5EF4-FFF2-40B4-BE49-F238E27FC236}">
                <a16:creationId xmlns:a16="http://schemas.microsoft.com/office/drawing/2014/main" id="{1D5C8BEB-BCB7-4424-9E27-9739C5A21908}"/>
              </a:ext>
            </a:extLst>
          </p:cNvPr>
          <p:cNvSpPr/>
          <p:nvPr/>
        </p:nvSpPr>
        <p:spPr bwMode="auto">
          <a:xfrm>
            <a:off x="7176906" y="4920601"/>
            <a:ext cx="1247202" cy="652159"/>
          </a:xfrm>
          <a:prstGeom prst="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SJEME SEZAMA</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56" name="矩形 11">
            <a:extLst>
              <a:ext uri="{FF2B5EF4-FFF2-40B4-BE49-F238E27FC236}">
                <a16:creationId xmlns:a16="http://schemas.microsoft.com/office/drawing/2014/main" id="{4DFC6D2C-D376-4D1A-93F7-6F1FCAD03DA7}"/>
              </a:ext>
            </a:extLst>
          </p:cNvPr>
          <p:cNvSpPr/>
          <p:nvPr/>
        </p:nvSpPr>
        <p:spPr bwMode="auto">
          <a:xfrm>
            <a:off x="6887803" y="5572760"/>
            <a:ext cx="1536305" cy="745530"/>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lvl="0"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sp>
        <p:nvSpPr>
          <p:cNvPr id="57" name="矩形 9">
            <a:extLst>
              <a:ext uri="{FF2B5EF4-FFF2-40B4-BE49-F238E27FC236}">
                <a16:creationId xmlns:a16="http://schemas.microsoft.com/office/drawing/2014/main" id="{DBB4A7DF-1E75-459D-9A0A-999464684574}"/>
              </a:ext>
            </a:extLst>
          </p:cNvPr>
          <p:cNvSpPr/>
          <p:nvPr/>
        </p:nvSpPr>
        <p:spPr bwMode="auto">
          <a:xfrm>
            <a:off x="8569138" y="4930656"/>
            <a:ext cx="289103" cy="652159"/>
          </a:xfrm>
          <a:prstGeom prst="rect">
            <a:avLst/>
          </a:prstGeom>
          <a:gradFill>
            <a:gsLst>
              <a:gs pos="33000">
                <a:srgbClr val="C00000">
                  <a:lumMod val="20000"/>
                  <a:lumOff val="80000"/>
                </a:srgbClr>
              </a:gs>
              <a:gs pos="100000">
                <a:srgbClr val="C00000">
                  <a:lumMod val="60000"/>
                  <a:lumOff val="40000"/>
                </a:srgbClr>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58" name="矩形 10">
            <a:extLst>
              <a:ext uri="{FF2B5EF4-FFF2-40B4-BE49-F238E27FC236}">
                <a16:creationId xmlns:a16="http://schemas.microsoft.com/office/drawing/2014/main" id="{657AD68F-FD22-486A-BD34-1367F6CB8AB1}"/>
              </a:ext>
            </a:extLst>
          </p:cNvPr>
          <p:cNvSpPr/>
          <p:nvPr/>
        </p:nvSpPr>
        <p:spPr bwMode="auto">
          <a:xfrm>
            <a:off x="8858241" y="4930656"/>
            <a:ext cx="1247202" cy="652159"/>
          </a:xfrm>
          <a:prstGeom prst="rect">
            <a:avLst/>
          </a:prstGeom>
          <a:gradFill>
            <a:gsLst>
              <a:gs pos="0">
                <a:srgbClr val="C00000">
                  <a:lumMod val="60000"/>
                  <a:lumOff val="40000"/>
                </a:srgbClr>
              </a:gs>
              <a:gs pos="100000">
                <a:srgbClr val="C00000"/>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LUPINA</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59" name="矩形 11">
            <a:extLst>
              <a:ext uri="{FF2B5EF4-FFF2-40B4-BE49-F238E27FC236}">
                <a16:creationId xmlns:a16="http://schemas.microsoft.com/office/drawing/2014/main" id="{E0C9CB9A-31DC-44D6-9FD8-42D39EA055FD}"/>
              </a:ext>
            </a:extLst>
          </p:cNvPr>
          <p:cNvSpPr/>
          <p:nvPr/>
        </p:nvSpPr>
        <p:spPr bwMode="auto">
          <a:xfrm>
            <a:off x="8569138" y="5582815"/>
            <a:ext cx="1536305" cy="745530"/>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lvl="0"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sp>
        <p:nvSpPr>
          <p:cNvPr id="60" name="矩形 9">
            <a:extLst>
              <a:ext uri="{FF2B5EF4-FFF2-40B4-BE49-F238E27FC236}">
                <a16:creationId xmlns:a16="http://schemas.microsoft.com/office/drawing/2014/main" id="{9154E154-CE13-4AFB-B31C-DCDF9EBCBD67}"/>
              </a:ext>
            </a:extLst>
          </p:cNvPr>
          <p:cNvSpPr/>
          <p:nvPr/>
        </p:nvSpPr>
        <p:spPr bwMode="auto">
          <a:xfrm>
            <a:off x="10235695" y="4930656"/>
            <a:ext cx="289103" cy="652159"/>
          </a:xfrm>
          <a:prstGeom prst="rect">
            <a:avLst/>
          </a:prstGeom>
          <a:solidFill>
            <a:schemeClr val="accent4">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61" name="矩形 10">
            <a:extLst>
              <a:ext uri="{FF2B5EF4-FFF2-40B4-BE49-F238E27FC236}">
                <a16:creationId xmlns:a16="http://schemas.microsoft.com/office/drawing/2014/main" id="{887A3B47-2BD4-4EE7-8549-EAB1BD8FEBE0}"/>
              </a:ext>
            </a:extLst>
          </p:cNvPr>
          <p:cNvSpPr/>
          <p:nvPr/>
        </p:nvSpPr>
        <p:spPr bwMode="auto">
          <a:xfrm>
            <a:off x="10524798" y="4930656"/>
            <a:ext cx="1247202" cy="652159"/>
          </a:xfrm>
          <a:prstGeom prst="rect">
            <a:avLst/>
          </a:prstGeom>
          <a:solidFill>
            <a:schemeClr val="accent4">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MEKUŠAC</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62" name="矩形 11">
            <a:extLst>
              <a:ext uri="{FF2B5EF4-FFF2-40B4-BE49-F238E27FC236}">
                <a16:creationId xmlns:a16="http://schemas.microsoft.com/office/drawing/2014/main" id="{A33318BF-1A0D-4E00-ABBA-06B93404B9BA}"/>
              </a:ext>
            </a:extLst>
          </p:cNvPr>
          <p:cNvSpPr/>
          <p:nvPr/>
        </p:nvSpPr>
        <p:spPr bwMode="auto">
          <a:xfrm>
            <a:off x="10235695" y="5582815"/>
            <a:ext cx="1536305" cy="745530"/>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lvl="0"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sp>
        <p:nvSpPr>
          <p:cNvPr id="63" name="矩形 9">
            <a:extLst>
              <a:ext uri="{FF2B5EF4-FFF2-40B4-BE49-F238E27FC236}">
                <a16:creationId xmlns:a16="http://schemas.microsoft.com/office/drawing/2014/main" id="{B0CAF044-76C3-4613-8333-D95E1B302CFB}"/>
              </a:ext>
            </a:extLst>
          </p:cNvPr>
          <p:cNvSpPr/>
          <p:nvPr/>
        </p:nvSpPr>
        <p:spPr bwMode="auto">
          <a:xfrm>
            <a:off x="7788058" y="3168102"/>
            <a:ext cx="289103" cy="652159"/>
          </a:xfrm>
          <a:prstGeom prst="rect">
            <a:avLst/>
          </a:prstGeom>
          <a:solidFill>
            <a:schemeClr val="accent4">
              <a:lumMod val="60000"/>
              <a:lumOff val="4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64" name="矩形 10">
            <a:extLst>
              <a:ext uri="{FF2B5EF4-FFF2-40B4-BE49-F238E27FC236}">
                <a16:creationId xmlns:a16="http://schemas.microsoft.com/office/drawing/2014/main" id="{F5C8C3E5-08B8-4D4B-8D3A-A2FC1C608A8F}"/>
              </a:ext>
            </a:extLst>
          </p:cNvPr>
          <p:cNvSpPr/>
          <p:nvPr/>
        </p:nvSpPr>
        <p:spPr bwMode="auto">
          <a:xfrm>
            <a:off x="8077161" y="3168102"/>
            <a:ext cx="1247202" cy="652159"/>
          </a:xfrm>
          <a:prstGeom prst="rect">
            <a:avLst/>
          </a:prstGeom>
          <a:solidFill>
            <a:schemeClr val="accent4">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KIKIRIKI</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65" name="矩形 11">
            <a:extLst>
              <a:ext uri="{FF2B5EF4-FFF2-40B4-BE49-F238E27FC236}">
                <a16:creationId xmlns:a16="http://schemas.microsoft.com/office/drawing/2014/main" id="{AC2E0259-86FE-4774-AB30-CE0F552A2B1F}"/>
              </a:ext>
            </a:extLst>
          </p:cNvPr>
          <p:cNvSpPr/>
          <p:nvPr/>
        </p:nvSpPr>
        <p:spPr bwMode="auto">
          <a:xfrm>
            <a:off x="7788058" y="3820261"/>
            <a:ext cx="1536305" cy="745530"/>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lvl="0"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sp>
        <p:nvSpPr>
          <p:cNvPr id="66" name="矩形 9">
            <a:extLst>
              <a:ext uri="{FF2B5EF4-FFF2-40B4-BE49-F238E27FC236}">
                <a16:creationId xmlns:a16="http://schemas.microsoft.com/office/drawing/2014/main" id="{A4C08A48-1E24-4293-B328-D5D74AC988F6}"/>
              </a:ext>
            </a:extLst>
          </p:cNvPr>
          <p:cNvSpPr/>
          <p:nvPr/>
        </p:nvSpPr>
        <p:spPr bwMode="auto">
          <a:xfrm>
            <a:off x="9414115" y="3168102"/>
            <a:ext cx="289103" cy="652159"/>
          </a:xfrm>
          <a:prstGeom prst="rect">
            <a:avLst/>
          </a:prstGeom>
          <a:solidFill>
            <a:schemeClr val="accent5"/>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panose="020B0503020204020204" charset="-122"/>
              <a:cs typeface="+mn-cs"/>
            </a:endParaRPr>
          </a:p>
        </p:txBody>
      </p:sp>
      <p:sp>
        <p:nvSpPr>
          <p:cNvPr id="67" name="矩形 10">
            <a:extLst>
              <a:ext uri="{FF2B5EF4-FFF2-40B4-BE49-F238E27FC236}">
                <a16:creationId xmlns:a16="http://schemas.microsoft.com/office/drawing/2014/main" id="{58DF4427-9B28-4D00-9B16-38BEDBD12BEE}"/>
              </a:ext>
            </a:extLst>
          </p:cNvPr>
          <p:cNvSpPr/>
          <p:nvPr/>
        </p:nvSpPr>
        <p:spPr bwMode="auto">
          <a:xfrm>
            <a:off x="9703218" y="3168102"/>
            <a:ext cx="1247202" cy="652159"/>
          </a:xfrm>
          <a:prstGeom prst="rect">
            <a:avLst/>
          </a:prstGeom>
          <a:solidFill>
            <a:schemeClr val="accent5">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kumimoji="0" lang="hr-HR" altLang="zh-CN"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rPr>
              <a:t>ZRNA SOJE</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68" name="矩形 11">
            <a:extLst>
              <a:ext uri="{FF2B5EF4-FFF2-40B4-BE49-F238E27FC236}">
                <a16:creationId xmlns:a16="http://schemas.microsoft.com/office/drawing/2014/main" id="{7BEF8C43-47CA-4C2E-AE93-820DEBCFFF2B}"/>
              </a:ext>
            </a:extLst>
          </p:cNvPr>
          <p:cNvSpPr/>
          <p:nvPr/>
        </p:nvSpPr>
        <p:spPr bwMode="auto">
          <a:xfrm>
            <a:off x="9414115" y="3820261"/>
            <a:ext cx="1536305" cy="745530"/>
          </a:xfrm>
          <a:prstGeom prst="rect">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lvl="0" algn="ctr">
              <a:lnSpc>
                <a:spcPct val="120000"/>
              </a:lnSpc>
              <a:defRPr/>
            </a:pPr>
            <a:r>
              <a:rPr lang="hr-HR" altLang="zh-CN" sz="1200" kern="0" dirty="0">
                <a:solidFill>
                  <a:srgbClr val="4D4D4D"/>
                </a:solidFill>
                <a:latin typeface="微软雅黑" panose="020B0503020204020204" charset="-122"/>
                <a:ea typeface="微软雅黑" panose="020B0503020204020204" charset="-122"/>
              </a:rPr>
              <a:t>- proizvodi</a:t>
            </a:r>
            <a:endParaRPr lang="zh-CN" altLang="en-US" sz="1200" kern="0" dirty="0">
              <a:solidFill>
                <a:srgbClr val="4D4D4D"/>
              </a:solidFill>
              <a:latin typeface="微软雅黑" panose="020B0503020204020204" charset="-122"/>
              <a:ea typeface="微软雅黑" panose="020B0503020204020204" charset="-122"/>
            </a:endParaRPr>
          </a:p>
        </p:txBody>
      </p:sp>
      <p:sp>
        <p:nvSpPr>
          <p:cNvPr id="69" name="矩形 16">
            <a:extLst>
              <a:ext uri="{FF2B5EF4-FFF2-40B4-BE49-F238E27FC236}">
                <a16:creationId xmlns:a16="http://schemas.microsoft.com/office/drawing/2014/main" id="{11D46528-BD64-46A6-8B83-E10ABCE0E206}"/>
              </a:ext>
            </a:extLst>
          </p:cNvPr>
          <p:cNvSpPr/>
          <p:nvPr/>
        </p:nvSpPr>
        <p:spPr bwMode="auto">
          <a:xfrm>
            <a:off x="6430058" y="3168101"/>
            <a:ext cx="1247202" cy="652159"/>
          </a:xfrm>
          <a:prstGeom prst="rect">
            <a:avLst/>
          </a:prstGeom>
          <a:gradFill>
            <a:gsLst>
              <a:gs pos="0">
                <a:srgbClr val="C00000">
                  <a:lumMod val="60000"/>
                  <a:lumOff val="40000"/>
                </a:srgbClr>
              </a:gs>
              <a:gs pos="100000">
                <a:srgbClr val="C00000"/>
              </a:gs>
            </a:gsLst>
            <a:lin ang="5400000" scaled="0"/>
          </a:grad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defRPr/>
            </a:pPr>
            <a:r>
              <a:rPr lang="hr-HR" altLang="zh-CN" sz="1400" b="1" kern="0" dirty="0">
                <a:solidFill>
                  <a:sysClr val="window" lastClr="FFFFFF"/>
                </a:solidFill>
                <a:latin typeface="微软雅黑" panose="020B0503020204020204" charset="-122"/>
                <a:ea typeface="微软雅黑" panose="020B0503020204020204" charset="-122"/>
              </a:rPr>
              <a:t>RIBA</a:t>
            </a:r>
            <a:endParaRPr kumimoji="0" lang="zh-CN" altLang="en-US" sz="14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70" name="TextBox 69">
            <a:extLst>
              <a:ext uri="{FF2B5EF4-FFF2-40B4-BE49-F238E27FC236}">
                <a16:creationId xmlns:a16="http://schemas.microsoft.com/office/drawing/2014/main" id="{9751543E-DACE-4E60-B4E3-34B55F70AB9C}"/>
              </a:ext>
            </a:extLst>
          </p:cNvPr>
          <p:cNvSpPr txBox="1"/>
          <p:nvPr/>
        </p:nvSpPr>
        <p:spPr>
          <a:xfrm>
            <a:off x="879122" y="1089002"/>
            <a:ext cx="5550936" cy="1395861"/>
          </a:xfrm>
          <a:prstGeom prst="rect">
            <a:avLst/>
          </a:prstGeom>
          <a:noFill/>
        </p:spPr>
        <p:txBody>
          <a:bodyPr wrap="square" lIns="0" tIns="0" rIns="0" bIns="0" rtlCol="0">
            <a:noAutofit/>
          </a:bodyPr>
          <a:lstStyle/>
          <a:p>
            <a:r>
              <a:rPr lang="hr-HR" sz="1500" b="1" dirty="0">
                <a:solidFill>
                  <a:schemeClr val="tx1">
                    <a:lumMod val="75000"/>
                    <a:lumOff val="25000"/>
                  </a:schemeClr>
                </a:solidFill>
              </a:rPr>
              <a:t>Zakon </a:t>
            </a:r>
            <a:r>
              <a:rPr lang="hr-HR" sz="1500" dirty="0">
                <a:solidFill>
                  <a:schemeClr val="tx1">
                    <a:lumMod val="75000"/>
                    <a:lumOff val="25000"/>
                  </a:schemeClr>
                </a:solidFill>
              </a:rPr>
              <a:t>o informiranju potrošača o hrani (NN br. 56/13, 14/14 i 56/16) </a:t>
            </a:r>
          </a:p>
          <a:p>
            <a:endParaRPr lang="hr-HR" sz="1500" dirty="0">
              <a:solidFill>
                <a:schemeClr val="tx1">
                  <a:lumMod val="75000"/>
                  <a:lumOff val="25000"/>
                </a:schemeClr>
              </a:solidFill>
            </a:endParaRPr>
          </a:p>
          <a:p>
            <a:endParaRPr lang="hr-HR" sz="1500" dirty="0">
              <a:solidFill>
                <a:schemeClr val="tx1">
                  <a:lumMod val="75000"/>
                  <a:lumOff val="25000"/>
                </a:schemeClr>
              </a:solidFill>
            </a:endParaRPr>
          </a:p>
          <a:p>
            <a:r>
              <a:rPr lang="hr-HR" sz="1500" b="1" dirty="0">
                <a:solidFill>
                  <a:schemeClr val="tx1">
                    <a:lumMod val="75000"/>
                    <a:lumOff val="25000"/>
                  </a:schemeClr>
                </a:solidFill>
              </a:rPr>
              <a:t>Uredba</a:t>
            </a:r>
            <a:r>
              <a:rPr lang="hr-HR" sz="1500" dirty="0">
                <a:solidFill>
                  <a:schemeClr val="tx1">
                    <a:lumMod val="75000"/>
                    <a:lumOff val="25000"/>
                  </a:schemeClr>
                </a:solidFill>
              </a:rPr>
              <a:t> (EU) br. 1169/2011 o informiranju potrošača o hrani</a:t>
            </a:r>
          </a:p>
          <a:p>
            <a:endParaRPr lang="hr-HR" sz="1500" dirty="0">
              <a:solidFill>
                <a:schemeClr val="tx1">
                  <a:lumMod val="75000"/>
                  <a:lumOff val="25000"/>
                </a:schemeClr>
              </a:solidFill>
            </a:endParaRPr>
          </a:p>
          <a:p>
            <a:r>
              <a:rPr lang="hr-HR" sz="1500" dirty="0">
                <a:solidFill>
                  <a:schemeClr val="tx1">
                    <a:lumMod val="75000"/>
                    <a:lumOff val="25000"/>
                  </a:schemeClr>
                </a:solidFill>
              </a:rPr>
              <a:t>Njihovo je označavanje na deklaraciji hrane </a:t>
            </a:r>
            <a:r>
              <a:rPr lang="hr-HR" sz="1500" b="1" u="sng" dirty="0">
                <a:solidFill>
                  <a:schemeClr val="tx1">
                    <a:lumMod val="75000"/>
                    <a:lumOff val="25000"/>
                  </a:schemeClr>
                </a:solidFill>
              </a:rPr>
              <a:t>OBAVEZNO</a:t>
            </a:r>
          </a:p>
        </p:txBody>
      </p:sp>
      <p:sp>
        <p:nvSpPr>
          <p:cNvPr id="52" name="Arrow: Down 51">
            <a:extLst>
              <a:ext uri="{FF2B5EF4-FFF2-40B4-BE49-F238E27FC236}">
                <a16:creationId xmlns:a16="http://schemas.microsoft.com/office/drawing/2014/main" id="{5E39E9B6-9CDC-46BF-BD88-5BFB74FBBD9B}"/>
              </a:ext>
            </a:extLst>
          </p:cNvPr>
          <p:cNvSpPr/>
          <p:nvPr/>
        </p:nvSpPr>
        <p:spPr>
          <a:xfrm>
            <a:off x="2734077" y="1371177"/>
            <a:ext cx="190905" cy="35212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5118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2000"/>
                                        <p:tgtEl>
                                          <p:spTgt spid="51"/>
                                        </p:tgtEl>
                                      </p:cBhvr>
                                    </p:animEffect>
                                    <p:anim calcmode="lin" valueType="num">
                                      <p:cBhvr>
                                        <p:cTn id="13" dur="2000" fill="hold"/>
                                        <p:tgtEl>
                                          <p:spTgt spid="51"/>
                                        </p:tgtEl>
                                        <p:attrNameLst>
                                          <p:attrName>ppt_w</p:attrName>
                                        </p:attrNameLst>
                                      </p:cBhvr>
                                      <p:tavLst>
                                        <p:tav tm="0" fmla="#ppt_w*sin(2.5*pi*$)">
                                          <p:val>
                                            <p:fltVal val="0"/>
                                          </p:val>
                                        </p:tav>
                                        <p:tav tm="100000">
                                          <p:val>
                                            <p:fltVal val="1"/>
                                          </p:val>
                                        </p:tav>
                                      </p:tavLst>
                                    </p:anim>
                                    <p:anim calcmode="lin" valueType="num">
                                      <p:cBhvr>
                                        <p:cTn id="14" dur="2000" fill="hold"/>
                                        <p:tgtEl>
                                          <p:spTgt spid="5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2000"/>
                                        <p:tgtEl>
                                          <p:spTgt spid="53"/>
                                        </p:tgtEl>
                                      </p:cBhvr>
                                    </p:animEffect>
                                    <p:anim calcmode="lin" valueType="num">
                                      <p:cBhvr>
                                        <p:cTn id="18" dur="2000" fill="hold"/>
                                        <p:tgtEl>
                                          <p:spTgt spid="53"/>
                                        </p:tgtEl>
                                        <p:attrNameLst>
                                          <p:attrName>ppt_w</p:attrName>
                                        </p:attrNameLst>
                                      </p:cBhvr>
                                      <p:tavLst>
                                        <p:tav tm="0" fmla="#ppt_w*sin(2.5*pi*$)">
                                          <p:val>
                                            <p:fltVal val="0"/>
                                          </p:val>
                                        </p:tav>
                                        <p:tav tm="100000">
                                          <p:val>
                                            <p:fltVal val="1"/>
                                          </p:val>
                                        </p:tav>
                                      </p:tavLst>
                                    </p:anim>
                                    <p:anim calcmode="lin" valueType="num">
                                      <p:cBhvr>
                                        <p:cTn id="19" dur="2000" fill="hold"/>
                                        <p:tgtEl>
                                          <p:spTgt spid="53"/>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2000"/>
                                        <p:tgtEl>
                                          <p:spTgt spid="54"/>
                                        </p:tgtEl>
                                      </p:cBhvr>
                                    </p:animEffect>
                                    <p:anim calcmode="lin" valueType="num">
                                      <p:cBhvr>
                                        <p:cTn id="23" dur="2000" fill="hold"/>
                                        <p:tgtEl>
                                          <p:spTgt spid="54"/>
                                        </p:tgtEl>
                                        <p:attrNameLst>
                                          <p:attrName>ppt_w</p:attrName>
                                        </p:attrNameLst>
                                      </p:cBhvr>
                                      <p:tavLst>
                                        <p:tav tm="0" fmla="#ppt_w*sin(2.5*pi*$)">
                                          <p:val>
                                            <p:fltVal val="0"/>
                                          </p:val>
                                        </p:tav>
                                        <p:tav tm="100000">
                                          <p:val>
                                            <p:fltVal val="1"/>
                                          </p:val>
                                        </p:tav>
                                      </p:tavLst>
                                    </p:anim>
                                    <p:anim calcmode="lin" valueType="num">
                                      <p:cBhvr>
                                        <p:cTn id="24" dur="2000" fill="hold"/>
                                        <p:tgtEl>
                                          <p:spTgt spid="5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000"/>
                                        <p:tgtEl>
                                          <p:spTgt spid="55"/>
                                        </p:tgtEl>
                                      </p:cBhvr>
                                    </p:animEffect>
                                    <p:anim calcmode="lin" valueType="num">
                                      <p:cBhvr>
                                        <p:cTn id="28" dur="2000" fill="hold"/>
                                        <p:tgtEl>
                                          <p:spTgt spid="55"/>
                                        </p:tgtEl>
                                        <p:attrNameLst>
                                          <p:attrName>ppt_w</p:attrName>
                                        </p:attrNameLst>
                                      </p:cBhvr>
                                      <p:tavLst>
                                        <p:tav tm="0" fmla="#ppt_w*sin(2.5*pi*$)">
                                          <p:val>
                                            <p:fltVal val="0"/>
                                          </p:val>
                                        </p:tav>
                                        <p:tav tm="100000">
                                          <p:val>
                                            <p:fltVal val="1"/>
                                          </p:val>
                                        </p:tav>
                                      </p:tavLst>
                                    </p:anim>
                                    <p:anim calcmode="lin" valueType="num">
                                      <p:cBhvr>
                                        <p:cTn id="29" dur="2000" fill="hold"/>
                                        <p:tgtEl>
                                          <p:spTgt spid="55"/>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2000"/>
                                        <p:tgtEl>
                                          <p:spTgt spid="56"/>
                                        </p:tgtEl>
                                      </p:cBhvr>
                                    </p:animEffect>
                                    <p:anim calcmode="lin" valueType="num">
                                      <p:cBhvr>
                                        <p:cTn id="33" dur="2000" fill="hold"/>
                                        <p:tgtEl>
                                          <p:spTgt spid="56"/>
                                        </p:tgtEl>
                                        <p:attrNameLst>
                                          <p:attrName>ppt_w</p:attrName>
                                        </p:attrNameLst>
                                      </p:cBhvr>
                                      <p:tavLst>
                                        <p:tav tm="0" fmla="#ppt_w*sin(2.5*pi*$)">
                                          <p:val>
                                            <p:fltVal val="0"/>
                                          </p:val>
                                        </p:tav>
                                        <p:tav tm="100000">
                                          <p:val>
                                            <p:fltVal val="1"/>
                                          </p:val>
                                        </p:tav>
                                      </p:tavLst>
                                    </p:anim>
                                    <p:anim calcmode="lin" valueType="num">
                                      <p:cBhvr>
                                        <p:cTn id="34" dur="2000" fill="hold"/>
                                        <p:tgtEl>
                                          <p:spTgt spid="56"/>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2000"/>
                                        <p:tgtEl>
                                          <p:spTgt spid="57"/>
                                        </p:tgtEl>
                                      </p:cBhvr>
                                    </p:animEffect>
                                    <p:anim calcmode="lin" valueType="num">
                                      <p:cBhvr>
                                        <p:cTn id="38" dur="2000" fill="hold"/>
                                        <p:tgtEl>
                                          <p:spTgt spid="57"/>
                                        </p:tgtEl>
                                        <p:attrNameLst>
                                          <p:attrName>ppt_w</p:attrName>
                                        </p:attrNameLst>
                                      </p:cBhvr>
                                      <p:tavLst>
                                        <p:tav tm="0" fmla="#ppt_w*sin(2.5*pi*$)">
                                          <p:val>
                                            <p:fltVal val="0"/>
                                          </p:val>
                                        </p:tav>
                                        <p:tav tm="100000">
                                          <p:val>
                                            <p:fltVal val="1"/>
                                          </p:val>
                                        </p:tav>
                                      </p:tavLst>
                                    </p:anim>
                                    <p:anim calcmode="lin" valueType="num">
                                      <p:cBhvr>
                                        <p:cTn id="39" dur="2000" fill="hold"/>
                                        <p:tgtEl>
                                          <p:spTgt spid="57"/>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2000"/>
                                        <p:tgtEl>
                                          <p:spTgt spid="58"/>
                                        </p:tgtEl>
                                      </p:cBhvr>
                                    </p:animEffect>
                                    <p:anim calcmode="lin" valueType="num">
                                      <p:cBhvr>
                                        <p:cTn id="43" dur="2000" fill="hold"/>
                                        <p:tgtEl>
                                          <p:spTgt spid="58"/>
                                        </p:tgtEl>
                                        <p:attrNameLst>
                                          <p:attrName>ppt_w</p:attrName>
                                        </p:attrNameLst>
                                      </p:cBhvr>
                                      <p:tavLst>
                                        <p:tav tm="0" fmla="#ppt_w*sin(2.5*pi*$)">
                                          <p:val>
                                            <p:fltVal val="0"/>
                                          </p:val>
                                        </p:tav>
                                        <p:tav tm="100000">
                                          <p:val>
                                            <p:fltVal val="1"/>
                                          </p:val>
                                        </p:tav>
                                      </p:tavLst>
                                    </p:anim>
                                    <p:anim calcmode="lin" valueType="num">
                                      <p:cBhvr>
                                        <p:cTn id="44" dur="2000" fill="hold"/>
                                        <p:tgtEl>
                                          <p:spTgt spid="58"/>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2000"/>
                                        <p:tgtEl>
                                          <p:spTgt spid="59"/>
                                        </p:tgtEl>
                                      </p:cBhvr>
                                    </p:animEffect>
                                    <p:anim calcmode="lin" valueType="num">
                                      <p:cBhvr>
                                        <p:cTn id="48" dur="2000" fill="hold"/>
                                        <p:tgtEl>
                                          <p:spTgt spid="59"/>
                                        </p:tgtEl>
                                        <p:attrNameLst>
                                          <p:attrName>ppt_w</p:attrName>
                                        </p:attrNameLst>
                                      </p:cBhvr>
                                      <p:tavLst>
                                        <p:tav tm="0" fmla="#ppt_w*sin(2.5*pi*$)">
                                          <p:val>
                                            <p:fltVal val="0"/>
                                          </p:val>
                                        </p:tav>
                                        <p:tav tm="100000">
                                          <p:val>
                                            <p:fltVal val="1"/>
                                          </p:val>
                                        </p:tav>
                                      </p:tavLst>
                                    </p:anim>
                                    <p:anim calcmode="lin" valueType="num">
                                      <p:cBhvr>
                                        <p:cTn id="49" dur="2000" fill="hold"/>
                                        <p:tgtEl>
                                          <p:spTgt spid="59"/>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2000"/>
                                        <p:tgtEl>
                                          <p:spTgt spid="60"/>
                                        </p:tgtEl>
                                      </p:cBhvr>
                                    </p:animEffect>
                                    <p:anim calcmode="lin" valueType="num">
                                      <p:cBhvr>
                                        <p:cTn id="53" dur="2000" fill="hold"/>
                                        <p:tgtEl>
                                          <p:spTgt spid="60"/>
                                        </p:tgtEl>
                                        <p:attrNameLst>
                                          <p:attrName>ppt_w</p:attrName>
                                        </p:attrNameLst>
                                      </p:cBhvr>
                                      <p:tavLst>
                                        <p:tav tm="0" fmla="#ppt_w*sin(2.5*pi*$)">
                                          <p:val>
                                            <p:fltVal val="0"/>
                                          </p:val>
                                        </p:tav>
                                        <p:tav tm="100000">
                                          <p:val>
                                            <p:fltVal val="1"/>
                                          </p:val>
                                        </p:tav>
                                      </p:tavLst>
                                    </p:anim>
                                    <p:anim calcmode="lin" valueType="num">
                                      <p:cBhvr>
                                        <p:cTn id="54" dur="2000" fill="hold"/>
                                        <p:tgtEl>
                                          <p:spTgt spid="60"/>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000"/>
                                        <p:tgtEl>
                                          <p:spTgt spid="61"/>
                                        </p:tgtEl>
                                      </p:cBhvr>
                                    </p:animEffect>
                                    <p:anim calcmode="lin" valueType="num">
                                      <p:cBhvr>
                                        <p:cTn id="58" dur="2000" fill="hold"/>
                                        <p:tgtEl>
                                          <p:spTgt spid="61"/>
                                        </p:tgtEl>
                                        <p:attrNameLst>
                                          <p:attrName>ppt_w</p:attrName>
                                        </p:attrNameLst>
                                      </p:cBhvr>
                                      <p:tavLst>
                                        <p:tav tm="0" fmla="#ppt_w*sin(2.5*pi*$)">
                                          <p:val>
                                            <p:fltVal val="0"/>
                                          </p:val>
                                        </p:tav>
                                        <p:tav tm="100000">
                                          <p:val>
                                            <p:fltVal val="1"/>
                                          </p:val>
                                        </p:tav>
                                      </p:tavLst>
                                    </p:anim>
                                    <p:anim calcmode="lin" valueType="num">
                                      <p:cBhvr>
                                        <p:cTn id="59" dur="2000" fill="hold"/>
                                        <p:tgtEl>
                                          <p:spTgt spid="61"/>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2000"/>
                                        <p:tgtEl>
                                          <p:spTgt spid="62"/>
                                        </p:tgtEl>
                                      </p:cBhvr>
                                    </p:animEffect>
                                    <p:anim calcmode="lin" valueType="num">
                                      <p:cBhvr>
                                        <p:cTn id="63" dur="2000" fill="hold"/>
                                        <p:tgtEl>
                                          <p:spTgt spid="62"/>
                                        </p:tgtEl>
                                        <p:attrNameLst>
                                          <p:attrName>ppt_w</p:attrName>
                                        </p:attrNameLst>
                                      </p:cBhvr>
                                      <p:tavLst>
                                        <p:tav tm="0" fmla="#ppt_w*sin(2.5*pi*$)">
                                          <p:val>
                                            <p:fltVal val="0"/>
                                          </p:val>
                                        </p:tav>
                                        <p:tav tm="100000">
                                          <p:val>
                                            <p:fltVal val="1"/>
                                          </p:val>
                                        </p:tav>
                                      </p:tavLst>
                                    </p:anim>
                                    <p:anim calcmode="lin" valueType="num">
                                      <p:cBhvr>
                                        <p:cTn id="64" dur="2000" fill="hold"/>
                                        <p:tgtEl>
                                          <p:spTgt spid="62"/>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2000"/>
                                        <p:tgtEl>
                                          <p:spTgt spid="63"/>
                                        </p:tgtEl>
                                      </p:cBhvr>
                                    </p:animEffect>
                                    <p:anim calcmode="lin" valueType="num">
                                      <p:cBhvr>
                                        <p:cTn id="68" dur="2000" fill="hold"/>
                                        <p:tgtEl>
                                          <p:spTgt spid="63"/>
                                        </p:tgtEl>
                                        <p:attrNameLst>
                                          <p:attrName>ppt_w</p:attrName>
                                        </p:attrNameLst>
                                      </p:cBhvr>
                                      <p:tavLst>
                                        <p:tav tm="0" fmla="#ppt_w*sin(2.5*pi*$)">
                                          <p:val>
                                            <p:fltVal val="0"/>
                                          </p:val>
                                        </p:tav>
                                        <p:tav tm="100000">
                                          <p:val>
                                            <p:fltVal val="1"/>
                                          </p:val>
                                        </p:tav>
                                      </p:tavLst>
                                    </p:anim>
                                    <p:anim calcmode="lin" valueType="num">
                                      <p:cBhvr>
                                        <p:cTn id="69" dur="2000" fill="hold"/>
                                        <p:tgtEl>
                                          <p:spTgt spid="63"/>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2000"/>
                                        <p:tgtEl>
                                          <p:spTgt spid="64"/>
                                        </p:tgtEl>
                                      </p:cBhvr>
                                    </p:animEffect>
                                    <p:anim calcmode="lin" valueType="num">
                                      <p:cBhvr>
                                        <p:cTn id="73" dur="2000" fill="hold"/>
                                        <p:tgtEl>
                                          <p:spTgt spid="64"/>
                                        </p:tgtEl>
                                        <p:attrNameLst>
                                          <p:attrName>ppt_w</p:attrName>
                                        </p:attrNameLst>
                                      </p:cBhvr>
                                      <p:tavLst>
                                        <p:tav tm="0" fmla="#ppt_w*sin(2.5*pi*$)">
                                          <p:val>
                                            <p:fltVal val="0"/>
                                          </p:val>
                                        </p:tav>
                                        <p:tav tm="100000">
                                          <p:val>
                                            <p:fltVal val="1"/>
                                          </p:val>
                                        </p:tav>
                                      </p:tavLst>
                                    </p:anim>
                                    <p:anim calcmode="lin" valueType="num">
                                      <p:cBhvr>
                                        <p:cTn id="74" dur="2000" fill="hold"/>
                                        <p:tgtEl>
                                          <p:spTgt spid="64"/>
                                        </p:tgtEl>
                                        <p:attrNameLst>
                                          <p:attrName>ppt_h</p:attrName>
                                        </p:attrNameLst>
                                      </p:cBhvr>
                                      <p:tavLst>
                                        <p:tav tm="0">
                                          <p:val>
                                            <p:strVal val="#ppt_h"/>
                                          </p:val>
                                        </p:tav>
                                        <p:tav tm="100000">
                                          <p:val>
                                            <p:strVal val="#ppt_h"/>
                                          </p:val>
                                        </p:tav>
                                      </p:tavLst>
                                    </p:anim>
                                  </p:childTnLst>
                                </p:cTn>
                              </p:par>
                              <p:par>
                                <p:cTn id="75" presetID="45"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2000"/>
                                        <p:tgtEl>
                                          <p:spTgt spid="65"/>
                                        </p:tgtEl>
                                      </p:cBhvr>
                                    </p:animEffect>
                                    <p:anim calcmode="lin" valueType="num">
                                      <p:cBhvr>
                                        <p:cTn id="78" dur="2000" fill="hold"/>
                                        <p:tgtEl>
                                          <p:spTgt spid="65"/>
                                        </p:tgtEl>
                                        <p:attrNameLst>
                                          <p:attrName>ppt_w</p:attrName>
                                        </p:attrNameLst>
                                      </p:cBhvr>
                                      <p:tavLst>
                                        <p:tav tm="0" fmla="#ppt_w*sin(2.5*pi*$)">
                                          <p:val>
                                            <p:fltVal val="0"/>
                                          </p:val>
                                        </p:tav>
                                        <p:tav tm="100000">
                                          <p:val>
                                            <p:fltVal val="1"/>
                                          </p:val>
                                        </p:tav>
                                      </p:tavLst>
                                    </p:anim>
                                    <p:anim calcmode="lin" valueType="num">
                                      <p:cBhvr>
                                        <p:cTn id="79" dur="2000" fill="hold"/>
                                        <p:tgtEl>
                                          <p:spTgt spid="65"/>
                                        </p:tgtEl>
                                        <p:attrNameLst>
                                          <p:attrName>ppt_h</p:attrName>
                                        </p:attrNameLst>
                                      </p:cBhvr>
                                      <p:tavLst>
                                        <p:tav tm="0">
                                          <p:val>
                                            <p:strVal val="#ppt_h"/>
                                          </p:val>
                                        </p:tav>
                                        <p:tav tm="100000">
                                          <p:val>
                                            <p:strVal val="#ppt_h"/>
                                          </p:val>
                                        </p:tav>
                                      </p:tavLst>
                                    </p:anim>
                                  </p:childTnLst>
                                </p:cTn>
                              </p:par>
                              <p:par>
                                <p:cTn id="80" presetID="45"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2000"/>
                                        <p:tgtEl>
                                          <p:spTgt spid="66"/>
                                        </p:tgtEl>
                                      </p:cBhvr>
                                    </p:animEffect>
                                    <p:anim calcmode="lin" valueType="num">
                                      <p:cBhvr>
                                        <p:cTn id="83" dur="2000" fill="hold"/>
                                        <p:tgtEl>
                                          <p:spTgt spid="66"/>
                                        </p:tgtEl>
                                        <p:attrNameLst>
                                          <p:attrName>ppt_w</p:attrName>
                                        </p:attrNameLst>
                                      </p:cBhvr>
                                      <p:tavLst>
                                        <p:tav tm="0" fmla="#ppt_w*sin(2.5*pi*$)">
                                          <p:val>
                                            <p:fltVal val="0"/>
                                          </p:val>
                                        </p:tav>
                                        <p:tav tm="100000">
                                          <p:val>
                                            <p:fltVal val="1"/>
                                          </p:val>
                                        </p:tav>
                                      </p:tavLst>
                                    </p:anim>
                                    <p:anim calcmode="lin" valueType="num">
                                      <p:cBhvr>
                                        <p:cTn id="84" dur="2000" fill="hold"/>
                                        <p:tgtEl>
                                          <p:spTgt spid="66"/>
                                        </p:tgtEl>
                                        <p:attrNameLst>
                                          <p:attrName>ppt_h</p:attrName>
                                        </p:attrNameLst>
                                      </p:cBhvr>
                                      <p:tavLst>
                                        <p:tav tm="0">
                                          <p:val>
                                            <p:strVal val="#ppt_h"/>
                                          </p:val>
                                        </p:tav>
                                        <p:tav tm="100000">
                                          <p:val>
                                            <p:strVal val="#ppt_h"/>
                                          </p:val>
                                        </p:tav>
                                      </p:tavLst>
                                    </p:anim>
                                  </p:childTnLst>
                                </p:cTn>
                              </p:par>
                              <p:par>
                                <p:cTn id="85" presetID="45" presetClass="entr" presetSubtype="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2000"/>
                                        <p:tgtEl>
                                          <p:spTgt spid="67"/>
                                        </p:tgtEl>
                                      </p:cBhvr>
                                    </p:animEffect>
                                    <p:anim calcmode="lin" valueType="num">
                                      <p:cBhvr>
                                        <p:cTn id="88" dur="2000" fill="hold"/>
                                        <p:tgtEl>
                                          <p:spTgt spid="67"/>
                                        </p:tgtEl>
                                        <p:attrNameLst>
                                          <p:attrName>ppt_w</p:attrName>
                                        </p:attrNameLst>
                                      </p:cBhvr>
                                      <p:tavLst>
                                        <p:tav tm="0" fmla="#ppt_w*sin(2.5*pi*$)">
                                          <p:val>
                                            <p:fltVal val="0"/>
                                          </p:val>
                                        </p:tav>
                                        <p:tav tm="100000">
                                          <p:val>
                                            <p:fltVal val="1"/>
                                          </p:val>
                                        </p:tav>
                                      </p:tavLst>
                                    </p:anim>
                                    <p:anim calcmode="lin" valueType="num">
                                      <p:cBhvr>
                                        <p:cTn id="89" dur="2000" fill="hold"/>
                                        <p:tgtEl>
                                          <p:spTgt spid="67"/>
                                        </p:tgtEl>
                                        <p:attrNameLst>
                                          <p:attrName>ppt_h</p:attrName>
                                        </p:attrNameLst>
                                      </p:cBhvr>
                                      <p:tavLst>
                                        <p:tav tm="0">
                                          <p:val>
                                            <p:strVal val="#ppt_h"/>
                                          </p:val>
                                        </p:tav>
                                        <p:tav tm="100000">
                                          <p:val>
                                            <p:strVal val="#ppt_h"/>
                                          </p:val>
                                        </p:tav>
                                      </p:tavLst>
                                    </p:anim>
                                  </p:childTnLst>
                                </p:cTn>
                              </p:par>
                              <p:par>
                                <p:cTn id="90" presetID="45" presetClass="entr" presetSubtype="0" fill="hold" grpId="0" nodeType="with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2000"/>
                                        <p:tgtEl>
                                          <p:spTgt spid="68"/>
                                        </p:tgtEl>
                                      </p:cBhvr>
                                    </p:animEffect>
                                    <p:anim calcmode="lin" valueType="num">
                                      <p:cBhvr>
                                        <p:cTn id="93" dur="2000" fill="hold"/>
                                        <p:tgtEl>
                                          <p:spTgt spid="68"/>
                                        </p:tgtEl>
                                        <p:attrNameLst>
                                          <p:attrName>ppt_w</p:attrName>
                                        </p:attrNameLst>
                                      </p:cBhvr>
                                      <p:tavLst>
                                        <p:tav tm="0" fmla="#ppt_w*sin(2.5*pi*$)">
                                          <p:val>
                                            <p:fltVal val="0"/>
                                          </p:val>
                                        </p:tav>
                                        <p:tav tm="100000">
                                          <p:val>
                                            <p:fltVal val="1"/>
                                          </p:val>
                                        </p:tav>
                                      </p:tavLst>
                                    </p:anim>
                                    <p:anim calcmode="lin" valueType="num">
                                      <p:cBhvr>
                                        <p:cTn id="94" dur="2000" fill="hold"/>
                                        <p:tgtEl>
                                          <p:spTgt spid="68"/>
                                        </p:tgtEl>
                                        <p:attrNameLst>
                                          <p:attrName>ppt_h</p:attrName>
                                        </p:attrNameLst>
                                      </p:cBhvr>
                                      <p:tavLst>
                                        <p:tav tm="0">
                                          <p:val>
                                            <p:strVal val="#ppt_h"/>
                                          </p:val>
                                        </p:tav>
                                        <p:tav tm="100000">
                                          <p:val>
                                            <p:strVal val="#ppt_h"/>
                                          </p:val>
                                        </p:tav>
                                      </p:tavLst>
                                    </p:anim>
                                  </p:childTnLst>
                                </p:cTn>
                              </p:par>
                              <p:par>
                                <p:cTn id="95" presetID="45"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animEffect transition="in" filter="fade">
                                      <p:cBhvr>
                                        <p:cTn id="97" dur="2000"/>
                                        <p:tgtEl>
                                          <p:spTgt spid="69"/>
                                        </p:tgtEl>
                                      </p:cBhvr>
                                    </p:animEffect>
                                    <p:anim calcmode="lin" valueType="num">
                                      <p:cBhvr>
                                        <p:cTn id="98" dur="2000" fill="hold"/>
                                        <p:tgtEl>
                                          <p:spTgt spid="69"/>
                                        </p:tgtEl>
                                        <p:attrNameLst>
                                          <p:attrName>ppt_w</p:attrName>
                                        </p:attrNameLst>
                                      </p:cBhvr>
                                      <p:tavLst>
                                        <p:tav tm="0" fmla="#ppt_w*sin(2.5*pi*$)">
                                          <p:val>
                                            <p:fltVal val="0"/>
                                          </p:val>
                                        </p:tav>
                                        <p:tav tm="100000">
                                          <p:val>
                                            <p:fltVal val="1"/>
                                          </p:val>
                                        </p:tav>
                                      </p:tavLst>
                                    </p:anim>
                                    <p:anim calcmode="lin" valueType="num">
                                      <p:cBhvr>
                                        <p:cTn id="99" dur="2000" fill="hold"/>
                                        <p:tgtEl>
                                          <p:spTgt spid="6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72923A-FDC7-4327-8394-9011D63ECE42}"/>
              </a:ext>
            </a:extLst>
          </p:cNvPr>
          <p:cNvSpPr>
            <a:spLocks noGrp="1"/>
          </p:cNvSpPr>
          <p:nvPr>
            <p:ph type="title"/>
          </p:nvPr>
        </p:nvSpPr>
        <p:spPr>
          <a:xfrm>
            <a:off x="5740055" y="314839"/>
            <a:ext cx="11340000" cy="432000"/>
          </a:xfrm>
        </p:spPr>
        <p:txBody>
          <a:bodyPr/>
          <a:lstStyle/>
          <a:p>
            <a:r>
              <a:rPr lang="hr-HR" dirty="0"/>
              <a:t>Pesticidi</a:t>
            </a:r>
            <a:endParaRPr lang="en-US" dirty="0"/>
          </a:p>
        </p:txBody>
      </p:sp>
      <p:sp>
        <p:nvSpPr>
          <p:cNvPr id="3" name="TextBox 2">
            <a:extLst>
              <a:ext uri="{FF2B5EF4-FFF2-40B4-BE49-F238E27FC236}">
                <a16:creationId xmlns:a16="http://schemas.microsoft.com/office/drawing/2014/main" id="{C1A9FD77-C76E-4CF0-96E4-6A1147E188FC}"/>
              </a:ext>
            </a:extLst>
          </p:cNvPr>
          <p:cNvSpPr txBox="1"/>
          <p:nvPr/>
        </p:nvSpPr>
        <p:spPr>
          <a:xfrm>
            <a:off x="5737723" y="778293"/>
            <a:ext cx="4894743" cy="949911"/>
          </a:xfrm>
          <a:prstGeom prst="rect">
            <a:avLst/>
          </a:prstGeom>
          <a:noFill/>
        </p:spPr>
        <p:txBody>
          <a:bodyPr wrap="square" lIns="0" tIns="0" rIns="0" bIns="0" rtlCol="0">
            <a:noAutofit/>
          </a:bodyPr>
          <a:lstStyle/>
          <a:p>
            <a:pPr marL="171450" indent="-171450">
              <a:buFontTx/>
              <a:buChar char="-"/>
            </a:pPr>
            <a:r>
              <a:rPr lang="hr-HR" sz="1500" dirty="0">
                <a:solidFill>
                  <a:schemeClr val="tx1">
                    <a:lumMod val="75000"/>
                    <a:lumOff val="25000"/>
                  </a:schemeClr>
                </a:solidFill>
              </a:rPr>
              <a:t>U svakodnevnim namirnicama nalazimo ostatke pesticida</a:t>
            </a:r>
          </a:p>
          <a:p>
            <a:pPr marL="171450" indent="-171450">
              <a:buFontTx/>
              <a:buChar char="-"/>
            </a:pPr>
            <a:r>
              <a:rPr lang="hr-HR" sz="1500" dirty="0">
                <a:solidFill>
                  <a:schemeClr val="tx1">
                    <a:lumMod val="75000"/>
                    <a:lumOff val="25000"/>
                  </a:schemeClr>
                </a:solidFill>
              </a:rPr>
              <a:t>Gotovo svi pesticidi svrstani u grupu otrova</a:t>
            </a:r>
            <a:endParaRPr lang="hr-HR" sz="1500" dirty="0">
              <a:solidFill>
                <a:schemeClr val="tx1">
                  <a:lumMod val="75000"/>
                  <a:lumOff val="25000"/>
                </a:schemeClr>
              </a:solidFill>
              <a:latin typeface="+mn-lt"/>
            </a:endParaRPr>
          </a:p>
        </p:txBody>
      </p:sp>
      <p:sp>
        <p:nvSpPr>
          <p:cNvPr id="4" name="Oval 3">
            <a:extLst>
              <a:ext uri="{FF2B5EF4-FFF2-40B4-BE49-F238E27FC236}">
                <a16:creationId xmlns:a16="http://schemas.microsoft.com/office/drawing/2014/main" id="{EA8C8A2A-D77B-4B00-8CB2-A54BA7A745FC}"/>
              </a:ext>
            </a:extLst>
          </p:cNvPr>
          <p:cNvSpPr/>
          <p:nvPr/>
        </p:nvSpPr>
        <p:spPr>
          <a:xfrm>
            <a:off x="6174877" y="3994327"/>
            <a:ext cx="1843398" cy="6666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ETILEN OKSID</a:t>
            </a:r>
          </a:p>
        </p:txBody>
      </p:sp>
      <p:sp>
        <p:nvSpPr>
          <p:cNvPr id="5" name="TextBox 4">
            <a:extLst>
              <a:ext uri="{FF2B5EF4-FFF2-40B4-BE49-F238E27FC236}">
                <a16:creationId xmlns:a16="http://schemas.microsoft.com/office/drawing/2014/main" id="{FD59ECF0-A450-4D3F-A113-03CE88E1DB63}"/>
              </a:ext>
            </a:extLst>
          </p:cNvPr>
          <p:cNvSpPr txBox="1"/>
          <p:nvPr/>
        </p:nvSpPr>
        <p:spPr>
          <a:xfrm>
            <a:off x="5909545" y="4723849"/>
            <a:ext cx="2627755" cy="2072935"/>
          </a:xfrm>
          <a:prstGeom prst="rect">
            <a:avLst/>
          </a:prstGeom>
          <a:noFill/>
        </p:spPr>
        <p:txBody>
          <a:bodyPr wrap="square" lIns="0" tIns="0" rIns="0" bIns="0" rtlCol="0">
            <a:noAutofit/>
          </a:bodyPr>
          <a:lstStyle/>
          <a:p>
            <a:r>
              <a:rPr lang="hr-HR" sz="1500" dirty="0">
                <a:solidFill>
                  <a:schemeClr val="tx1">
                    <a:lumMod val="75000"/>
                    <a:lumOff val="25000"/>
                  </a:schemeClr>
                </a:solidFill>
              </a:rPr>
              <a:t>Subjekti koji posluju </a:t>
            </a:r>
            <a:r>
              <a:rPr lang="hr-HR" sz="1500" b="1" u="sng" dirty="0" err="1">
                <a:solidFill>
                  <a:schemeClr val="tx1">
                    <a:lumMod val="75000"/>
                    <a:lumOff val="25000"/>
                  </a:schemeClr>
                </a:solidFill>
              </a:rPr>
              <a:t>sezamom</a:t>
            </a:r>
            <a:r>
              <a:rPr lang="hr-HR" sz="1500" dirty="0">
                <a:solidFill>
                  <a:schemeClr val="tx1">
                    <a:lumMod val="75000"/>
                    <a:lumOff val="25000"/>
                  </a:schemeClr>
                </a:solidFill>
              </a:rPr>
              <a:t> odgovorni su za redovite provjere dobavljača koji je dužan pri svakoj isporuci uz standardnu dokumentaciju priložiti i analizu na etilen-oksid.</a:t>
            </a:r>
            <a:endParaRPr lang="hr-HR" sz="1500" dirty="0">
              <a:solidFill>
                <a:schemeClr val="tx1">
                  <a:lumMod val="75000"/>
                  <a:lumOff val="25000"/>
                </a:schemeClr>
              </a:solidFill>
              <a:latin typeface="+mn-lt"/>
            </a:endParaRPr>
          </a:p>
        </p:txBody>
      </p:sp>
      <p:sp>
        <p:nvSpPr>
          <p:cNvPr id="6" name="Naslov 1">
            <a:extLst>
              <a:ext uri="{FF2B5EF4-FFF2-40B4-BE49-F238E27FC236}">
                <a16:creationId xmlns:a16="http://schemas.microsoft.com/office/drawing/2014/main" id="{9C90D483-C9B9-4245-8C2E-02790F3BBA56}"/>
              </a:ext>
            </a:extLst>
          </p:cNvPr>
          <p:cNvSpPr txBox="1">
            <a:spLocks/>
          </p:cNvSpPr>
          <p:nvPr/>
        </p:nvSpPr>
        <p:spPr>
          <a:xfrm>
            <a:off x="567848" y="290286"/>
            <a:ext cx="309539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hr-HR" dirty="0"/>
              <a:t>Teški metali</a:t>
            </a:r>
            <a:endParaRPr lang="en-US" dirty="0"/>
          </a:p>
        </p:txBody>
      </p:sp>
      <p:sp>
        <p:nvSpPr>
          <p:cNvPr id="7" name="TextBox 2">
            <a:extLst>
              <a:ext uri="{FF2B5EF4-FFF2-40B4-BE49-F238E27FC236}">
                <a16:creationId xmlns:a16="http://schemas.microsoft.com/office/drawing/2014/main" id="{A6330F9E-0FC6-44BE-B8A8-B177AF30C04C}"/>
              </a:ext>
            </a:extLst>
          </p:cNvPr>
          <p:cNvSpPr txBox="1"/>
          <p:nvPr/>
        </p:nvSpPr>
        <p:spPr>
          <a:xfrm>
            <a:off x="458409" y="1024985"/>
            <a:ext cx="3825669" cy="705776"/>
          </a:xfrm>
          <a:prstGeom prst="rect">
            <a:avLst/>
          </a:prstGeom>
          <a:noFill/>
        </p:spPr>
        <p:txBody>
          <a:bodyPr wrap="square" lIns="0" tIns="0" rIns="0" bIns="0" rtlCol="0">
            <a:noAutofit/>
          </a:bodyPr>
          <a:lstStyle/>
          <a:p>
            <a:pPr marL="171450" indent="-171450">
              <a:buFontTx/>
              <a:buChar char="-"/>
            </a:pPr>
            <a:r>
              <a:rPr lang="hr-HR" sz="1500" dirty="0">
                <a:solidFill>
                  <a:schemeClr val="tx1">
                    <a:lumMod val="75000"/>
                    <a:lumOff val="25000"/>
                  </a:schemeClr>
                </a:solidFill>
              </a:rPr>
              <a:t>različitim ljudskim aktivnostima dospijevaju u tlo i vodu</a:t>
            </a:r>
          </a:p>
          <a:p>
            <a:pPr marL="171450" indent="-171450">
              <a:buFontTx/>
              <a:buChar char="-"/>
            </a:pPr>
            <a:r>
              <a:rPr lang="hr-HR" sz="1500" dirty="0">
                <a:solidFill>
                  <a:schemeClr val="tx1">
                    <a:lumMod val="75000"/>
                    <a:lumOff val="25000"/>
                  </a:schemeClr>
                </a:solidFill>
              </a:rPr>
              <a:t> Vrlo su stabilni i toksični, akumuliraju se u ekosustavu</a:t>
            </a:r>
          </a:p>
          <a:p>
            <a:pPr marL="171450" indent="-171450">
              <a:buFontTx/>
              <a:buChar char="-"/>
            </a:pPr>
            <a:r>
              <a:rPr lang="hr-HR" sz="1500" u="sng" dirty="0">
                <a:solidFill>
                  <a:schemeClr val="tx1">
                    <a:lumMod val="75000"/>
                    <a:lumOff val="25000"/>
                  </a:schemeClr>
                </a:solidFill>
              </a:rPr>
              <a:t>olovo, kadmij, živa</a:t>
            </a:r>
            <a:r>
              <a:rPr lang="hr-HR" sz="1500" dirty="0">
                <a:solidFill>
                  <a:schemeClr val="tx1">
                    <a:lumMod val="75000"/>
                    <a:lumOff val="25000"/>
                  </a:schemeClr>
                </a:solidFill>
              </a:rPr>
              <a:t>; arsen, bakar, cink</a:t>
            </a:r>
          </a:p>
          <a:p>
            <a:pPr marL="171450" indent="-171450">
              <a:buFontTx/>
              <a:buChar char="-"/>
            </a:pPr>
            <a:r>
              <a:rPr lang="hr-HR" sz="1500" dirty="0">
                <a:solidFill>
                  <a:schemeClr val="tx1">
                    <a:lumMod val="75000"/>
                    <a:lumOff val="25000"/>
                  </a:schemeClr>
                </a:solidFill>
                <a:latin typeface="+mn-lt"/>
              </a:rPr>
              <a:t>soda bikarbona, proizvodi</a:t>
            </a:r>
          </a:p>
          <a:p>
            <a:pPr marL="171450" indent="-171450">
              <a:buFontTx/>
              <a:buChar char="-"/>
            </a:pPr>
            <a:r>
              <a:rPr lang="hr-HR" sz="1500" b="1" dirty="0">
                <a:solidFill>
                  <a:schemeClr val="tx1">
                    <a:lumMod val="75000"/>
                    <a:lumOff val="25000"/>
                  </a:schemeClr>
                </a:solidFill>
              </a:rPr>
              <a:t>Pravilnik o toksinima, metalima, </a:t>
            </a:r>
            <a:r>
              <a:rPr lang="hr-HR" sz="1500" b="1" dirty="0" err="1">
                <a:solidFill>
                  <a:schemeClr val="tx1">
                    <a:lumMod val="75000"/>
                    <a:lumOff val="25000"/>
                  </a:schemeClr>
                </a:solidFill>
              </a:rPr>
              <a:t>metaloidima</a:t>
            </a:r>
            <a:r>
              <a:rPr lang="hr-HR" sz="1500" b="1" dirty="0">
                <a:solidFill>
                  <a:schemeClr val="tx1">
                    <a:lumMod val="75000"/>
                    <a:lumOff val="25000"/>
                  </a:schemeClr>
                </a:solidFill>
              </a:rPr>
              <a:t>, te drugim štetnim tvarima koje se mogu nalaziti u hrani (NN 16/2005-283)</a:t>
            </a:r>
            <a:endParaRPr lang="hr-HR" sz="1500" b="1" dirty="0">
              <a:solidFill>
                <a:schemeClr val="tx1">
                  <a:lumMod val="75000"/>
                  <a:lumOff val="25000"/>
                </a:schemeClr>
              </a:solidFill>
              <a:latin typeface="+mn-lt"/>
            </a:endParaRPr>
          </a:p>
        </p:txBody>
      </p:sp>
      <p:sp>
        <p:nvSpPr>
          <p:cNvPr id="8" name="TextBox 7">
            <a:extLst>
              <a:ext uri="{FF2B5EF4-FFF2-40B4-BE49-F238E27FC236}">
                <a16:creationId xmlns:a16="http://schemas.microsoft.com/office/drawing/2014/main" id="{21AEBD2A-FB1E-4BCC-BEE9-6889960D571A}"/>
              </a:ext>
            </a:extLst>
          </p:cNvPr>
          <p:cNvSpPr txBox="1"/>
          <p:nvPr/>
        </p:nvSpPr>
        <p:spPr>
          <a:xfrm>
            <a:off x="6174877" y="1427711"/>
            <a:ext cx="4775788" cy="666613"/>
          </a:xfrm>
          <a:prstGeom prst="rect">
            <a:avLst/>
          </a:prstGeom>
          <a:noFill/>
        </p:spPr>
        <p:txBody>
          <a:bodyPr wrap="square" lIns="0" tIns="0" rIns="0" bIns="0" rtlCol="0">
            <a:noAutofit/>
          </a:bodyPr>
          <a:lstStyle/>
          <a:p>
            <a:r>
              <a:rPr lang="hr-HR" sz="1500" b="1" dirty="0">
                <a:solidFill>
                  <a:schemeClr val="tx1">
                    <a:lumMod val="75000"/>
                    <a:lumOff val="25000"/>
                  </a:schemeClr>
                </a:solidFill>
              </a:rPr>
              <a:t>Zakon</a:t>
            </a:r>
            <a:r>
              <a:rPr lang="hr-HR" sz="1500" dirty="0">
                <a:solidFill>
                  <a:schemeClr val="tx1">
                    <a:lumMod val="75000"/>
                    <a:lumOff val="25000"/>
                  </a:schemeClr>
                </a:solidFill>
              </a:rPr>
              <a:t> o provedbi Uredbe (EZ) br. 396/2005 o maksimalnim razinama ostataka pesticida u i na hrani i hrani za životinje biljnog i životnjskog podrijetla (NN br. 80/13, 115/18, 32/20)</a:t>
            </a:r>
          </a:p>
          <a:p>
            <a:r>
              <a:rPr lang="hr-HR" sz="1500" b="1" dirty="0">
                <a:solidFill>
                  <a:schemeClr val="tx1">
                    <a:lumMod val="75000"/>
                    <a:lumOff val="25000"/>
                  </a:schemeClr>
                </a:solidFill>
              </a:rPr>
              <a:t>UREDBA</a:t>
            </a:r>
            <a:r>
              <a:rPr lang="hr-HR" sz="1500" dirty="0">
                <a:solidFill>
                  <a:schemeClr val="tx1">
                    <a:lumMod val="75000"/>
                    <a:lumOff val="25000"/>
                  </a:schemeClr>
                </a:solidFill>
              </a:rPr>
              <a:t> (EZ) br. 396/2005 EUROPSKOG PARLAMENTA I VIJEĆA</a:t>
            </a:r>
          </a:p>
          <a:p>
            <a:r>
              <a:rPr lang="hr-HR" sz="1500" dirty="0">
                <a:solidFill>
                  <a:schemeClr val="tx1">
                    <a:lumMod val="75000"/>
                    <a:lumOff val="25000"/>
                  </a:schemeClr>
                </a:solidFill>
              </a:rPr>
              <a:t>od 23. veljače 2005. o maksimalnim razinama ostataka pesticida u ili na hrani i hrani za životinje biljnog i životinjskog podrijetla</a:t>
            </a:r>
          </a:p>
          <a:p>
            <a:r>
              <a:rPr lang="hr-HR" sz="1500" b="1" dirty="0">
                <a:solidFill>
                  <a:schemeClr val="tx1">
                    <a:lumMod val="75000"/>
                    <a:lumOff val="25000"/>
                  </a:schemeClr>
                </a:solidFill>
              </a:rPr>
              <a:t>Pravilnik</a:t>
            </a:r>
            <a:r>
              <a:rPr lang="hr-HR" sz="1500" dirty="0">
                <a:solidFill>
                  <a:schemeClr val="tx1">
                    <a:lumMod val="75000"/>
                    <a:lumOff val="25000"/>
                  </a:schemeClr>
                </a:solidFill>
              </a:rPr>
              <a:t> o maksimalnim razinama ostataka pesticida u i na hrani i hrani za životinje biljnog i životinjskog podrijetla (NN 148/2008)</a:t>
            </a:r>
          </a:p>
        </p:txBody>
      </p:sp>
      <p:sp>
        <p:nvSpPr>
          <p:cNvPr id="9" name="Arrow: Right 8">
            <a:extLst>
              <a:ext uri="{FF2B5EF4-FFF2-40B4-BE49-F238E27FC236}">
                <a16:creationId xmlns:a16="http://schemas.microsoft.com/office/drawing/2014/main" id="{EBB22ED7-2F56-4BA9-A71D-06F328B0A07D}"/>
              </a:ext>
            </a:extLst>
          </p:cNvPr>
          <p:cNvSpPr/>
          <p:nvPr/>
        </p:nvSpPr>
        <p:spPr>
          <a:xfrm>
            <a:off x="5712252" y="1454261"/>
            <a:ext cx="319554" cy="187863"/>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062A9BA6-A6DC-4029-9A9C-00D76A066B48}"/>
              </a:ext>
            </a:extLst>
          </p:cNvPr>
          <p:cNvPicPr/>
          <p:nvPr/>
        </p:nvPicPr>
        <p:blipFill rotWithShape="1">
          <a:blip r:embed="rId2"/>
          <a:srcRect l="33752" t="29382" r="35005" b="30514"/>
          <a:stretch/>
        </p:blipFill>
        <p:spPr bwMode="auto">
          <a:xfrm>
            <a:off x="8493184" y="4214410"/>
            <a:ext cx="3390727" cy="242036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DD8AAC8-DBA0-4C86-8A3E-F59EDA378275}"/>
              </a:ext>
            </a:extLst>
          </p:cNvPr>
          <p:cNvSpPr txBox="1"/>
          <p:nvPr/>
        </p:nvSpPr>
        <p:spPr>
          <a:xfrm>
            <a:off x="8537300" y="3712692"/>
            <a:ext cx="3302493" cy="304060"/>
          </a:xfrm>
          <a:prstGeom prst="rect">
            <a:avLst/>
          </a:prstGeom>
          <a:noFill/>
        </p:spPr>
        <p:txBody>
          <a:bodyPr wrap="square" lIns="0" tIns="0" rIns="0" bIns="0" rtlCol="0">
            <a:noAutofit/>
          </a:bodyPr>
          <a:lstStyle/>
          <a:p>
            <a:pPr algn="ctr"/>
            <a:r>
              <a:rPr lang="hr-HR" sz="1700" b="1" dirty="0">
                <a:solidFill>
                  <a:schemeClr val="tx1">
                    <a:lumMod val="75000"/>
                    <a:lumOff val="25000"/>
                  </a:schemeClr>
                </a:solidFill>
                <a:effectLst>
                  <a:outerShdw blurRad="38100" dist="38100" dir="2700000" algn="tl">
                    <a:srgbClr val="000000">
                      <a:alpha val="43137"/>
                    </a:srgbClr>
                  </a:outerShdw>
                </a:effectLst>
                <a:latin typeface="+mn-lt"/>
              </a:rPr>
              <a:t>TROVANJE PESTICIDIMA</a:t>
            </a:r>
          </a:p>
          <a:p>
            <a:pPr algn="ctr"/>
            <a:r>
              <a:rPr lang="hr-HR" sz="1700" b="1" dirty="0">
                <a:solidFill>
                  <a:schemeClr val="tx1">
                    <a:lumMod val="75000"/>
                    <a:lumOff val="25000"/>
                  </a:schemeClr>
                </a:solidFill>
                <a:effectLst>
                  <a:outerShdw blurRad="38100" dist="38100" dir="2700000" algn="tl">
                    <a:srgbClr val="000000">
                      <a:alpha val="43137"/>
                    </a:srgbClr>
                  </a:outerShdw>
                </a:effectLst>
              </a:rPr>
              <a:t>-primjer</a:t>
            </a:r>
            <a:endParaRPr lang="hr-HR" sz="1700" b="1" dirty="0">
              <a:solidFill>
                <a:schemeClr val="tx1">
                  <a:lumMod val="75000"/>
                  <a:lumOff val="25000"/>
                </a:schemeClr>
              </a:solidFill>
              <a:effectLst>
                <a:outerShdw blurRad="38100" dist="38100" dir="2700000" algn="tl">
                  <a:srgbClr val="000000">
                    <a:alpha val="43137"/>
                  </a:srgbClr>
                </a:outerShdw>
              </a:effectLst>
              <a:latin typeface="+mn-lt"/>
            </a:endParaRPr>
          </a:p>
        </p:txBody>
      </p:sp>
      <p:pic>
        <p:nvPicPr>
          <p:cNvPr id="12" name="Picture 11">
            <a:extLst>
              <a:ext uri="{FF2B5EF4-FFF2-40B4-BE49-F238E27FC236}">
                <a16:creationId xmlns:a16="http://schemas.microsoft.com/office/drawing/2014/main" id="{39F8EB0F-0753-41E3-8BFE-6426DD3BC995}"/>
              </a:ext>
            </a:extLst>
          </p:cNvPr>
          <p:cNvPicPr>
            <a:picLocks noChangeAspect="1"/>
          </p:cNvPicPr>
          <p:nvPr/>
        </p:nvPicPr>
        <p:blipFill rotWithShape="1">
          <a:blip r:embed="rId3"/>
          <a:srcRect l="20315" t="49153" r="24854" b="28740"/>
          <a:stretch/>
        </p:blipFill>
        <p:spPr>
          <a:xfrm>
            <a:off x="1809535" y="3476489"/>
            <a:ext cx="3065755" cy="695281"/>
          </a:xfrm>
          <a:prstGeom prst="rect">
            <a:avLst/>
          </a:prstGeom>
        </p:spPr>
      </p:pic>
      <p:pic>
        <p:nvPicPr>
          <p:cNvPr id="14" name="Picture 13">
            <a:extLst>
              <a:ext uri="{FF2B5EF4-FFF2-40B4-BE49-F238E27FC236}">
                <a16:creationId xmlns:a16="http://schemas.microsoft.com/office/drawing/2014/main" id="{11B5050E-C615-4FE8-BB1F-BA4C69FB72F3}"/>
              </a:ext>
            </a:extLst>
          </p:cNvPr>
          <p:cNvPicPr>
            <a:picLocks noChangeAspect="1"/>
          </p:cNvPicPr>
          <p:nvPr/>
        </p:nvPicPr>
        <p:blipFill rotWithShape="1">
          <a:blip r:embed="rId4"/>
          <a:srcRect l="13835" t="28741" r="38621" b="47308"/>
          <a:stretch/>
        </p:blipFill>
        <p:spPr>
          <a:xfrm>
            <a:off x="434648" y="4327634"/>
            <a:ext cx="3825669" cy="1084085"/>
          </a:xfrm>
          <a:prstGeom prst="rect">
            <a:avLst/>
          </a:prstGeom>
        </p:spPr>
      </p:pic>
      <p:pic>
        <p:nvPicPr>
          <p:cNvPr id="15" name="Picture 14">
            <a:extLst>
              <a:ext uri="{FF2B5EF4-FFF2-40B4-BE49-F238E27FC236}">
                <a16:creationId xmlns:a16="http://schemas.microsoft.com/office/drawing/2014/main" id="{D3607A2A-F689-4D69-84EC-B81ACD9B363F}"/>
              </a:ext>
            </a:extLst>
          </p:cNvPr>
          <p:cNvPicPr>
            <a:picLocks noChangeAspect="1"/>
          </p:cNvPicPr>
          <p:nvPr/>
        </p:nvPicPr>
        <p:blipFill rotWithShape="1">
          <a:blip r:embed="rId5"/>
          <a:srcRect l="12043" t="42669" r="46699" b="34924"/>
          <a:stretch/>
        </p:blipFill>
        <p:spPr>
          <a:xfrm>
            <a:off x="1560252" y="5411719"/>
            <a:ext cx="3520870" cy="1075630"/>
          </a:xfrm>
          <a:prstGeom prst="rect">
            <a:avLst/>
          </a:prstGeom>
        </p:spPr>
      </p:pic>
      <p:sp>
        <p:nvSpPr>
          <p:cNvPr id="16" name="Arrow: Right 15">
            <a:extLst>
              <a:ext uri="{FF2B5EF4-FFF2-40B4-BE49-F238E27FC236}">
                <a16:creationId xmlns:a16="http://schemas.microsoft.com/office/drawing/2014/main" id="{D3795926-D295-40ED-9308-EC2356081F00}"/>
              </a:ext>
            </a:extLst>
          </p:cNvPr>
          <p:cNvSpPr/>
          <p:nvPr/>
        </p:nvSpPr>
        <p:spPr>
          <a:xfrm>
            <a:off x="5712252" y="2129711"/>
            <a:ext cx="319554" cy="187863"/>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Arrow: Right 16">
            <a:extLst>
              <a:ext uri="{FF2B5EF4-FFF2-40B4-BE49-F238E27FC236}">
                <a16:creationId xmlns:a16="http://schemas.microsoft.com/office/drawing/2014/main" id="{86C8AEA4-9641-4924-9CE8-79DB0B7D5345}"/>
              </a:ext>
            </a:extLst>
          </p:cNvPr>
          <p:cNvSpPr/>
          <p:nvPr/>
        </p:nvSpPr>
        <p:spPr>
          <a:xfrm>
            <a:off x="5712252" y="3069499"/>
            <a:ext cx="319554" cy="187863"/>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8513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4"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7" grpId="0"/>
      <p:bldP spid="8" grpId="0"/>
      <p:bldP spid="9" grpId="0" animBg="1"/>
      <p:bldP spid="11" grpId="0"/>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文本框 50"/>
          <p:cNvSpPr txBox="1"/>
          <p:nvPr/>
        </p:nvSpPr>
        <p:spPr>
          <a:xfrm>
            <a:off x="5433790" y="129336"/>
            <a:ext cx="1262460" cy="5162054"/>
          </a:xfrm>
          <a:prstGeom prst="rect">
            <a:avLst/>
          </a:prstGeom>
          <a:noFill/>
        </p:spPr>
        <p:txBody>
          <a:bodyPr wrap="square" rtlCol="0" anchor="ctr">
            <a:spAutoFit/>
          </a:bodyPr>
          <a:lstStyle/>
          <a:p>
            <a:pPr algn="ctr">
              <a:lnSpc>
                <a:spcPct val="150000"/>
              </a:lnSpc>
            </a:pPr>
            <a:r>
              <a:rPr lang="en-US" altLang="zh-CN" sz="25000" dirty="0">
                <a:solidFill>
                  <a:schemeClr val="bg2">
                    <a:lumMod val="50000"/>
                  </a:schemeClr>
                </a:solidFill>
                <a:latin typeface="华文细黑" panose="02010600040101010101" pitchFamily="2" charset="-122"/>
                <a:ea typeface="华文细黑" panose="02010600040101010101" pitchFamily="2" charset="-122"/>
              </a:rPr>
              <a:t>3</a:t>
            </a:r>
          </a:p>
        </p:txBody>
      </p:sp>
      <p:sp>
        <p:nvSpPr>
          <p:cNvPr id="53" name="文本框 52"/>
          <p:cNvSpPr txBox="1"/>
          <p:nvPr/>
        </p:nvSpPr>
        <p:spPr>
          <a:xfrm>
            <a:off x="3375439" y="4710624"/>
            <a:ext cx="5288920" cy="379078"/>
          </a:xfrm>
          <a:prstGeom prst="rect">
            <a:avLst/>
          </a:prstGeom>
          <a:noFill/>
        </p:spPr>
        <p:txBody>
          <a:bodyPr wrap="square" rtlCol="0">
            <a:spAutoFit/>
          </a:bodyPr>
          <a:lstStyle/>
          <a:p>
            <a:pPr algn="ctr">
              <a:lnSpc>
                <a:spcPct val="130000"/>
              </a:lnSpc>
            </a:pPr>
            <a:r>
              <a:rPr lang="hr-HR" altLang="zh-CN" sz="1600" dirty="0">
                <a:solidFill>
                  <a:schemeClr val="tx2"/>
                </a:solidFill>
                <a:latin typeface="+mn-ea"/>
              </a:rPr>
              <a:t>U svim vrstama hrane</a:t>
            </a:r>
            <a:endParaRPr lang="en-US" altLang="zh-CN" sz="1050" dirty="0">
              <a:solidFill>
                <a:schemeClr val="tx2"/>
              </a:solidFill>
              <a:latin typeface="+mn-ea"/>
            </a:endParaRPr>
          </a:p>
        </p:txBody>
      </p:sp>
      <p:sp>
        <p:nvSpPr>
          <p:cNvPr id="61" name="矩形 60"/>
          <p:cNvSpPr/>
          <p:nvPr/>
        </p:nvSpPr>
        <p:spPr>
          <a:xfrm>
            <a:off x="4762058" y="2800334"/>
            <a:ext cx="2667884" cy="1077218"/>
          </a:xfrm>
          <a:prstGeom prst="rect">
            <a:avLst/>
          </a:prstGeom>
          <a:solidFill>
            <a:schemeClr val="bg1"/>
          </a:solidFill>
        </p:spPr>
        <p:txBody>
          <a:bodyPr wrap="square">
            <a:spAutoFit/>
          </a:bodyPr>
          <a:lstStyle/>
          <a:p>
            <a:pPr algn="ctr"/>
            <a:r>
              <a:rPr kumimoji="1" lang="hr-HR" altLang="zh-CN" sz="3200" dirty="0">
                <a:solidFill>
                  <a:schemeClr val="tx2"/>
                </a:solidFill>
                <a:effectLst>
                  <a:innerShdw blurRad="63500" dist="50800" dir="16200000">
                    <a:prstClr val="black">
                      <a:alpha val="30000"/>
                    </a:prstClr>
                  </a:innerShdw>
                </a:effectLst>
                <a:latin typeface="+mj-ea"/>
                <a:ea typeface="+mj-ea"/>
              </a:rPr>
              <a:t>FIZIKALNE OPASNOSTI</a:t>
            </a:r>
            <a:endParaRPr kumimoji="1" lang="zh-CN" altLang="en-US" sz="3200" spc="600" dirty="0">
              <a:solidFill>
                <a:schemeClr val="tx2"/>
              </a:solidFill>
              <a:effectLst>
                <a:innerShdw blurRad="63500" dist="50800" dir="16200000">
                  <a:prstClr val="black">
                    <a:alpha val="30000"/>
                  </a:prstClr>
                </a:innerShdw>
              </a:effectLst>
              <a:latin typeface="+mj-ea"/>
              <a:ea typeface="+mj-ea"/>
            </a:endParaRPr>
          </a:p>
        </p:txBody>
      </p:sp>
      <p:cxnSp>
        <p:nvCxnSpPr>
          <p:cNvPr id="282" name="直接连接符 281"/>
          <p:cNvCxnSpPr>
            <a:stCxn id="252" idx="2"/>
            <a:endCxn id="234" idx="1"/>
          </p:cNvCxnSpPr>
          <p:nvPr/>
        </p:nvCxnSpPr>
        <p:spPr>
          <a:xfrm flipH="1">
            <a:off x="7972096" y="1978766"/>
            <a:ext cx="1241019" cy="656955"/>
          </a:xfrm>
          <a:prstGeom prst="line">
            <a:avLst/>
          </a:prstGeom>
          <a:ln>
            <a:solidFill>
              <a:schemeClr val="tx1">
                <a:alpha val="44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endCxn id="64" idx="0"/>
          </p:cNvCxnSpPr>
          <p:nvPr/>
        </p:nvCxnSpPr>
        <p:spPr>
          <a:xfrm>
            <a:off x="3149671" y="4275240"/>
            <a:ext cx="6005708" cy="8695"/>
          </a:xfrm>
          <a:prstGeom prst="line">
            <a:avLst/>
          </a:prstGeom>
          <a:ln>
            <a:solidFill>
              <a:schemeClr val="tx2">
                <a:alpha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7" name="L 形 56"/>
          <p:cNvSpPr/>
          <p:nvPr/>
        </p:nvSpPr>
        <p:spPr>
          <a:xfrm flipV="1">
            <a:off x="2269242" y="1489537"/>
            <a:ext cx="360000" cy="360000"/>
          </a:xfrm>
          <a:prstGeom prst="corner">
            <a:avLst>
              <a:gd name="adj1" fmla="val 12625"/>
              <a:gd name="adj2" fmla="val 12633"/>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38"/>
          <p:cNvCxnSpPr/>
          <p:nvPr/>
        </p:nvCxnSpPr>
        <p:spPr>
          <a:xfrm flipH="1">
            <a:off x="8979490" y="458635"/>
            <a:ext cx="1790376" cy="1138338"/>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39"/>
          <p:cNvCxnSpPr/>
          <p:nvPr/>
        </p:nvCxnSpPr>
        <p:spPr>
          <a:xfrm flipH="1">
            <a:off x="10039944" y="994516"/>
            <a:ext cx="750779" cy="477352"/>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40"/>
          <p:cNvCxnSpPr/>
          <p:nvPr/>
        </p:nvCxnSpPr>
        <p:spPr>
          <a:xfrm flipH="1">
            <a:off x="334147" y="4404457"/>
            <a:ext cx="2238336" cy="1423155"/>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41"/>
          <p:cNvCxnSpPr/>
          <p:nvPr/>
        </p:nvCxnSpPr>
        <p:spPr>
          <a:xfrm flipH="1">
            <a:off x="1452569" y="4830903"/>
            <a:ext cx="1168473" cy="742926"/>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4" name="L 形 63"/>
          <p:cNvSpPr/>
          <p:nvPr/>
        </p:nvSpPr>
        <p:spPr>
          <a:xfrm rot="10800000" flipV="1">
            <a:off x="9155379" y="3781193"/>
            <a:ext cx="536616" cy="536616"/>
          </a:xfrm>
          <a:prstGeom prst="corner">
            <a:avLst>
              <a:gd name="adj1" fmla="val 12625"/>
              <a:gd name="adj2" fmla="val 12633"/>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rot="14400000">
            <a:off x="2464082" y="3989462"/>
            <a:ext cx="545496" cy="487933"/>
            <a:chOff x="3100489" y="4051921"/>
            <a:chExt cx="545496" cy="487933"/>
          </a:xfrm>
        </p:grpSpPr>
        <p:sp>
          <p:nvSpPr>
            <p:cNvPr id="67" name="33"/>
            <p:cNvSpPr/>
            <p:nvPr/>
          </p:nvSpPr>
          <p:spPr>
            <a:xfrm rot="20599068">
              <a:off x="3100489" y="4069598"/>
              <a:ext cx="545496" cy="470256"/>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8" name="椭圆 67"/>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33"/>
          <p:cNvSpPr/>
          <p:nvPr/>
        </p:nvSpPr>
        <p:spPr>
          <a:xfrm rot="20599068">
            <a:off x="7660378" y="3013596"/>
            <a:ext cx="118484" cy="102141"/>
          </a:xfrm>
          <a:prstGeom prst="triangle">
            <a:avLst/>
          </a:prstGeom>
          <a:solidFill>
            <a:schemeClr val="bg1"/>
          </a:solid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0" name="组合 69"/>
          <p:cNvGrpSpPr/>
          <p:nvPr/>
        </p:nvGrpSpPr>
        <p:grpSpPr>
          <a:xfrm rot="4205436">
            <a:off x="8605647" y="2771418"/>
            <a:ext cx="373919" cy="347426"/>
            <a:chOff x="3168984" y="4051921"/>
            <a:chExt cx="373919" cy="347426"/>
          </a:xfrm>
        </p:grpSpPr>
        <p:sp>
          <p:nvSpPr>
            <p:cNvPr id="71" name="33"/>
            <p:cNvSpPr/>
            <p:nvPr/>
          </p:nvSpPr>
          <p:spPr>
            <a:xfrm rot="20599068">
              <a:off x="3168984" y="4077002"/>
              <a:ext cx="373919" cy="322345"/>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2" name="椭圆 71"/>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33"/>
          <p:cNvSpPr/>
          <p:nvPr/>
        </p:nvSpPr>
        <p:spPr>
          <a:xfrm rot="10800000">
            <a:off x="6012826" y="4422933"/>
            <a:ext cx="172484" cy="148693"/>
          </a:xfrm>
          <a:prstGeom prst="triangle">
            <a:avLst/>
          </a:prstGeom>
          <a:solidFill>
            <a:schemeClr val="tx2">
              <a:lumMod val="85000"/>
              <a:lumOff val="1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4" name="组合 73"/>
          <p:cNvGrpSpPr/>
          <p:nvPr/>
        </p:nvGrpSpPr>
        <p:grpSpPr>
          <a:xfrm rot="4433794">
            <a:off x="9580376" y="1361881"/>
            <a:ext cx="545496" cy="487933"/>
            <a:chOff x="3100489" y="4051921"/>
            <a:chExt cx="545496" cy="487933"/>
          </a:xfrm>
        </p:grpSpPr>
        <p:sp>
          <p:nvSpPr>
            <p:cNvPr id="75" name="33"/>
            <p:cNvSpPr/>
            <p:nvPr/>
          </p:nvSpPr>
          <p:spPr>
            <a:xfrm rot="20599068">
              <a:off x="3100489" y="4069598"/>
              <a:ext cx="545496" cy="470256"/>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6" name="椭圆 75"/>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rot="16810010" flipV="1">
            <a:off x="1096597" y="1255125"/>
            <a:ext cx="260050" cy="240132"/>
            <a:chOff x="3173650" y="4051921"/>
            <a:chExt cx="355131" cy="327932"/>
          </a:xfrm>
        </p:grpSpPr>
        <p:sp>
          <p:nvSpPr>
            <p:cNvPr id="78" name="33"/>
            <p:cNvSpPr/>
            <p:nvPr/>
          </p:nvSpPr>
          <p:spPr>
            <a:xfrm rot="20599068">
              <a:off x="3173650" y="4073705"/>
              <a:ext cx="355131" cy="306148"/>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9" name="椭圆 78"/>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33"/>
          <p:cNvSpPr/>
          <p:nvPr/>
        </p:nvSpPr>
        <p:spPr>
          <a:xfrm rot="20599068" flipV="1">
            <a:off x="4689962" y="2967148"/>
            <a:ext cx="96406" cy="83109"/>
          </a:xfrm>
          <a:prstGeom prst="triangle">
            <a:avLst/>
          </a:prstGeom>
          <a:solidFill>
            <a:schemeClr val="bg1"/>
          </a:solid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95" name="组合 94"/>
          <p:cNvGrpSpPr/>
          <p:nvPr/>
        </p:nvGrpSpPr>
        <p:grpSpPr>
          <a:xfrm rot="7316312" flipV="1">
            <a:off x="9815029" y="5511501"/>
            <a:ext cx="220831" cy="203917"/>
            <a:chOff x="3173650" y="4051921"/>
            <a:chExt cx="355131" cy="327932"/>
          </a:xfrm>
        </p:grpSpPr>
        <p:sp>
          <p:nvSpPr>
            <p:cNvPr id="96" name="33"/>
            <p:cNvSpPr/>
            <p:nvPr/>
          </p:nvSpPr>
          <p:spPr>
            <a:xfrm rot="20599068">
              <a:off x="3173650" y="4073705"/>
              <a:ext cx="355131" cy="306148"/>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7" name="椭圆 96"/>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852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ox(in)">
                                      <p:cBhvr>
                                        <p:cTn id="10" dur="1250"/>
                                        <p:tgtEl>
                                          <p:spTgt spid="51"/>
                                        </p:tgtEl>
                                      </p:cBhvr>
                                    </p:animEffect>
                                  </p:childTnLst>
                                </p:cTn>
                              </p:par>
                              <p:par>
                                <p:cTn id="11" presetID="37" presetClass="entr" presetSubtype="0" fill="hold" grpId="0" nodeType="withEffect">
                                  <p:stCondLst>
                                    <p:cond delay="75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900" decel="100000" fill="hold"/>
                                        <p:tgtEl>
                                          <p:spTgt spid="6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17" presetID="31" presetClass="entr" presetSubtype="0" fill="hold" nodeType="withEffect">
                                  <p:stCondLst>
                                    <p:cond delay="250"/>
                                  </p:stCondLst>
                                  <p:childTnLst>
                                    <p:set>
                                      <p:cBhvr>
                                        <p:cTn id="18" dur="1" fill="hold">
                                          <p:stCondLst>
                                            <p:cond delay="0"/>
                                          </p:stCondLst>
                                        </p:cTn>
                                        <p:tgtEl>
                                          <p:spTgt spid="282"/>
                                        </p:tgtEl>
                                        <p:attrNameLst>
                                          <p:attrName>style.visibility</p:attrName>
                                        </p:attrNameLst>
                                      </p:cBhvr>
                                      <p:to>
                                        <p:strVal val="visible"/>
                                      </p:to>
                                    </p:set>
                                    <p:anim calcmode="lin" valueType="num">
                                      <p:cBhvr>
                                        <p:cTn id="19" dur="1000" fill="hold"/>
                                        <p:tgtEl>
                                          <p:spTgt spid="282"/>
                                        </p:tgtEl>
                                        <p:attrNameLst>
                                          <p:attrName>ppt_w</p:attrName>
                                        </p:attrNameLst>
                                      </p:cBhvr>
                                      <p:tavLst>
                                        <p:tav tm="0">
                                          <p:val>
                                            <p:fltVal val="0"/>
                                          </p:val>
                                        </p:tav>
                                        <p:tav tm="100000">
                                          <p:val>
                                            <p:strVal val="#ppt_w"/>
                                          </p:val>
                                        </p:tav>
                                      </p:tavLst>
                                    </p:anim>
                                    <p:anim calcmode="lin" valueType="num">
                                      <p:cBhvr>
                                        <p:cTn id="20" dur="1000" fill="hold"/>
                                        <p:tgtEl>
                                          <p:spTgt spid="282"/>
                                        </p:tgtEl>
                                        <p:attrNameLst>
                                          <p:attrName>ppt_h</p:attrName>
                                        </p:attrNameLst>
                                      </p:cBhvr>
                                      <p:tavLst>
                                        <p:tav tm="0">
                                          <p:val>
                                            <p:fltVal val="0"/>
                                          </p:val>
                                        </p:tav>
                                        <p:tav tm="100000">
                                          <p:val>
                                            <p:strVal val="#ppt_h"/>
                                          </p:val>
                                        </p:tav>
                                      </p:tavLst>
                                    </p:anim>
                                    <p:anim calcmode="lin" valueType="num">
                                      <p:cBhvr>
                                        <p:cTn id="21" dur="1000" fill="hold"/>
                                        <p:tgtEl>
                                          <p:spTgt spid="282"/>
                                        </p:tgtEl>
                                        <p:attrNameLst>
                                          <p:attrName>style.rotation</p:attrName>
                                        </p:attrNameLst>
                                      </p:cBhvr>
                                      <p:tavLst>
                                        <p:tav tm="0">
                                          <p:val>
                                            <p:fltVal val="90"/>
                                          </p:val>
                                        </p:tav>
                                        <p:tav tm="100000">
                                          <p:val>
                                            <p:fltVal val="0"/>
                                          </p:val>
                                        </p:tav>
                                      </p:tavLst>
                                    </p:anim>
                                    <p:animEffect transition="in" filter="fade">
                                      <p:cBhvr>
                                        <p:cTn id="22" dur="1000"/>
                                        <p:tgtEl>
                                          <p:spTgt spid="282"/>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63" presetClass="path" presetSubtype="0" decel="50000" fill="hold" grpId="1" nodeType="withEffect">
                                  <p:stCondLst>
                                    <p:cond delay="1000"/>
                                  </p:stCondLst>
                                  <p:childTnLst>
                                    <p:animMotion origin="layout" path="M 3.33333E-6 7.40741E-7 L 0.20547 7.40741E-7 " pathEditMode="relative" rAng="0" ptsTypes="AA">
                                      <p:cBhvr>
                                        <p:cTn id="27" dur="500" spd="-100000" fill="hold"/>
                                        <p:tgtEl>
                                          <p:spTgt spid="64"/>
                                        </p:tgtEl>
                                        <p:attrNameLst>
                                          <p:attrName>ppt_x</p:attrName>
                                          <p:attrName>ppt_y</p:attrName>
                                        </p:attrNameLst>
                                      </p:cBhvr>
                                      <p:rCtr x="10273" y="0"/>
                                    </p:animMotion>
                                  </p:childTnLst>
                                </p:cTn>
                              </p:par>
                            </p:childTnLst>
                          </p:cTn>
                        </p:par>
                        <p:par>
                          <p:cTn id="28" fill="hold">
                            <p:stCondLst>
                              <p:cond delay="1750"/>
                            </p:stCondLst>
                            <p:childTnLst>
                              <p:par>
                                <p:cTn id="29" presetID="53" presetClass="entr" presetSubtype="16"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250" fill="hold"/>
                                        <p:tgtEl>
                                          <p:spTgt spid="57"/>
                                        </p:tgtEl>
                                        <p:attrNameLst>
                                          <p:attrName>ppt_w</p:attrName>
                                        </p:attrNameLst>
                                      </p:cBhvr>
                                      <p:tavLst>
                                        <p:tav tm="0">
                                          <p:val>
                                            <p:fltVal val="0"/>
                                          </p:val>
                                        </p:tav>
                                        <p:tav tm="100000">
                                          <p:val>
                                            <p:strVal val="#ppt_w"/>
                                          </p:val>
                                        </p:tav>
                                      </p:tavLst>
                                    </p:anim>
                                    <p:anim calcmode="lin" valueType="num">
                                      <p:cBhvr>
                                        <p:cTn id="32" dur="250" fill="hold"/>
                                        <p:tgtEl>
                                          <p:spTgt spid="57"/>
                                        </p:tgtEl>
                                        <p:attrNameLst>
                                          <p:attrName>ppt_h</p:attrName>
                                        </p:attrNameLst>
                                      </p:cBhvr>
                                      <p:tavLst>
                                        <p:tav tm="0">
                                          <p:val>
                                            <p:fltVal val="0"/>
                                          </p:val>
                                        </p:tav>
                                        <p:tav tm="100000">
                                          <p:val>
                                            <p:strVal val="#ppt_h"/>
                                          </p:val>
                                        </p:tav>
                                      </p:tavLst>
                                    </p:anim>
                                    <p:animEffect transition="in" filter="fade">
                                      <p:cBhvr>
                                        <p:cTn id="33" dur="250"/>
                                        <p:tgtEl>
                                          <p:spTgt spid="57"/>
                                        </p:tgtEl>
                                      </p:cBhvr>
                                    </p:animEffect>
                                  </p:childTnLst>
                                </p:cTn>
                              </p:par>
                              <p:par>
                                <p:cTn id="34" presetID="2" presetClass="entr" presetSubtype="3"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500" fill="hold"/>
                                        <p:tgtEl>
                                          <p:spTgt spid="58"/>
                                        </p:tgtEl>
                                        <p:attrNameLst>
                                          <p:attrName>ppt_x</p:attrName>
                                        </p:attrNameLst>
                                      </p:cBhvr>
                                      <p:tavLst>
                                        <p:tav tm="0">
                                          <p:val>
                                            <p:strVal val="1+#ppt_w/2"/>
                                          </p:val>
                                        </p:tav>
                                        <p:tav tm="100000">
                                          <p:val>
                                            <p:strVal val="#ppt_x"/>
                                          </p:val>
                                        </p:tav>
                                      </p:tavLst>
                                    </p:anim>
                                    <p:anim calcmode="lin" valueType="num">
                                      <p:cBhvr additive="base">
                                        <p:cTn id="37" dur="500" fill="hold"/>
                                        <p:tgtEl>
                                          <p:spTgt spid="58"/>
                                        </p:tgtEl>
                                        <p:attrNameLst>
                                          <p:attrName>ppt_y</p:attrName>
                                        </p:attrNameLst>
                                      </p:cBhvr>
                                      <p:tavLst>
                                        <p:tav tm="0">
                                          <p:val>
                                            <p:strVal val="0-#ppt_h/2"/>
                                          </p:val>
                                        </p:tav>
                                        <p:tav tm="100000">
                                          <p:val>
                                            <p:strVal val="#ppt_y"/>
                                          </p:val>
                                        </p:tav>
                                      </p:tavLst>
                                    </p:anim>
                                  </p:childTnLst>
                                </p:cTn>
                              </p:par>
                              <p:par>
                                <p:cTn id="38" presetID="2" presetClass="entr" presetSubtype="3"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500" fill="hold"/>
                                        <p:tgtEl>
                                          <p:spTgt spid="59"/>
                                        </p:tgtEl>
                                        <p:attrNameLst>
                                          <p:attrName>ppt_x</p:attrName>
                                        </p:attrNameLst>
                                      </p:cBhvr>
                                      <p:tavLst>
                                        <p:tav tm="0">
                                          <p:val>
                                            <p:strVal val="1+#ppt_w/2"/>
                                          </p:val>
                                        </p:tav>
                                        <p:tav tm="100000">
                                          <p:val>
                                            <p:strVal val="#ppt_x"/>
                                          </p:val>
                                        </p:tav>
                                      </p:tavLst>
                                    </p:anim>
                                    <p:anim calcmode="lin" valueType="num">
                                      <p:cBhvr additive="base">
                                        <p:cTn id="41" dur="500" fill="hold"/>
                                        <p:tgtEl>
                                          <p:spTgt spid="59"/>
                                        </p:tgtEl>
                                        <p:attrNameLst>
                                          <p:attrName>ppt_y</p:attrName>
                                        </p:attrNameLst>
                                      </p:cBhvr>
                                      <p:tavLst>
                                        <p:tav tm="0">
                                          <p:val>
                                            <p:strVal val="0-#ppt_h/2"/>
                                          </p:val>
                                        </p:tav>
                                        <p:tav tm="100000">
                                          <p:val>
                                            <p:strVal val="#ppt_y"/>
                                          </p:val>
                                        </p:tav>
                                      </p:tavLst>
                                    </p:anim>
                                  </p:childTnLst>
                                </p:cTn>
                              </p:par>
                              <p:par>
                                <p:cTn id="42" presetID="2" presetClass="entr" presetSubtype="3"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500" fill="hold"/>
                                        <p:tgtEl>
                                          <p:spTgt spid="60"/>
                                        </p:tgtEl>
                                        <p:attrNameLst>
                                          <p:attrName>ppt_x</p:attrName>
                                        </p:attrNameLst>
                                      </p:cBhvr>
                                      <p:tavLst>
                                        <p:tav tm="0">
                                          <p:val>
                                            <p:strVal val="1+#ppt_w/2"/>
                                          </p:val>
                                        </p:tav>
                                        <p:tav tm="100000">
                                          <p:val>
                                            <p:strVal val="#ppt_x"/>
                                          </p:val>
                                        </p:tav>
                                      </p:tavLst>
                                    </p:anim>
                                    <p:anim calcmode="lin" valueType="num">
                                      <p:cBhvr additive="base">
                                        <p:cTn id="45" dur="500" fill="hold"/>
                                        <p:tgtEl>
                                          <p:spTgt spid="60"/>
                                        </p:tgtEl>
                                        <p:attrNameLst>
                                          <p:attrName>ppt_y</p:attrName>
                                        </p:attrNameLst>
                                      </p:cBhvr>
                                      <p:tavLst>
                                        <p:tav tm="0">
                                          <p:val>
                                            <p:strVal val="0-#ppt_h/2"/>
                                          </p:val>
                                        </p:tav>
                                        <p:tav tm="100000">
                                          <p:val>
                                            <p:strVal val="#ppt_y"/>
                                          </p:val>
                                        </p:tav>
                                      </p:tavLst>
                                    </p:anim>
                                  </p:childTnLst>
                                </p:cTn>
                              </p:par>
                              <p:par>
                                <p:cTn id="46" presetID="2" presetClass="entr" presetSubtype="3"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1+#ppt_w/2"/>
                                          </p:val>
                                        </p:tav>
                                        <p:tav tm="100000">
                                          <p:val>
                                            <p:strVal val="#ppt_x"/>
                                          </p:val>
                                        </p:tav>
                                      </p:tavLst>
                                    </p:anim>
                                    <p:anim calcmode="lin" valueType="num">
                                      <p:cBhvr additive="base">
                                        <p:cTn id="49" dur="500" fill="hold"/>
                                        <p:tgtEl>
                                          <p:spTgt spid="63"/>
                                        </p:tgtEl>
                                        <p:attrNameLst>
                                          <p:attrName>ppt_y</p:attrName>
                                        </p:attrNameLst>
                                      </p:cBhvr>
                                      <p:tavLst>
                                        <p:tav tm="0">
                                          <p:val>
                                            <p:strVal val="0-#ppt_h/2"/>
                                          </p:val>
                                        </p:tav>
                                        <p:tav tm="100000">
                                          <p:val>
                                            <p:strVal val="#ppt_y"/>
                                          </p:val>
                                        </p:tav>
                                      </p:tavLst>
                                    </p:anim>
                                  </p:childTnLst>
                                </p:cTn>
                              </p:par>
                              <p:par>
                                <p:cTn id="50" presetID="31"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 calcmode="lin" valueType="num">
                                      <p:cBhvr>
                                        <p:cTn id="52" dur="750" fill="hold"/>
                                        <p:tgtEl>
                                          <p:spTgt spid="69"/>
                                        </p:tgtEl>
                                        <p:attrNameLst>
                                          <p:attrName>ppt_w</p:attrName>
                                        </p:attrNameLst>
                                      </p:cBhvr>
                                      <p:tavLst>
                                        <p:tav tm="0">
                                          <p:val>
                                            <p:fltVal val="0"/>
                                          </p:val>
                                        </p:tav>
                                        <p:tav tm="100000">
                                          <p:val>
                                            <p:strVal val="#ppt_w"/>
                                          </p:val>
                                        </p:tav>
                                      </p:tavLst>
                                    </p:anim>
                                    <p:anim calcmode="lin" valueType="num">
                                      <p:cBhvr>
                                        <p:cTn id="53" dur="750" fill="hold"/>
                                        <p:tgtEl>
                                          <p:spTgt spid="69"/>
                                        </p:tgtEl>
                                        <p:attrNameLst>
                                          <p:attrName>ppt_h</p:attrName>
                                        </p:attrNameLst>
                                      </p:cBhvr>
                                      <p:tavLst>
                                        <p:tav tm="0">
                                          <p:val>
                                            <p:fltVal val="0"/>
                                          </p:val>
                                        </p:tav>
                                        <p:tav tm="100000">
                                          <p:val>
                                            <p:strVal val="#ppt_h"/>
                                          </p:val>
                                        </p:tav>
                                      </p:tavLst>
                                    </p:anim>
                                    <p:anim calcmode="lin" valueType="num">
                                      <p:cBhvr>
                                        <p:cTn id="54" dur="750" fill="hold"/>
                                        <p:tgtEl>
                                          <p:spTgt spid="69"/>
                                        </p:tgtEl>
                                        <p:attrNameLst>
                                          <p:attrName>style.rotation</p:attrName>
                                        </p:attrNameLst>
                                      </p:cBhvr>
                                      <p:tavLst>
                                        <p:tav tm="0">
                                          <p:val>
                                            <p:fltVal val="90"/>
                                          </p:val>
                                        </p:tav>
                                        <p:tav tm="100000">
                                          <p:val>
                                            <p:fltVal val="0"/>
                                          </p:val>
                                        </p:tav>
                                      </p:tavLst>
                                    </p:anim>
                                    <p:animEffect transition="in" filter="fade">
                                      <p:cBhvr>
                                        <p:cTn id="55" dur="750"/>
                                        <p:tgtEl>
                                          <p:spTgt spid="69"/>
                                        </p:tgtEl>
                                      </p:cBhvr>
                                    </p:animEffect>
                                  </p:childTnLst>
                                </p:cTn>
                              </p:par>
                              <p:par>
                                <p:cTn id="56" presetID="31" presetClass="entr" presetSubtype="0"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750" fill="hold"/>
                                        <p:tgtEl>
                                          <p:spTgt spid="66"/>
                                        </p:tgtEl>
                                        <p:attrNameLst>
                                          <p:attrName>ppt_w</p:attrName>
                                        </p:attrNameLst>
                                      </p:cBhvr>
                                      <p:tavLst>
                                        <p:tav tm="0">
                                          <p:val>
                                            <p:fltVal val="0"/>
                                          </p:val>
                                        </p:tav>
                                        <p:tav tm="100000">
                                          <p:val>
                                            <p:strVal val="#ppt_w"/>
                                          </p:val>
                                        </p:tav>
                                      </p:tavLst>
                                    </p:anim>
                                    <p:anim calcmode="lin" valueType="num">
                                      <p:cBhvr>
                                        <p:cTn id="59" dur="750" fill="hold"/>
                                        <p:tgtEl>
                                          <p:spTgt spid="66"/>
                                        </p:tgtEl>
                                        <p:attrNameLst>
                                          <p:attrName>ppt_h</p:attrName>
                                        </p:attrNameLst>
                                      </p:cBhvr>
                                      <p:tavLst>
                                        <p:tav tm="0">
                                          <p:val>
                                            <p:fltVal val="0"/>
                                          </p:val>
                                        </p:tav>
                                        <p:tav tm="100000">
                                          <p:val>
                                            <p:strVal val="#ppt_h"/>
                                          </p:val>
                                        </p:tav>
                                      </p:tavLst>
                                    </p:anim>
                                    <p:anim calcmode="lin" valueType="num">
                                      <p:cBhvr>
                                        <p:cTn id="60" dur="750" fill="hold"/>
                                        <p:tgtEl>
                                          <p:spTgt spid="66"/>
                                        </p:tgtEl>
                                        <p:attrNameLst>
                                          <p:attrName>style.rotation</p:attrName>
                                        </p:attrNameLst>
                                      </p:cBhvr>
                                      <p:tavLst>
                                        <p:tav tm="0">
                                          <p:val>
                                            <p:fltVal val="90"/>
                                          </p:val>
                                        </p:tav>
                                        <p:tav tm="100000">
                                          <p:val>
                                            <p:fltVal val="0"/>
                                          </p:val>
                                        </p:tav>
                                      </p:tavLst>
                                    </p:anim>
                                    <p:animEffect transition="in" filter="fade">
                                      <p:cBhvr>
                                        <p:cTn id="61" dur="750"/>
                                        <p:tgtEl>
                                          <p:spTgt spid="66"/>
                                        </p:tgtEl>
                                      </p:cBhvr>
                                    </p:animEffect>
                                  </p:childTnLst>
                                </p:cTn>
                              </p:par>
                              <p:par>
                                <p:cTn id="62" presetID="31" presetClass="entr" presetSubtype="0" fill="hold" nodeType="withEffect">
                                  <p:stCondLst>
                                    <p:cond delay="0"/>
                                  </p:stCondLst>
                                  <p:childTnLst>
                                    <p:set>
                                      <p:cBhvr>
                                        <p:cTn id="63" dur="1" fill="hold">
                                          <p:stCondLst>
                                            <p:cond delay="0"/>
                                          </p:stCondLst>
                                        </p:cTn>
                                        <p:tgtEl>
                                          <p:spTgt spid="70"/>
                                        </p:tgtEl>
                                        <p:attrNameLst>
                                          <p:attrName>style.visibility</p:attrName>
                                        </p:attrNameLst>
                                      </p:cBhvr>
                                      <p:to>
                                        <p:strVal val="visible"/>
                                      </p:to>
                                    </p:set>
                                    <p:anim calcmode="lin" valueType="num">
                                      <p:cBhvr>
                                        <p:cTn id="64" dur="750" fill="hold"/>
                                        <p:tgtEl>
                                          <p:spTgt spid="70"/>
                                        </p:tgtEl>
                                        <p:attrNameLst>
                                          <p:attrName>ppt_w</p:attrName>
                                        </p:attrNameLst>
                                      </p:cBhvr>
                                      <p:tavLst>
                                        <p:tav tm="0">
                                          <p:val>
                                            <p:fltVal val="0"/>
                                          </p:val>
                                        </p:tav>
                                        <p:tav tm="100000">
                                          <p:val>
                                            <p:strVal val="#ppt_w"/>
                                          </p:val>
                                        </p:tav>
                                      </p:tavLst>
                                    </p:anim>
                                    <p:anim calcmode="lin" valueType="num">
                                      <p:cBhvr>
                                        <p:cTn id="65" dur="750" fill="hold"/>
                                        <p:tgtEl>
                                          <p:spTgt spid="70"/>
                                        </p:tgtEl>
                                        <p:attrNameLst>
                                          <p:attrName>ppt_h</p:attrName>
                                        </p:attrNameLst>
                                      </p:cBhvr>
                                      <p:tavLst>
                                        <p:tav tm="0">
                                          <p:val>
                                            <p:fltVal val="0"/>
                                          </p:val>
                                        </p:tav>
                                        <p:tav tm="100000">
                                          <p:val>
                                            <p:strVal val="#ppt_h"/>
                                          </p:val>
                                        </p:tav>
                                      </p:tavLst>
                                    </p:anim>
                                    <p:anim calcmode="lin" valueType="num">
                                      <p:cBhvr>
                                        <p:cTn id="66" dur="750" fill="hold"/>
                                        <p:tgtEl>
                                          <p:spTgt spid="70"/>
                                        </p:tgtEl>
                                        <p:attrNameLst>
                                          <p:attrName>style.rotation</p:attrName>
                                        </p:attrNameLst>
                                      </p:cBhvr>
                                      <p:tavLst>
                                        <p:tav tm="0">
                                          <p:val>
                                            <p:fltVal val="90"/>
                                          </p:val>
                                        </p:tav>
                                        <p:tav tm="100000">
                                          <p:val>
                                            <p:fltVal val="0"/>
                                          </p:val>
                                        </p:tav>
                                      </p:tavLst>
                                    </p:anim>
                                    <p:animEffect transition="in" filter="fade">
                                      <p:cBhvr>
                                        <p:cTn id="67" dur="750"/>
                                        <p:tgtEl>
                                          <p:spTgt spid="70"/>
                                        </p:tgtEl>
                                      </p:cBhvr>
                                    </p:animEffect>
                                  </p:childTnLst>
                                </p:cTn>
                              </p:par>
                              <p:par>
                                <p:cTn id="68" presetID="31" presetClass="entr" presetSubtype="0" fill="hold" nodeType="with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p:cTn id="70" dur="750" fill="hold"/>
                                        <p:tgtEl>
                                          <p:spTgt spid="74"/>
                                        </p:tgtEl>
                                        <p:attrNameLst>
                                          <p:attrName>ppt_w</p:attrName>
                                        </p:attrNameLst>
                                      </p:cBhvr>
                                      <p:tavLst>
                                        <p:tav tm="0">
                                          <p:val>
                                            <p:fltVal val="0"/>
                                          </p:val>
                                        </p:tav>
                                        <p:tav tm="100000">
                                          <p:val>
                                            <p:strVal val="#ppt_w"/>
                                          </p:val>
                                        </p:tav>
                                      </p:tavLst>
                                    </p:anim>
                                    <p:anim calcmode="lin" valueType="num">
                                      <p:cBhvr>
                                        <p:cTn id="71" dur="750" fill="hold"/>
                                        <p:tgtEl>
                                          <p:spTgt spid="74"/>
                                        </p:tgtEl>
                                        <p:attrNameLst>
                                          <p:attrName>ppt_h</p:attrName>
                                        </p:attrNameLst>
                                      </p:cBhvr>
                                      <p:tavLst>
                                        <p:tav tm="0">
                                          <p:val>
                                            <p:fltVal val="0"/>
                                          </p:val>
                                        </p:tav>
                                        <p:tav tm="100000">
                                          <p:val>
                                            <p:strVal val="#ppt_h"/>
                                          </p:val>
                                        </p:tav>
                                      </p:tavLst>
                                    </p:anim>
                                    <p:anim calcmode="lin" valueType="num">
                                      <p:cBhvr>
                                        <p:cTn id="72" dur="750" fill="hold"/>
                                        <p:tgtEl>
                                          <p:spTgt spid="74"/>
                                        </p:tgtEl>
                                        <p:attrNameLst>
                                          <p:attrName>style.rotation</p:attrName>
                                        </p:attrNameLst>
                                      </p:cBhvr>
                                      <p:tavLst>
                                        <p:tav tm="0">
                                          <p:val>
                                            <p:fltVal val="90"/>
                                          </p:val>
                                        </p:tav>
                                        <p:tav tm="100000">
                                          <p:val>
                                            <p:fltVal val="0"/>
                                          </p:val>
                                        </p:tav>
                                      </p:tavLst>
                                    </p:anim>
                                    <p:animEffect transition="in" filter="fade">
                                      <p:cBhvr>
                                        <p:cTn id="73" dur="750"/>
                                        <p:tgtEl>
                                          <p:spTgt spid="74"/>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p:cTn id="76" dur="750" fill="hold"/>
                                        <p:tgtEl>
                                          <p:spTgt spid="91"/>
                                        </p:tgtEl>
                                        <p:attrNameLst>
                                          <p:attrName>ppt_w</p:attrName>
                                        </p:attrNameLst>
                                      </p:cBhvr>
                                      <p:tavLst>
                                        <p:tav tm="0">
                                          <p:val>
                                            <p:fltVal val="0"/>
                                          </p:val>
                                        </p:tav>
                                        <p:tav tm="100000">
                                          <p:val>
                                            <p:strVal val="#ppt_w"/>
                                          </p:val>
                                        </p:tav>
                                      </p:tavLst>
                                    </p:anim>
                                    <p:anim calcmode="lin" valueType="num">
                                      <p:cBhvr>
                                        <p:cTn id="77" dur="750" fill="hold"/>
                                        <p:tgtEl>
                                          <p:spTgt spid="91"/>
                                        </p:tgtEl>
                                        <p:attrNameLst>
                                          <p:attrName>ppt_h</p:attrName>
                                        </p:attrNameLst>
                                      </p:cBhvr>
                                      <p:tavLst>
                                        <p:tav tm="0">
                                          <p:val>
                                            <p:fltVal val="0"/>
                                          </p:val>
                                        </p:tav>
                                        <p:tav tm="100000">
                                          <p:val>
                                            <p:strVal val="#ppt_h"/>
                                          </p:val>
                                        </p:tav>
                                      </p:tavLst>
                                    </p:anim>
                                    <p:anim calcmode="lin" valueType="num">
                                      <p:cBhvr>
                                        <p:cTn id="78" dur="750" fill="hold"/>
                                        <p:tgtEl>
                                          <p:spTgt spid="91"/>
                                        </p:tgtEl>
                                        <p:attrNameLst>
                                          <p:attrName>style.rotation</p:attrName>
                                        </p:attrNameLst>
                                      </p:cBhvr>
                                      <p:tavLst>
                                        <p:tav tm="0">
                                          <p:val>
                                            <p:fltVal val="90"/>
                                          </p:val>
                                        </p:tav>
                                        <p:tav tm="100000">
                                          <p:val>
                                            <p:fltVal val="0"/>
                                          </p:val>
                                        </p:tav>
                                      </p:tavLst>
                                    </p:anim>
                                    <p:animEffect transition="in" filter="fade">
                                      <p:cBhvr>
                                        <p:cTn id="79" dur="750"/>
                                        <p:tgtEl>
                                          <p:spTgt spid="91"/>
                                        </p:tgtEl>
                                      </p:cBhvr>
                                    </p:animEffect>
                                  </p:childTnLst>
                                </p:cTn>
                              </p:par>
                              <p:par>
                                <p:cTn id="80" presetID="10" presetClass="entr" presetSubtype="0" fill="hold" nodeType="withEffect">
                                  <p:stCondLst>
                                    <p:cond delay="450"/>
                                  </p:stCondLst>
                                  <p:childTnLst>
                                    <p:set>
                                      <p:cBhvr>
                                        <p:cTn id="81" dur="1" fill="hold">
                                          <p:stCondLst>
                                            <p:cond delay="0"/>
                                          </p:stCondLst>
                                        </p:cTn>
                                        <p:tgtEl>
                                          <p:spTgt spid="95"/>
                                        </p:tgtEl>
                                        <p:attrNameLst>
                                          <p:attrName>style.visibility</p:attrName>
                                        </p:attrNameLst>
                                      </p:cBhvr>
                                      <p:to>
                                        <p:strVal val="visible"/>
                                      </p:to>
                                    </p:set>
                                    <p:animEffect transition="in" filter="fade">
                                      <p:cBhvr>
                                        <p:cTn id="82" dur="500"/>
                                        <p:tgtEl>
                                          <p:spTgt spid="95"/>
                                        </p:tgtEl>
                                      </p:cBhvr>
                                    </p:animEffect>
                                  </p:childTnLst>
                                </p:cTn>
                              </p:par>
                              <p:par>
                                <p:cTn id="83" presetID="35" presetClass="path" presetSubtype="0" decel="40000" fill="hold" nodeType="withEffect">
                                  <p:stCondLst>
                                    <p:cond delay="450"/>
                                  </p:stCondLst>
                                  <p:childTnLst>
                                    <p:animMotion origin="layout" path="M -0.0388 -0.02685 L -0.08971 0.10046 " pathEditMode="relative" rAng="0" ptsTypes="AA">
                                      <p:cBhvr>
                                        <p:cTn id="84" dur="750" spd="-100000" fill="hold"/>
                                        <p:tgtEl>
                                          <p:spTgt spid="95"/>
                                        </p:tgtEl>
                                        <p:attrNameLst>
                                          <p:attrName>ppt_x</p:attrName>
                                          <p:attrName>ppt_y</p:attrName>
                                        </p:attrNameLst>
                                      </p:cBhvr>
                                      <p:rCtr x="-2552" y="6366"/>
                                    </p:animMotion>
                                  </p:childTnLst>
                                </p:cTn>
                              </p:par>
                              <p:par>
                                <p:cTn id="85" presetID="35" presetClass="path" presetSubtype="0" accel="40000" decel="40000" fill="hold" nodeType="withEffect">
                                  <p:stCondLst>
                                    <p:cond delay="1250"/>
                                  </p:stCondLst>
                                  <p:childTnLst>
                                    <p:animMotion origin="layout" path="M -0.0345 -0.02546 L 0.0043 -0.00278 " pathEditMode="relative" rAng="0" ptsTypes="AA">
                                      <p:cBhvr>
                                        <p:cTn id="86" dur="750" fill="hold"/>
                                        <p:tgtEl>
                                          <p:spTgt spid="95"/>
                                        </p:tgtEl>
                                        <p:attrNameLst>
                                          <p:attrName>ppt_x</p:attrName>
                                          <p:attrName>ppt_y</p:attrName>
                                        </p:attrNameLst>
                                      </p:cBhvr>
                                      <p:rCtr x="1940" y="1134"/>
                                    </p:animMotion>
                                  </p:childTnLst>
                                </p:cTn>
                              </p:par>
                              <p:par>
                                <p:cTn id="87" presetID="10" presetClass="entr" presetSubtype="0" fill="hold" nodeType="withEffect">
                                  <p:stCondLst>
                                    <p:cond delay="125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500"/>
                                        <p:tgtEl>
                                          <p:spTgt spid="77"/>
                                        </p:tgtEl>
                                      </p:cBhvr>
                                    </p:animEffect>
                                  </p:childTnLst>
                                </p:cTn>
                              </p:par>
                              <p:par>
                                <p:cTn id="90" presetID="35" presetClass="path" presetSubtype="0" decel="40000" fill="hold" nodeType="withEffect">
                                  <p:stCondLst>
                                    <p:cond delay="1250"/>
                                  </p:stCondLst>
                                  <p:childTnLst>
                                    <p:animMotion origin="layout" path="M -0.0388 -0.02685 L 0.14193 0.06829 " pathEditMode="relative" rAng="0" ptsTypes="AA">
                                      <p:cBhvr>
                                        <p:cTn id="91" dur="750" spd="-100000" fill="hold"/>
                                        <p:tgtEl>
                                          <p:spTgt spid="77"/>
                                        </p:tgtEl>
                                        <p:attrNameLst>
                                          <p:attrName>ppt_x</p:attrName>
                                          <p:attrName>ppt_y</p:attrName>
                                        </p:attrNameLst>
                                      </p:cBhvr>
                                      <p:rCtr x="9036" y="4745"/>
                                    </p:animMotion>
                                  </p:childTnLst>
                                </p:cTn>
                              </p:par>
                              <p:par>
                                <p:cTn id="92" presetID="35" presetClass="path" presetSubtype="0" accel="40000" decel="40000" fill="hold" nodeType="withEffect">
                                  <p:stCondLst>
                                    <p:cond delay="2050"/>
                                  </p:stCondLst>
                                  <p:childTnLst>
                                    <p:animMotion origin="layout" path="M -0.0345 -0.02546 L 0.0043 -0.00277 " pathEditMode="relative" rAng="0" ptsTypes="AA">
                                      <p:cBhvr>
                                        <p:cTn id="93" dur="750" fill="hold"/>
                                        <p:tgtEl>
                                          <p:spTgt spid="77"/>
                                        </p:tgtEl>
                                        <p:attrNameLst>
                                          <p:attrName>ppt_x</p:attrName>
                                          <p:attrName>ppt_y</p:attrName>
                                        </p:attrNameLst>
                                      </p:cBhvr>
                                      <p:rCtr x="1940" y="1134"/>
                                    </p:animMotion>
                                  </p:childTnLst>
                                </p:cTn>
                              </p:par>
                              <p:par>
                                <p:cTn id="94" presetID="31" presetClass="entr" presetSubtype="0" fill="hold" grpId="0" nodeType="withEffect">
                                  <p:stCondLst>
                                    <p:cond delay="1750"/>
                                  </p:stCondLst>
                                  <p:childTnLst>
                                    <p:set>
                                      <p:cBhvr>
                                        <p:cTn id="95" dur="1" fill="hold">
                                          <p:stCondLst>
                                            <p:cond delay="0"/>
                                          </p:stCondLst>
                                        </p:cTn>
                                        <p:tgtEl>
                                          <p:spTgt spid="73"/>
                                        </p:tgtEl>
                                        <p:attrNameLst>
                                          <p:attrName>style.visibility</p:attrName>
                                        </p:attrNameLst>
                                      </p:cBhvr>
                                      <p:to>
                                        <p:strVal val="visible"/>
                                      </p:to>
                                    </p:set>
                                    <p:anim calcmode="lin" valueType="num">
                                      <p:cBhvr>
                                        <p:cTn id="96" dur="750" fill="hold"/>
                                        <p:tgtEl>
                                          <p:spTgt spid="73"/>
                                        </p:tgtEl>
                                        <p:attrNameLst>
                                          <p:attrName>ppt_w</p:attrName>
                                        </p:attrNameLst>
                                      </p:cBhvr>
                                      <p:tavLst>
                                        <p:tav tm="0">
                                          <p:val>
                                            <p:fltVal val="0"/>
                                          </p:val>
                                        </p:tav>
                                        <p:tav tm="100000">
                                          <p:val>
                                            <p:strVal val="#ppt_w"/>
                                          </p:val>
                                        </p:tav>
                                      </p:tavLst>
                                    </p:anim>
                                    <p:anim calcmode="lin" valueType="num">
                                      <p:cBhvr>
                                        <p:cTn id="97" dur="750" fill="hold"/>
                                        <p:tgtEl>
                                          <p:spTgt spid="73"/>
                                        </p:tgtEl>
                                        <p:attrNameLst>
                                          <p:attrName>ppt_h</p:attrName>
                                        </p:attrNameLst>
                                      </p:cBhvr>
                                      <p:tavLst>
                                        <p:tav tm="0">
                                          <p:val>
                                            <p:fltVal val="0"/>
                                          </p:val>
                                        </p:tav>
                                        <p:tav tm="100000">
                                          <p:val>
                                            <p:strVal val="#ppt_h"/>
                                          </p:val>
                                        </p:tav>
                                      </p:tavLst>
                                    </p:anim>
                                    <p:anim calcmode="lin" valueType="num">
                                      <p:cBhvr>
                                        <p:cTn id="98" dur="750" fill="hold"/>
                                        <p:tgtEl>
                                          <p:spTgt spid="73"/>
                                        </p:tgtEl>
                                        <p:attrNameLst>
                                          <p:attrName>style.rotation</p:attrName>
                                        </p:attrNameLst>
                                      </p:cBhvr>
                                      <p:tavLst>
                                        <p:tav tm="0">
                                          <p:val>
                                            <p:fltVal val="90"/>
                                          </p:val>
                                        </p:tav>
                                        <p:tav tm="100000">
                                          <p:val>
                                            <p:fltVal val="0"/>
                                          </p:val>
                                        </p:tav>
                                      </p:tavLst>
                                    </p:anim>
                                    <p:animEffect transition="in" filter="fade">
                                      <p:cBhvr>
                                        <p:cTn id="99" dur="750"/>
                                        <p:tgtEl>
                                          <p:spTgt spid="73"/>
                                        </p:tgtEl>
                                      </p:cBhvr>
                                    </p:animEffect>
                                  </p:childTnLst>
                                </p:cTn>
                              </p:par>
                              <p:par>
                                <p:cTn id="100" presetID="22" presetClass="entr" presetSubtype="1" fill="hold" grpId="0" nodeType="withEffect">
                                  <p:stCondLst>
                                    <p:cond delay="2000"/>
                                  </p:stCondLst>
                                  <p:childTnLst>
                                    <p:set>
                                      <p:cBhvr>
                                        <p:cTn id="101" dur="1" fill="hold">
                                          <p:stCondLst>
                                            <p:cond delay="0"/>
                                          </p:stCondLst>
                                        </p:cTn>
                                        <p:tgtEl>
                                          <p:spTgt spid="53"/>
                                        </p:tgtEl>
                                        <p:attrNameLst>
                                          <p:attrName>style.visibility</p:attrName>
                                        </p:attrNameLst>
                                      </p:cBhvr>
                                      <p:to>
                                        <p:strVal val="visible"/>
                                      </p:to>
                                    </p:set>
                                    <p:animEffect transition="in" filter="wipe(up)">
                                      <p:cBhvr>
                                        <p:cTn id="102"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61" grpId="0" animBg="1"/>
      <p:bldP spid="57" grpId="0" animBg="1"/>
      <p:bldP spid="64" grpId="0" animBg="1"/>
      <p:bldP spid="64" grpId="1" animBg="1"/>
      <p:bldP spid="69" grpId="0" animBg="1"/>
      <p:bldP spid="73" grpId="0" animBg="1"/>
      <p:bldP spid="9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1D4CCF-76CA-4F9C-8DC7-F7B494F6575D}"/>
              </a:ext>
            </a:extLst>
          </p:cNvPr>
          <p:cNvSpPr txBox="1"/>
          <p:nvPr/>
        </p:nvSpPr>
        <p:spPr>
          <a:xfrm>
            <a:off x="628835" y="622189"/>
            <a:ext cx="7662909" cy="2015412"/>
          </a:xfrm>
          <a:prstGeom prst="rect">
            <a:avLst/>
          </a:prstGeom>
          <a:noFill/>
        </p:spPr>
        <p:txBody>
          <a:bodyPr wrap="square" lIns="0" tIns="0" rIns="0" bIns="0" rtlCol="0">
            <a:noAutofit/>
          </a:bodyPr>
          <a:lstStyle/>
          <a:p>
            <a:pPr marL="171450" indent="-171450">
              <a:buFontTx/>
              <a:buChar char="-"/>
            </a:pPr>
            <a:r>
              <a:rPr lang="hr-HR" sz="1500" dirty="0">
                <a:solidFill>
                  <a:schemeClr val="tx1">
                    <a:lumMod val="75000"/>
                    <a:lumOff val="25000"/>
                  </a:schemeClr>
                </a:solidFill>
              </a:rPr>
              <a:t>komadići stakla, plastike, gume, metala (od sačme u ustrijeljenim životinjama do vijaka i sličnih dijelova procesne opreme), kosti, tkanine, drvo, kamen, kukce, male životinje, hrđu itd. </a:t>
            </a:r>
          </a:p>
          <a:p>
            <a:pPr marL="171450" indent="-171450">
              <a:buFontTx/>
              <a:buChar char="-"/>
            </a:pPr>
            <a:r>
              <a:rPr lang="hr-HR" sz="1500" dirty="0">
                <a:solidFill>
                  <a:schemeClr val="tx1">
                    <a:lumMod val="75000"/>
                    <a:lumOff val="25000"/>
                  </a:schemeClr>
                </a:solidFill>
              </a:rPr>
              <a:t>Najčešće u hranu dospijevaju nenamjerno</a:t>
            </a:r>
          </a:p>
          <a:p>
            <a:pPr marL="171450" indent="-171450">
              <a:buFontTx/>
              <a:buChar char="-"/>
            </a:pPr>
            <a:r>
              <a:rPr lang="hr-HR" sz="1500" dirty="0">
                <a:solidFill>
                  <a:schemeClr val="tx1">
                    <a:lumMod val="75000"/>
                    <a:lumOff val="25000"/>
                  </a:schemeClr>
                </a:solidFill>
              </a:rPr>
              <a:t>ponekad i sama namirnica, može predstavljati opasnost (dimenzije ili fizikalna svojstva)</a:t>
            </a:r>
          </a:p>
          <a:p>
            <a:pPr marL="171450" indent="-171450">
              <a:buFontTx/>
              <a:buChar char="-"/>
            </a:pPr>
            <a:r>
              <a:rPr lang="hr-HR" sz="1500" dirty="0">
                <a:solidFill>
                  <a:schemeClr val="tx1">
                    <a:lumMod val="75000"/>
                    <a:lumOff val="25000"/>
                  </a:schemeClr>
                </a:solidFill>
              </a:rPr>
              <a:t>kratkoročne i dugoročne ekonomske posljedice za proizvođača (u slučaju povlačenja proizvoda s tržišta </a:t>
            </a:r>
          </a:p>
          <a:p>
            <a:pPr marL="171450" indent="-171450">
              <a:buFontTx/>
              <a:buChar char="-"/>
            </a:pPr>
            <a:r>
              <a:rPr lang="hr-HR" sz="1500" dirty="0">
                <a:solidFill>
                  <a:schemeClr val="tx1">
                    <a:lumMod val="75000"/>
                    <a:lumOff val="25000"/>
                  </a:schemeClr>
                </a:solidFill>
              </a:rPr>
              <a:t>Najčešće pritužbe - komadići plastike i stakla te metalna onečišćenja </a:t>
            </a:r>
          </a:p>
          <a:p>
            <a:pPr marL="171450" indent="-171450">
              <a:buFontTx/>
              <a:buChar char="-"/>
            </a:pPr>
            <a:r>
              <a:rPr lang="hr-HR" sz="1500" dirty="0">
                <a:solidFill>
                  <a:schemeClr val="tx1">
                    <a:lumMod val="75000"/>
                    <a:lumOff val="25000"/>
                  </a:schemeClr>
                </a:solidFill>
              </a:rPr>
              <a:t>Bomboni - gušenje</a:t>
            </a:r>
          </a:p>
          <a:p>
            <a:pPr marL="171450" indent="-171450">
              <a:buFontTx/>
              <a:buChar char="-"/>
            </a:pPr>
            <a:r>
              <a:rPr lang="hr-HR" sz="1500" dirty="0">
                <a:solidFill>
                  <a:schemeClr val="tx1">
                    <a:lumMod val="75000"/>
                    <a:lumOff val="25000"/>
                  </a:schemeClr>
                </a:solidFill>
              </a:rPr>
              <a:t>Konzerve s morskom ribom (naročito losos) i školjkašima - kristali koji podsjećaju na staklo (bezopasni mineral struvit koji nastaje spontano iz sastojaka konzerve)</a:t>
            </a:r>
          </a:p>
        </p:txBody>
      </p:sp>
      <p:pic>
        <p:nvPicPr>
          <p:cNvPr id="5" name="Picture 4">
            <a:extLst>
              <a:ext uri="{FF2B5EF4-FFF2-40B4-BE49-F238E27FC236}">
                <a16:creationId xmlns:a16="http://schemas.microsoft.com/office/drawing/2014/main" id="{569008F6-AB9F-4945-BD34-94818C261E84}"/>
              </a:ext>
            </a:extLst>
          </p:cNvPr>
          <p:cNvPicPr>
            <a:picLocks noChangeAspect="1"/>
          </p:cNvPicPr>
          <p:nvPr/>
        </p:nvPicPr>
        <p:blipFill rotWithShape="1">
          <a:blip r:embed="rId2"/>
          <a:srcRect l="8300" t="9968" r="12186" b="59223"/>
          <a:stretch/>
        </p:blipFill>
        <p:spPr>
          <a:xfrm>
            <a:off x="404659" y="3815608"/>
            <a:ext cx="5282214" cy="1151252"/>
          </a:xfrm>
          <a:prstGeom prst="rect">
            <a:avLst/>
          </a:prstGeom>
        </p:spPr>
      </p:pic>
      <p:pic>
        <p:nvPicPr>
          <p:cNvPr id="6" name="Picture 5">
            <a:extLst>
              <a:ext uri="{FF2B5EF4-FFF2-40B4-BE49-F238E27FC236}">
                <a16:creationId xmlns:a16="http://schemas.microsoft.com/office/drawing/2014/main" id="{4E7BB85C-F464-4BF5-8FD6-74A809F08A30}"/>
              </a:ext>
            </a:extLst>
          </p:cNvPr>
          <p:cNvPicPr>
            <a:picLocks noChangeAspect="1"/>
          </p:cNvPicPr>
          <p:nvPr/>
        </p:nvPicPr>
        <p:blipFill rotWithShape="1">
          <a:blip r:embed="rId3"/>
          <a:srcRect l="13573" t="40388" r="42040" b="36828"/>
          <a:stretch/>
        </p:blipFill>
        <p:spPr>
          <a:xfrm>
            <a:off x="884808" y="5181025"/>
            <a:ext cx="5411756" cy="1562471"/>
          </a:xfrm>
          <a:prstGeom prst="rect">
            <a:avLst/>
          </a:prstGeom>
        </p:spPr>
      </p:pic>
      <p:pic>
        <p:nvPicPr>
          <p:cNvPr id="7" name="Picture 6">
            <a:extLst>
              <a:ext uri="{FF2B5EF4-FFF2-40B4-BE49-F238E27FC236}">
                <a16:creationId xmlns:a16="http://schemas.microsoft.com/office/drawing/2014/main" id="{75563EC9-89D7-4C2F-B7BD-5775BBB2F7F8}"/>
              </a:ext>
            </a:extLst>
          </p:cNvPr>
          <p:cNvPicPr>
            <a:picLocks noChangeAspect="1"/>
          </p:cNvPicPr>
          <p:nvPr/>
        </p:nvPicPr>
        <p:blipFill rotWithShape="1">
          <a:blip r:embed="rId4"/>
          <a:srcRect l="17912" t="39094" r="38240" b="48349"/>
          <a:stretch/>
        </p:blipFill>
        <p:spPr>
          <a:xfrm>
            <a:off x="6560598" y="5714300"/>
            <a:ext cx="5345898" cy="861134"/>
          </a:xfrm>
          <a:prstGeom prst="rect">
            <a:avLst/>
          </a:prstGeom>
        </p:spPr>
      </p:pic>
      <p:pic>
        <p:nvPicPr>
          <p:cNvPr id="8" name="Picture 7">
            <a:extLst>
              <a:ext uri="{FF2B5EF4-FFF2-40B4-BE49-F238E27FC236}">
                <a16:creationId xmlns:a16="http://schemas.microsoft.com/office/drawing/2014/main" id="{A1D3D2CE-B03D-46F5-8F7A-E6298309B4ED}"/>
              </a:ext>
            </a:extLst>
          </p:cNvPr>
          <p:cNvPicPr>
            <a:picLocks noChangeAspect="1"/>
          </p:cNvPicPr>
          <p:nvPr/>
        </p:nvPicPr>
        <p:blipFill rotWithShape="1">
          <a:blip r:embed="rId5"/>
          <a:srcRect l="8300" t="25618" r="9928" b="43818"/>
          <a:stretch/>
        </p:blipFill>
        <p:spPr>
          <a:xfrm>
            <a:off x="6096000" y="3987305"/>
            <a:ext cx="6001305" cy="1261728"/>
          </a:xfrm>
          <a:prstGeom prst="rect">
            <a:avLst/>
          </a:prstGeom>
        </p:spPr>
      </p:pic>
      <p:pic>
        <p:nvPicPr>
          <p:cNvPr id="9" name="Picture 8">
            <a:extLst>
              <a:ext uri="{FF2B5EF4-FFF2-40B4-BE49-F238E27FC236}">
                <a16:creationId xmlns:a16="http://schemas.microsoft.com/office/drawing/2014/main" id="{D068A64E-4DEC-4E4D-94BE-E4D7D43356C6}"/>
              </a:ext>
            </a:extLst>
          </p:cNvPr>
          <p:cNvPicPr>
            <a:picLocks noChangeAspect="1"/>
          </p:cNvPicPr>
          <p:nvPr/>
        </p:nvPicPr>
        <p:blipFill rotWithShape="1">
          <a:blip r:embed="rId6"/>
          <a:srcRect l="12671" t="38058" r="42402" b="48762"/>
          <a:stretch/>
        </p:blipFill>
        <p:spPr>
          <a:xfrm>
            <a:off x="6296564" y="2990605"/>
            <a:ext cx="5477522" cy="903893"/>
          </a:xfrm>
          <a:prstGeom prst="rect">
            <a:avLst/>
          </a:prstGeom>
        </p:spPr>
      </p:pic>
      <p:pic>
        <p:nvPicPr>
          <p:cNvPr id="2" name="Picture 1">
            <a:extLst>
              <a:ext uri="{FF2B5EF4-FFF2-40B4-BE49-F238E27FC236}">
                <a16:creationId xmlns:a16="http://schemas.microsoft.com/office/drawing/2014/main" id="{0D4F07E4-F2BB-4915-A8C9-E7C625BC540D}"/>
              </a:ext>
            </a:extLst>
          </p:cNvPr>
          <p:cNvPicPr>
            <a:picLocks noChangeAspect="1"/>
          </p:cNvPicPr>
          <p:nvPr/>
        </p:nvPicPr>
        <p:blipFill rotWithShape="1">
          <a:blip r:embed="rId7"/>
          <a:srcRect l="60291" t="36894" r="23471" b="43171"/>
          <a:stretch/>
        </p:blipFill>
        <p:spPr>
          <a:xfrm>
            <a:off x="9794366" y="1606334"/>
            <a:ext cx="1979720" cy="1367161"/>
          </a:xfrm>
          <a:prstGeom prst="rect">
            <a:avLst/>
          </a:prstGeom>
        </p:spPr>
      </p:pic>
      <p:pic>
        <p:nvPicPr>
          <p:cNvPr id="3" name="Picture 2">
            <a:extLst>
              <a:ext uri="{FF2B5EF4-FFF2-40B4-BE49-F238E27FC236}">
                <a16:creationId xmlns:a16="http://schemas.microsoft.com/office/drawing/2014/main" id="{B559DF09-476C-4D02-9A07-FE8F514A8F10}"/>
              </a:ext>
            </a:extLst>
          </p:cNvPr>
          <p:cNvPicPr>
            <a:picLocks noChangeAspect="1"/>
          </p:cNvPicPr>
          <p:nvPr/>
        </p:nvPicPr>
        <p:blipFill rotWithShape="1">
          <a:blip r:embed="rId8"/>
          <a:srcRect l="22281" t="53003" r="60607" b="26770"/>
          <a:stretch/>
        </p:blipFill>
        <p:spPr>
          <a:xfrm>
            <a:off x="8291744" y="156922"/>
            <a:ext cx="2086252" cy="1387176"/>
          </a:xfrm>
          <a:prstGeom prst="rect">
            <a:avLst/>
          </a:prstGeom>
        </p:spPr>
      </p:pic>
    </p:spTree>
    <p:extLst>
      <p:ext uri="{BB962C8B-B14F-4D97-AF65-F5344CB8AC3E}">
        <p14:creationId xmlns:p14="http://schemas.microsoft.com/office/powerpoint/2010/main" val="150010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B35BB8C-0F48-436B-BD4D-613C1C10CF56}"/>
              </a:ext>
            </a:extLst>
          </p:cNvPr>
          <p:cNvSpPr txBox="1"/>
          <p:nvPr/>
        </p:nvSpPr>
        <p:spPr>
          <a:xfrm>
            <a:off x="3582908" y="1790863"/>
            <a:ext cx="4547203" cy="589028"/>
          </a:xfrm>
          <a:prstGeom prst="rect">
            <a:avLst/>
          </a:prstGeom>
          <a:noFill/>
        </p:spPr>
        <p:txBody>
          <a:bodyPr wrap="square" lIns="0" tIns="0" rIns="0" bIns="0" rtlCol="0">
            <a:noAutofit/>
          </a:bodyPr>
          <a:lstStyle/>
          <a:p>
            <a:pPr algn="ctr"/>
            <a:r>
              <a:rPr lang="hr-HR" sz="2700" b="1" dirty="0">
                <a:solidFill>
                  <a:schemeClr val="tx1">
                    <a:lumMod val="75000"/>
                    <a:lumOff val="25000"/>
                  </a:schemeClr>
                </a:solidFill>
                <a:latin typeface="Microsoft YaHei" panose="020B0503020204020204" pitchFamily="34" charset="-122"/>
                <a:ea typeface="Microsoft YaHei" panose="020B0503020204020204" pitchFamily="34" charset="-122"/>
              </a:rPr>
              <a:t>SPRIJEČIMO/TE TROVANJE HRANOM</a:t>
            </a:r>
          </a:p>
        </p:txBody>
      </p:sp>
      <p:sp>
        <p:nvSpPr>
          <p:cNvPr id="54" name="TextBox 81">
            <a:extLst>
              <a:ext uri="{FF2B5EF4-FFF2-40B4-BE49-F238E27FC236}">
                <a16:creationId xmlns:a16="http://schemas.microsoft.com/office/drawing/2014/main" id="{ACFB2B3D-DD52-4242-A795-5E0095306A35}"/>
              </a:ext>
            </a:extLst>
          </p:cNvPr>
          <p:cNvSpPr txBox="1"/>
          <p:nvPr/>
        </p:nvSpPr>
        <p:spPr>
          <a:xfrm>
            <a:off x="4047366" y="3057686"/>
            <a:ext cx="3412972" cy="589028"/>
          </a:xfrm>
          <a:prstGeom prst="rect">
            <a:avLst/>
          </a:prstGeom>
          <a:noFill/>
        </p:spPr>
        <p:txBody>
          <a:bodyPr wrap="square" lIns="0" tIns="0" rIns="0" bIns="0" rtlCol="0">
            <a:noAutofit/>
          </a:bodyPr>
          <a:lstStyle/>
          <a:p>
            <a:pPr algn="ctr"/>
            <a:r>
              <a:rPr lang="hr-HR" sz="2500" b="1" dirty="0">
                <a:solidFill>
                  <a:schemeClr val="tx1">
                    <a:lumMod val="75000"/>
                    <a:lumOff val="25000"/>
                  </a:schemeClr>
                </a:solidFill>
                <a:latin typeface="Microsoft YaHei" panose="020B0503020204020204" pitchFamily="34" charset="-122"/>
                <a:ea typeface="Microsoft YaHei" panose="020B0503020204020204" pitchFamily="34" charset="-122"/>
              </a:rPr>
              <a:t>KAKO?</a:t>
            </a:r>
          </a:p>
        </p:txBody>
      </p:sp>
      <p:pic>
        <p:nvPicPr>
          <p:cNvPr id="27" name="Slika 26">
            <a:extLst>
              <a:ext uri="{FF2B5EF4-FFF2-40B4-BE49-F238E27FC236}">
                <a16:creationId xmlns:a16="http://schemas.microsoft.com/office/drawing/2014/main" id="{530BE92D-F00D-48EB-B252-32AD4DD99930}"/>
              </a:ext>
            </a:extLst>
          </p:cNvPr>
          <p:cNvPicPr>
            <a:picLocks noChangeAspect="1"/>
          </p:cNvPicPr>
          <p:nvPr/>
        </p:nvPicPr>
        <p:blipFill rotWithShape="1">
          <a:blip r:embed="rId3"/>
          <a:srcRect l="1746" t="38307" r="65397" b="37143"/>
          <a:stretch/>
        </p:blipFill>
        <p:spPr>
          <a:xfrm>
            <a:off x="4560652" y="4289703"/>
            <a:ext cx="2591717" cy="1452363"/>
          </a:xfrm>
          <a:prstGeom prst="rect">
            <a:avLst/>
          </a:prstGeom>
        </p:spPr>
      </p:pic>
    </p:spTree>
    <p:extLst>
      <p:ext uri="{BB962C8B-B14F-4D97-AF65-F5344CB8AC3E}">
        <p14:creationId xmlns:p14="http://schemas.microsoft.com/office/powerpoint/2010/main" val="375100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4010158" y="1960606"/>
            <a:ext cx="3014883" cy="3287013"/>
            <a:chOff x="3792102" y="1662670"/>
            <a:chExt cx="4607417" cy="4884927"/>
          </a:xfrm>
        </p:grpSpPr>
        <p:sp>
          <p:nvSpPr>
            <p:cNvPr id="7" name="Freeform 6"/>
            <p:cNvSpPr/>
            <p:nvPr/>
          </p:nvSpPr>
          <p:spPr bwMode="auto">
            <a:xfrm>
              <a:off x="3792102" y="1662670"/>
              <a:ext cx="4607417" cy="4884927"/>
            </a:xfrm>
            <a:custGeom>
              <a:avLst/>
              <a:gdLst/>
              <a:ahLst/>
              <a:cxnLst>
                <a:cxn ang="0">
                  <a:pos x="534" y="1813"/>
                </a:cxn>
                <a:cxn ang="0">
                  <a:pos x="439" y="1553"/>
                </a:cxn>
                <a:cxn ang="0">
                  <a:pos x="148" y="1532"/>
                </a:cxn>
                <a:cxn ang="0">
                  <a:pos x="135" y="1370"/>
                </a:cxn>
                <a:cxn ang="0">
                  <a:pos x="109" y="1290"/>
                </a:cxn>
                <a:cxn ang="0">
                  <a:pos x="109" y="1154"/>
                </a:cxn>
                <a:cxn ang="0">
                  <a:pos x="5" y="1059"/>
                </a:cxn>
                <a:cxn ang="0">
                  <a:pos x="136" y="870"/>
                </a:cxn>
                <a:cxn ang="0">
                  <a:pos x="343" y="190"/>
                </a:cxn>
                <a:cxn ang="0">
                  <a:pos x="1150" y="116"/>
                </a:cxn>
                <a:cxn ang="0">
                  <a:pos x="1461" y="453"/>
                </a:cxn>
                <a:cxn ang="0">
                  <a:pos x="1451" y="937"/>
                </a:cxn>
                <a:cxn ang="0">
                  <a:pos x="1173" y="1321"/>
                </a:cxn>
                <a:cxn ang="0">
                  <a:pos x="1301" y="1807"/>
                </a:cxn>
                <a:cxn ang="0">
                  <a:pos x="534" y="1813"/>
                </a:cxn>
              </a:cxnLst>
              <a:rect l="0" t="0" r="r" b="b"/>
              <a:pathLst>
                <a:path w="1522" h="1813">
                  <a:moveTo>
                    <a:pt x="534" y="1813"/>
                  </a:moveTo>
                  <a:cubicBezTo>
                    <a:pt x="534" y="1813"/>
                    <a:pt x="464" y="1592"/>
                    <a:pt x="439" y="1553"/>
                  </a:cubicBezTo>
                  <a:cubicBezTo>
                    <a:pt x="413" y="1514"/>
                    <a:pt x="212" y="1576"/>
                    <a:pt x="148" y="1532"/>
                  </a:cubicBezTo>
                  <a:cubicBezTo>
                    <a:pt x="83" y="1489"/>
                    <a:pt x="135" y="1370"/>
                    <a:pt x="135" y="1370"/>
                  </a:cubicBezTo>
                  <a:cubicBezTo>
                    <a:pt x="135" y="1370"/>
                    <a:pt x="32" y="1362"/>
                    <a:pt x="109" y="1290"/>
                  </a:cubicBezTo>
                  <a:cubicBezTo>
                    <a:pt x="32" y="1272"/>
                    <a:pt x="117" y="1182"/>
                    <a:pt x="109" y="1154"/>
                  </a:cubicBezTo>
                  <a:cubicBezTo>
                    <a:pt x="47" y="1144"/>
                    <a:pt x="0" y="1100"/>
                    <a:pt x="5" y="1059"/>
                  </a:cubicBezTo>
                  <a:cubicBezTo>
                    <a:pt x="11" y="1018"/>
                    <a:pt x="154" y="906"/>
                    <a:pt x="136" y="870"/>
                  </a:cubicBezTo>
                  <a:cubicBezTo>
                    <a:pt x="118" y="834"/>
                    <a:pt x="8" y="466"/>
                    <a:pt x="343" y="190"/>
                  </a:cubicBezTo>
                  <a:cubicBezTo>
                    <a:pt x="553" y="18"/>
                    <a:pt x="897" y="0"/>
                    <a:pt x="1150" y="116"/>
                  </a:cubicBezTo>
                  <a:cubicBezTo>
                    <a:pt x="1301" y="185"/>
                    <a:pt x="1415" y="320"/>
                    <a:pt x="1461" y="453"/>
                  </a:cubicBezTo>
                  <a:cubicBezTo>
                    <a:pt x="1517" y="612"/>
                    <a:pt x="1522" y="801"/>
                    <a:pt x="1451" y="937"/>
                  </a:cubicBezTo>
                  <a:cubicBezTo>
                    <a:pt x="1363" y="1106"/>
                    <a:pt x="1187" y="1215"/>
                    <a:pt x="1173" y="1321"/>
                  </a:cubicBezTo>
                  <a:cubicBezTo>
                    <a:pt x="1147" y="1514"/>
                    <a:pt x="1301" y="1807"/>
                    <a:pt x="1301" y="1807"/>
                  </a:cubicBezTo>
                  <a:lnTo>
                    <a:pt x="534" y="1813"/>
                  </a:lnTo>
                  <a:close/>
                </a:path>
              </a:pathLst>
            </a:custGeom>
            <a:solidFill>
              <a:schemeClr val="bg2"/>
            </a:solidFill>
            <a:ln w="9525">
              <a:noFill/>
              <a:round/>
            </a:ln>
          </p:spPr>
          <p:txBody>
            <a:bodyPr vert="horz" wrap="square" lIns="91440" tIns="45720" rIns="91440" bIns="45720" numCol="1" anchor="t" anchorCtr="0" compatLnSpc="1"/>
            <a:lstStyle/>
            <a:p>
              <a:endParaRPr lang="en-US" sz="1350"/>
            </a:p>
          </p:txBody>
        </p:sp>
        <p:pic>
          <p:nvPicPr>
            <p:cNvPr id="8" name="Picture 153"/>
            <p:cNvPicPr>
              <a:picLocks noChangeAspect="1" noChangeArrowheads="1"/>
            </p:cNvPicPr>
            <p:nvPr/>
          </p:nvPicPr>
          <p:blipFill>
            <a:blip r:embed="rId3" cstate="print"/>
            <a:srcRect/>
            <a:stretch>
              <a:fillRect/>
            </a:stretch>
          </p:blipFill>
          <p:spPr bwMode="auto">
            <a:xfrm>
              <a:off x="5704052" y="3375308"/>
              <a:ext cx="647408" cy="923047"/>
            </a:xfrm>
            <a:prstGeom prst="rect">
              <a:avLst/>
            </a:prstGeom>
            <a:noFill/>
            <a:ln w="9525">
              <a:noFill/>
              <a:miter lim="800000"/>
              <a:headEnd/>
              <a:tailEnd/>
            </a:ln>
          </p:spPr>
        </p:pic>
        <p:sp>
          <p:nvSpPr>
            <p:cNvPr id="9" name="Freeform 265"/>
            <p:cNvSpPr/>
            <p:nvPr/>
          </p:nvSpPr>
          <p:spPr bwMode="auto">
            <a:xfrm>
              <a:off x="4325503" y="2172190"/>
              <a:ext cx="1668556" cy="1613360"/>
            </a:xfrm>
            <a:custGeom>
              <a:avLst/>
              <a:gdLst/>
              <a:ahLst/>
              <a:cxnLst>
                <a:cxn ang="0">
                  <a:pos x="748" y="622"/>
                </a:cxn>
                <a:cxn ang="0">
                  <a:pos x="748" y="622"/>
                </a:cxn>
                <a:cxn ang="0">
                  <a:pos x="748" y="0"/>
                </a:cxn>
                <a:cxn ang="0">
                  <a:pos x="718" y="21"/>
                </a:cxn>
                <a:cxn ang="0">
                  <a:pos x="680" y="82"/>
                </a:cxn>
                <a:cxn ang="0">
                  <a:pos x="606" y="94"/>
                </a:cxn>
                <a:cxn ang="0">
                  <a:pos x="552" y="47"/>
                </a:cxn>
                <a:cxn ang="0">
                  <a:pos x="494" y="66"/>
                </a:cxn>
                <a:cxn ang="0">
                  <a:pos x="478" y="135"/>
                </a:cxn>
                <a:cxn ang="0">
                  <a:pos x="411" y="169"/>
                </a:cxn>
                <a:cxn ang="0">
                  <a:pos x="345" y="142"/>
                </a:cxn>
                <a:cxn ang="0">
                  <a:pos x="296" y="177"/>
                </a:cxn>
                <a:cxn ang="0">
                  <a:pos x="302" y="249"/>
                </a:cxn>
                <a:cxn ang="0">
                  <a:pos x="249" y="302"/>
                </a:cxn>
                <a:cxn ang="0">
                  <a:pos x="177" y="296"/>
                </a:cxn>
                <a:cxn ang="0">
                  <a:pos x="142" y="345"/>
                </a:cxn>
                <a:cxn ang="0">
                  <a:pos x="169" y="411"/>
                </a:cxn>
                <a:cxn ang="0">
                  <a:pos x="135" y="478"/>
                </a:cxn>
                <a:cxn ang="0">
                  <a:pos x="65" y="494"/>
                </a:cxn>
                <a:cxn ang="0">
                  <a:pos x="47" y="552"/>
                </a:cxn>
                <a:cxn ang="0">
                  <a:pos x="94" y="606"/>
                </a:cxn>
                <a:cxn ang="0">
                  <a:pos x="82" y="680"/>
                </a:cxn>
                <a:cxn ang="0">
                  <a:pos x="21" y="718"/>
                </a:cxn>
                <a:cxn ang="0">
                  <a:pos x="0" y="748"/>
                </a:cxn>
                <a:cxn ang="0">
                  <a:pos x="622" y="748"/>
                </a:cxn>
                <a:cxn ang="0">
                  <a:pos x="748" y="622"/>
                </a:cxn>
              </a:cxnLst>
              <a:rect l="0" t="0" r="r" b="b"/>
              <a:pathLst>
                <a:path w="748" h="748">
                  <a:moveTo>
                    <a:pt x="748" y="622"/>
                  </a:moveTo>
                  <a:cubicBezTo>
                    <a:pt x="748" y="622"/>
                    <a:pt x="748" y="622"/>
                    <a:pt x="748" y="622"/>
                  </a:cubicBezTo>
                  <a:cubicBezTo>
                    <a:pt x="748" y="0"/>
                    <a:pt x="748" y="0"/>
                    <a:pt x="748" y="0"/>
                  </a:cubicBezTo>
                  <a:cubicBezTo>
                    <a:pt x="737" y="0"/>
                    <a:pt x="726" y="7"/>
                    <a:pt x="718" y="21"/>
                  </a:cubicBezTo>
                  <a:cubicBezTo>
                    <a:pt x="680" y="82"/>
                    <a:pt x="680" y="82"/>
                    <a:pt x="680" y="82"/>
                  </a:cubicBezTo>
                  <a:cubicBezTo>
                    <a:pt x="664" y="109"/>
                    <a:pt x="630" y="115"/>
                    <a:pt x="606" y="94"/>
                  </a:cubicBezTo>
                  <a:cubicBezTo>
                    <a:pt x="552" y="47"/>
                    <a:pt x="552" y="47"/>
                    <a:pt x="552" y="47"/>
                  </a:cubicBezTo>
                  <a:cubicBezTo>
                    <a:pt x="527" y="26"/>
                    <a:pt x="502" y="34"/>
                    <a:pt x="494" y="66"/>
                  </a:cubicBezTo>
                  <a:cubicBezTo>
                    <a:pt x="478" y="135"/>
                    <a:pt x="478" y="135"/>
                    <a:pt x="478" y="135"/>
                  </a:cubicBezTo>
                  <a:cubicBezTo>
                    <a:pt x="471" y="167"/>
                    <a:pt x="440" y="182"/>
                    <a:pt x="411" y="169"/>
                  </a:cubicBezTo>
                  <a:cubicBezTo>
                    <a:pt x="345" y="142"/>
                    <a:pt x="345" y="142"/>
                    <a:pt x="345" y="142"/>
                  </a:cubicBezTo>
                  <a:cubicBezTo>
                    <a:pt x="315" y="129"/>
                    <a:pt x="293" y="145"/>
                    <a:pt x="296" y="177"/>
                  </a:cubicBezTo>
                  <a:cubicBezTo>
                    <a:pt x="302" y="249"/>
                    <a:pt x="302" y="249"/>
                    <a:pt x="302" y="249"/>
                  </a:cubicBezTo>
                  <a:cubicBezTo>
                    <a:pt x="305" y="281"/>
                    <a:pt x="281" y="305"/>
                    <a:pt x="249" y="302"/>
                  </a:cubicBezTo>
                  <a:cubicBezTo>
                    <a:pt x="177" y="296"/>
                    <a:pt x="177" y="296"/>
                    <a:pt x="177" y="296"/>
                  </a:cubicBezTo>
                  <a:cubicBezTo>
                    <a:pt x="145" y="293"/>
                    <a:pt x="129" y="315"/>
                    <a:pt x="142" y="345"/>
                  </a:cubicBezTo>
                  <a:cubicBezTo>
                    <a:pt x="169" y="411"/>
                    <a:pt x="169" y="411"/>
                    <a:pt x="169" y="411"/>
                  </a:cubicBezTo>
                  <a:cubicBezTo>
                    <a:pt x="182" y="441"/>
                    <a:pt x="166" y="471"/>
                    <a:pt x="135" y="478"/>
                  </a:cubicBezTo>
                  <a:cubicBezTo>
                    <a:pt x="65" y="494"/>
                    <a:pt x="65" y="494"/>
                    <a:pt x="65" y="494"/>
                  </a:cubicBezTo>
                  <a:cubicBezTo>
                    <a:pt x="34" y="502"/>
                    <a:pt x="26" y="528"/>
                    <a:pt x="47" y="552"/>
                  </a:cubicBezTo>
                  <a:cubicBezTo>
                    <a:pt x="94" y="606"/>
                    <a:pt x="94" y="606"/>
                    <a:pt x="94" y="606"/>
                  </a:cubicBezTo>
                  <a:cubicBezTo>
                    <a:pt x="115" y="630"/>
                    <a:pt x="109" y="664"/>
                    <a:pt x="82" y="680"/>
                  </a:cubicBezTo>
                  <a:cubicBezTo>
                    <a:pt x="21" y="718"/>
                    <a:pt x="21" y="718"/>
                    <a:pt x="21" y="718"/>
                  </a:cubicBezTo>
                  <a:cubicBezTo>
                    <a:pt x="7" y="726"/>
                    <a:pt x="0" y="737"/>
                    <a:pt x="0" y="748"/>
                  </a:cubicBezTo>
                  <a:cubicBezTo>
                    <a:pt x="622" y="748"/>
                    <a:pt x="622" y="748"/>
                    <a:pt x="622" y="748"/>
                  </a:cubicBezTo>
                  <a:cubicBezTo>
                    <a:pt x="622" y="678"/>
                    <a:pt x="678" y="622"/>
                    <a:pt x="748" y="622"/>
                  </a:cubicBezTo>
                </a:path>
              </a:pathLst>
            </a:custGeom>
            <a:solidFill>
              <a:schemeClr val="accent1"/>
            </a:solidFill>
            <a:ln w="9525">
              <a:noFill/>
              <a:round/>
            </a:ln>
          </p:spPr>
          <p:txBody>
            <a:bodyPr vert="horz" wrap="square" lIns="91440" tIns="45720" rIns="91440" bIns="45720" numCol="1" anchor="t" anchorCtr="0" compatLnSpc="1"/>
            <a:lstStyle/>
            <a:p>
              <a:endParaRPr lang="en-US" sz="1350"/>
            </a:p>
          </p:txBody>
        </p:sp>
        <p:sp>
          <p:nvSpPr>
            <p:cNvPr id="10" name="Freeform 266"/>
            <p:cNvSpPr/>
            <p:nvPr/>
          </p:nvSpPr>
          <p:spPr bwMode="auto">
            <a:xfrm>
              <a:off x="4325503" y="3785551"/>
              <a:ext cx="1668556" cy="1611389"/>
            </a:xfrm>
            <a:custGeom>
              <a:avLst/>
              <a:gdLst/>
              <a:ahLst/>
              <a:cxnLst>
                <a:cxn ang="0">
                  <a:pos x="748" y="126"/>
                </a:cxn>
                <a:cxn ang="0">
                  <a:pos x="748" y="126"/>
                </a:cxn>
                <a:cxn ang="0">
                  <a:pos x="622" y="0"/>
                </a:cxn>
                <a:cxn ang="0">
                  <a:pos x="622" y="0"/>
                </a:cxn>
                <a:cxn ang="0">
                  <a:pos x="0" y="0"/>
                </a:cxn>
                <a:cxn ang="0">
                  <a:pos x="21" y="30"/>
                </a:cxn>
                <a:cxn ang="0">
                  <a:pos x="82" y="67"/>
                </a:cxn>
                <a:cxn ang="0">
                  <a:pos x="94" y="141"/>
                </a:cxn>
                <a:cxn ang="0">
                  <a:pos x="47" y="196"/>
                </a:cxn>
                <a:cxn ang="0">
                  <a:pos x="65" y="253"/>
                </a:cxn>
                <a:cxn ang="0">
                  <a:pos x="135" y="270"/>
                </a:cxn>
                <a:cxn ang="0">
                  <a:pos x="169" y="337"/>
                </a:cxn>
                <a:cxn ang="0">
                  <a:pos x="142" y="403"/>
                </a:cxn>
                <a:cxn ang="0">
                  <a:pos x="177" y="452"/>
                </a:cxn>
                <a:cxn ang="0">
                  <a:pos x="249" y="446"/>
                </a:cxn>
                <a:cxn ang="0">
                  <a:pos x="302" y="499"/>
                </a:cxn>
                <a:cxn ang="0">
                  <a:pos x="296" y="570"/>
                </a:cxn>
                <a:cxn ang="0">
                  <a:pos x="345" y="606"/>
                </a:cxn>
                <a:cxn ang="0">
                  <a:pos x="411" y="578"/>
                </a:cxn>
                <a:cxn ang="0">
                  <a:pos x="478" y="612"/>
                </a:cxn>
                <a:cxn ang="0">
                  <a:pos x="494" y="682"/>
                </a:cxn>
                <a:cxn ang="0">
                  <a:pos x="552" y="701"/>
                </a:cxn>
                <a:cxn ang="0">
                  <a:pos x="606" y="654"/>
                </a:cxn>
                <a:cxn ang="0">
                  <a:pos x="680" y="666"/>
                </a:cxn>
                <a:cxn ang="0">
                  <a:pos x="718" y="727"/>
                </a:cxn>
                <a:cxn ang="0">
                  <a:pos x="748" y="748"/>
                </a:cxn>
                <a:cxn ang="0">
                  <a:pos x="748" y="126"/>
                </a:cxn>
              </a:cxnLst>
              <a:rect l="0" t="0" r="r" b="b"/>
              <a:pathLst>
                <a:path w="748" h="748">
                  <a:moveTo>
                    <a:pt x="748" y="126"/>
                  </a:moveTo>
                  <a:cubicBezTo>
                    <a:pt x="748" y="126"/>
                    <a:pt x="748" y="126"/>
                    <a:pt x="748" y="126"/>
                  </a:cubicBezTo>
                  <a:cubicBezTo>
                    <a:pt x="678" y="126"/>
                    <a:pt x="622" y="69"/>
                    <a:pt x="622" y="0"/>
                  </a:cubicBezTo>
                  <a:cubicBezTo>
                    <a:pt x="622" y="0"/>
                    <a:pt x="622" y="0"/>
                    <a:pt x="622" y="0"/>
                  </a:cubicBezTo>
                  <a:cubicBezTo>
                    <a:pt x="0" y="0"/>
                    <a:pt x="0" y="0"/>
                    <a:pt x="0" y="0"/>
                  </a:cubicBezTo>
                  <a:cubicBezTo>
                    <a:pt x="0" y="11"/>
                    <a:pt x="7" y="22"/>
                    <a:pt x="21" y="30"/>
                  </a:cubicBezTo>
                  <a:cubicBezTo>
                    <a:pt x="82" y="67"/>
                    <a:pt x="82" y="67"/>
                    <a:pt x="82" y="67"/>
                  </a:cubicBezTo>
                  <a:cubicBezTo>
                    <a:pt x="109" y="84"/>
                    <a:pt x="115" y="117"/>
                    <a:pt x="94" y="141"/>
                  </a:cubicBezTo>
                  <a:cubicBezTo>
                    <a:pt x="47" y="196"/>
                    <a:pt x="47" y="196"/>
                    <a:pt x="47" y="196"/>
                  </a:cubicBezTo>
                  <a:cubicBezTo>
                    <a:pt x="26" y="220"/>
                    <a:pt x="34" y="246"/>
                    <a:pt x="65" y="253"/>
                  </a:cubicBezTo>
                  <a:cubicBezTo>
                    <a:pt x="135" y="270"/>
                    <a:pt x="135" y="270"/>
                    <a:pt x="135" y="270"/>
                  </a:cubicBezTo>
                  <a:cubicBezTo>
                    <a:pt x="166" y="277"/>
                    <a:pt x="182" y="307"/>
                    <a:pt x="169" y="337"/>
                  </a:cubicBezTo>
                  <a:cubicBezTo>
                    <a:pt x="142" y="403"/>
                    <a:pt x="142" y="403"/>
                    <a:pt x="142" y="403"/>
                  </a:cubicBezTo>
                  <a:cubicBezTo>
                    <a:pt x="129" y="432"/>
                    <a:pt x="145" y="454"/>
                    <a:pt x="177" y="452"/>
                  </a:cubicBezTo>
                  <a:cubicBezTo>
                    <a:pt x="249" y="446"/>
                    <a:pt x="249" y="446"/>
                    <a:pt x="249" y="446"/>
                  </a:cubicBezTo>
                  <a:cubicBezTo>
                    <a:pt x="281" y="443"/>
                    <a:pt x="305" y="467"/>
                    <a:pt x="302" y="499"/>
                  </a:cubicBezTo>
                  <a:cubicBezTo>
                    <a:pt x="296" y="570"/>
                    <a:pt x="296" y="570"/>
                    <a:pt x="296" y="570"/>
                  </a:cubicBezTo>
                  <a:cubicBezTo>
                    <a:pt x="293" y="602"/>
                    <a:pt x="315" y="618"/>
                    <a:pt x="345" y="606"/>
                  </a:cubicBezTo>
                  <a:cubicBezTo>
                    <a:pt x="411" y="578"/>
                    <a:pt x="411" y="578"/>
                    <a:pt x="411" y="578"/>
                  </a:cubicBezTo>
                  <a:cubicBezTo>
                    <a:pt x="440" y="566"/>
                    <a:pt x="471" y="581"/>
                    <a:pt x="478" y="612"/>
                  </a:cubicBezTo>
                  <a:cubicBezTo>
                    <a:pt x="494" y="682"/>
                    <a:pt x="494" y="682"/>
                    <a:pt x="494" y="682"/>
                  </a:cubicBezTo>
                  <a:cubicBezTo>
                    <a:pt x="502" y="713"/>
                    <a:pt x="527" y="722"/>
                    <a:pt x="552" y="701"/>
                  </a:cubicBezTo>
                  <a:cubicBezTo>
                    <a:pt x="606" y="654"/>
                    <a:pt x="606" y="654"/>
                    <a:pt x="606" y="654"/>
                  </a:cubicBezTo>
                  <a:cubicBezTo>
                    <a:pt x="630" y="633"/>
                    <a:pt x="664" y="638"/>
                    <a:pt x="680" y="666"/>
                  </a:cubicBezTo>
                  <a:cubicBezTo>
                    <a:pt x="718" y="727"/>
                    <a:pt x="718" y="727"/>
                    <a:pt x="718" y="727"/>
                  </a:cubicBezTo>
                  <a:cubicBezTo>
                    <a:pt x="726" y="741"/>
                    <a:pt x="737" y="748"/>
                    <a:pt x="748" y="748"/>
                  </a:cubicBezTo>
                  <a:cubicBezTo>
                    <a:pt x="748" y="126"/>
                    <a:pt x="748" y="126"/>
                    <a:pt x="748" y="126"/>
                  </a:cubicBezTo>
                </a:path>
              </a:pathLst>
            </a:custGeom>
            <a:solidFill>
              <a:srgbClr val="276050"/>
            </a:solidFill>
            <a:ln w="9525">
              <a:noFill/>
              <a:round/>
            </a:ln>
          </p:spPr>
          <p:txBody>
            <a:bodyPr vert="horz" wrap="square" lIns="91440" tIns="45720" rIns="91440" bIns="45720" numCol="1" anchor="t" anchorCtr="0" compatLnSpc="1"/>
            <a:lstStyle/>
            <a:p>
              <a:endParaRPr lang="en-US" sz="1350"/>
            </a:p>
          </p:txBody>
        </p:sp>
        <p:sp>
          <p:nvSpPr>
            <p:cNvPr id="11" name="Freeform 267"/>
            <p:cNvSpPr/>
            <p:nvPr/>
          </p:nvSpPr>
          <p:spPr bwMode="auto">
            <a:xfrm>
              <a:off x="5994059" y="2172190"/>
              <a:ext cx="1670597" cy="1613360"/>
            </a:xfrm>
            <a:custGeom>
              <a:avLst/>
              <a:gdLst/>
              <a:ahLst/>
              <a:cxnLst>
                <a:cxn ang="0">
                  <a:pos x="727" y="718"/>
                </a:cxn>
                <a:cxn ang="0">
                  <a:pos x="666" y="680"/>
                </a:cxn>
                <a:cxn ang="0">
                  <a:pos x="654" y="606"/>
                </a:cxn>
                <a:cxn ang="0">
                  <a:pos x="701" y="552"/>
                </a:cxn>
                <a:cxn ang="0">
                  <a:pos x="682" y="494"/>
                </a:cxn>
                <a:cxn ang="0">
                  <a:pos x="612" y="478"/>
                </a:cxn>
                <a:cxn ang="0">
                  <a:pos x="578" y="411"/>
                </a:cxn>
                <a:cxn ang="0">
                  <a:pos x="606" y="345"/>
                </a:cxn>
                <a:cxn ang="0">
                  <a:pos x="570" y="296"/>
                </a:cxn>
                <a:cxn ang="0">
                  <a:pos x="499" y="302"/>
                </a:cxn>
                <a:cxn ang="0">
                  <a:pos x="446" y="249"/>
                </a:cxn>
                <a:cxn ang="0">
                  <a:pos x="452" y="177"/>
                </a:cxn>
                <a:cxn ang="0">
                  <a:pos x="403" y="142"/>
                </a:cxn>
                <a:cxn ang="0">
                  <a:pos x="337" y="169"/>
                </a:cxn>
                <a:cxn ang="0">
                  <a:pos x="270" y="135"/>
                </a:cxn>
                <a:cxn ang="0">
                  <a:pos x="253" y="66"/>
                </a:cxn>
                <a:cxn ang="0">
                  <a:pos x="196" y="47"/>
                </a:cxn>
                <a:cxn ang="0">
                  <a:pos x="141" y="94"/>
                </a:cxn>
                <a:cxn ang="0">
                  <a:pos x="67" y="82"/>
                </a:cxn>
                <a:cxn ang="0">
                  <a:pos x="30" y="21"/>
                </a:cxn>
                <a:cxn ang="0">
                  <a:pos x="0" y="0"/>
                </a:cxn>
                <a:cxn ang="0">
                  <a:pos x="0" y="622"/>
                </a:cxn>
                <a:cxn ang="0">
                  <a:pos x="126" y="748"/>
                </a:cxn>
                <a:cxn ang="0">
                  <a:pos x="748" y="748"/>
                </a:cxn>
                <a:cxn ang="0">
                  <a:pos x="727" y="718"/>
                </a:cxn>
              </a:cxnLst>
              <a:rect l="0" t="0" r="r" b="b"/>
              <a:pathLst>
                <a:path w="748" h="748">
                  <a:moveTo>
                    <a:pt x="727" y="718"/>
                  </a:moveTo>
                  <a:cubicBezTo>
                    <a:pt x="666" y="680"/>
                    <a:pt x="666" y="680"/>
                    <a:pt x="666" y="680"/>
                  </a:cubicBezTo>
                  <a:cubicBezTo>
                    <a:pt x="638" y="664"/>
                    <a:pt x="633" y="630"/>
                    <a:pt x="654" y="606"/>
                  </a:cubicBezTo>
                  <a:cubicBezTo>
                    <a:pt x="701" y="552"/>
                    <a:pt x="701" y="552"/>
                    <a:pt x="701" y="552"/>
                  </a:cubicBezTo>
                  <a:cubicBezTo>
                    <a:pt x="722" y="528"/>
                    <a:pt x="713" y="502"/>
                    <a:pt x="682" y="494"/>
                  </a:cubicBezTo>
                  <a:cubicBezTo>
                    <a:pt x="612" y="478"/>
                    <a:pt x="612" y="478"/>
                    <a:pt x="612" y="478"/>
                  </a:cubicBezTo>
                  <a:cubicBezTo>
                    <a:pt x="581" y="471"/>
                    <a:pt x="566" y="441"/>
                    <a:pt x="578" y="411"/>
                  </a:cubicBezTo>
                  <a:cubicBezTo>
                    <a:pt x="606" y="345"/>
                    <a:pt x="606" y="345"/>
                    <a:pt x="606" y="345"/>
                  </a:cubicBezTo>
                  <a:cubicBezTo>
                    <a:pt x="618" y="315"/>
                    <a:pt x="602" y="293"/>
                    <a:pt x="570" y="296"/>
                  </a:cubicBezTo>
                  <a:cubicBezTo>
                    <a:pt x="499" y="302"/>
                    <a:pt x="499" y="302"/>
                    <a:pt x="499" y="302"/>
                  </a:cubicBezTo>
                  <a:cubicBezTo>
                    <a:pt x="467" y="305"/>
                    <a:pt x="443" y="281"/>
                    <a:pt x="446" y="249"/>
                  </a:cubicBezTo>
                  <a:cubicBezTo>
                    <a:pt x="452" y="177"/>
                    <a:pt x="452" y="177"/>
                    <a:pt x="452" y="177"/>
                  </a:cubicBezTo>
                  <a:cubicBezTo>
                    <a:pt x="454" y="145"/>
                    <a:pt x="432" y="129"/>
                    <a:pt x="403" y="142"/>
                  </a:cubicBezTo>
                  <a:cubicBezTo>
                    <a:pt x="337" y="169"/>
                    <a:pt x="337" y="169"/>
                    <a:pt x="337" y="169"/>
                  </a:cubicBezTo>
                  <a:cubicBezTo>
                    <a:pt x="307" y="182"/>
                    <a:pt x="277" y="167"/>
                    <a:pt x="270" y="135"/>
                  </a:cubicBezTo>
                  <a:cubicBezTo>
                    <a:pt x="253" y="66"/>
                    <a:pt x="253" y="66"/>
                    <a:pt x="253" y="66"/>
                  </a:cubicBezTo>
                  <a:cubicBezTo>
                    <a:pt x="246" y="34"/>
                    <a:pt x="220" y="26"/>
                    <a:pt x="196" y="47"/>
                  </a:cubicBezTo>
                  <a:cubicBezTo>
                    <a:pt x="141" y="94"/>
                    <a:pt x="141" y="94"/>
                    <a:pt x="141" y="94"/>
                  </a:cubicBezTo>
                  <a:cubicBezTo>
                    <a:pt x="117" y="115"/>
                    <a:pt x="84" y="109"/>
                    <a:pt x="67" y="82"/>
                  </a:cubicBezTo>
                  <a:cubicBezTo>
                    <a:pt x="30" y="21"/>
                    <a:pt x="30" y="21"/>
                    <a:pt x="30" y="21"/>
                  </a:cubicBezTo>
                  <a:cubicBezTo>
                    <a:pt x="22" y="7"/>
                    <a:pt x="11" y="0"/>
                    <a:pt x="0" y="0"/>
                  </a:cubicBezTo>
                  <a:cubicBezTo>
                    <a:pt x="0" y="622"/>
                    <a:pt x="0" y="622"/>
                    <a:pt x="0" y="622"/>
                  </a:cubicBezTo>
                  <a:cubicBezTo>
                    <a:pt x="69" y="622"/>
                    <a:pt x="126" y="678"/>
                    <a:pt x="126" y="748"/>
                  </a:cubicBezTo>
                  <a:cubicBezTo>
                    <a:pt x="748" y="748"/>
                    <a:pt x="748" y="748"/>
                    <a:pt x="748" y="748"/>
                  </a:cubicBezTo>
                  <a:cubicBezTo>
                    <a:pt x="748" y="737"/>
                    <a:pt x="741" y="726"/>
                    <a:pt x="727" y="718"/>
                  </a:cubicBezTo>
                </a:path>
              </a:pathLst>
            </a:custGeom>
            <a:solidFill>
              <a:srgbClr val="276050"/>
            </a:solidFill>
            <a:ln w="9525">
              <a:noFill/>
              <a:round/>
            </a:ln>
          </p:spPr>
          <p:txBody>
            <a:bodyPr vert="horz" wrap="square" lIns="91440" tIns="45720" rIns="91440" bIns="45720" numCol="1" anchor="t" anchorCtr="0" compatLnSpc="1"/>
            <a:lstStyle/>
            <a:p>
              <a:endParaRPr lang="en-US" sz="1350"/>
            </a:p>
          </p:txBody>
        </p:sp>
        <p:sp>
          <p:nvSpPr>
            <p:cNvPr id="12" name="Freeform 889"/>
            <p:cNvSpPr/>
            <p:nvPr/>
          </p:nvSpPr>
          <p:spPr bwMode="auto">
            <a:xfrm>
              <a:off x="5994059" y="3785551"/>
              <a:ext cx="1670597" cy="1611389"/>
            </a:xfrm>
            <a:custGeom>
              <a:avLst/>
              <a:gdLst/>
              <a:ahLst/>
              <a:cxnLst>
                <a:cxn ang="0">
                  <a:pos x="612" y="270"/>
                </a:cxn>
                <a:cxn ang="0">
                  <a:pos x="682" y="253"/>
                </a:cxn>
                <a:cxn ang="0">
                  <a:pos x="701" y="196"/>
                </a:cxn>
                <a:cxn ang="0">
                  <a:pos x="654" y="141"/>
                </a:cxn>
                <a:cxn ang="0">
                  <a:pos x="666" y="67"/>
                </a:cxn>
                <a:cxn ang="0">
                  <a:pos x="727" y="30"/>
                </a:cxn>
                <a:cxn ang="0">
                  <a:pos x="748" y="0"/>
                </a:cxn>
                <a:cxn ang="0">
                  <a:pos x="126" y="0"/>
                </a:cxn>
                <a:cxn ang="0">
                  <a:pos x="126" y="0"/>
                </a:cxn>
                <a:cxn ang="0">
                  <a:pos x="0" y="126"/>
                </a:cxn>
                <a:cxn ang="0">
                  <a:pos x="0" y="748"/>
                </a:cxn>
                <a:cxn ang="0">
                  <a:pos x="30" y="727"/>
                </a:cxn>
                <a:cxn ang="0">
                  <a:pos x="67" y="666"/>
                </a:cxn>
                <a:cxn ang="0">
                  <a:pos x="141" y="654"/>
                </a:cxn>
                <a:cxn ang="0">
                  <a:pos x="196" y="701"/>
                </a:cxn>
                <a:cxn ang="0">
                  <a:pos x="253" y="682"/>
                </a:cxn>
                <a:cxn ang="0">
                  <a:pos x="270" y="612"/>
                </a:cxn>
                <a:cxn ang="0">
                  <a:pos x="337" y="578"/>
                </a:cxn>
                <a:cxn ang="0">
                  <a:pos x="403" y="606"/>
                </a:cxn>
                <a:cxn ang="0">
                  <a:pos x="452" y="570"/>
                </a:cxn>
                <a:cxn ang="0">
                  <a:pos x="446" y="499"/>
                </a:cxn>
                <a:cxn ang="0">
                  <a:pos x="499" y="446"/>
                </a:cxn>
                <a:cxn ang="0">
                  <a:pos x="570" y="452"/>
                </a:cxn>
                <a:cxn ang="0">
                  <a:pos x="606" y="403"/>
                </a:cxn>
                <a:cxn ang="0">
                  <a:pos x="578" y="337"/>
                </a:cxn>
                <a:cxn ang="0">
                  <a:pos x="612" y="270"/>
                </a:cxn>
              </a:cxnLst>
              <a:rect l="0" t="0" r="r" b="b"/>
              <a:pathLst>
                <a:path w="748" h="748">
                  <a:moveTo>
                    <a:pt x="612" y="270"/>
                  </a:moveTo>
                  <a:cubicBezTo>
                    <a:pt x="682" y="253"/>
                    <a:pt x="682" y="253"/>
                    <a:pt x="682" y="253"/>
                  </a:cubicBezTo>
                  <a:cubicBezTo>
                    <a:pt x="713" y="246"/>
                    <a:pt x="722" y="220"/>
                    <a:pt x="701" y="196"/>
                  </a:cubicBezTo>
                  <a:cubicBezTo>
                    <a:pt x="654" y="141"/>
                    <a:pt x="654" y="141"/>
                    <a:pt x="654" y="141"/>
                  </a:cubicBezTo>
                  <a:cubicBezTo>
                    <a:pt x="633" y="117"/>
                    <a:pt x="638" y="84"/>
                    <a:pt x="666" y="67"/>
                  </a:cubicBezTo>
                  <a:cubicBezTo>
                    <a:pt x="727" y="30"/>
                    <a:pt x="727" y="30"/>
                    <a:pt x="727" y="30"/>
                  </a:cubicBezTo>
                  <a:cubicBezTo>
                    <a:pt x="741" y="22"/>
                    <a:pt x="748" y="11"/>
                    <a:pt x="748" y="0"/>
                  </a:cubicBezTo>
                  <a:cubicBezTo>
                    <a:pt x="126" y="0"/>
                    <a:pt x="126" y="0"/>
                    <a:pt x="126" y="0"/>
                  </a:cubicBezTo>
                  <a:cubicBezTo>
                    <a:pt x="126" y="0"/>
                    <a:pt x="126" y="0"/>
                    <a:pt x="126" y="0"/>
                  </a:cubicBezTo>
                  <a:cubicBezTo>
                    <a:pt x="126" y="69"/>
                    <a:pt x="69" y="126"/>
                    <a:pt x="0" y="126"/>
                  </a:cubicBezTo>
                  <a:cubicBezTo>
                    <a:pt x="0" y="748"/>
                    <a:pt x="0" y="748"/>
                    <a:pt x="0" y="748"/>
                  </a:cubicBezTo>
                  <a:cubicBezTo>
                    <a:pt x="11" y="748"/>
                    <a:pt x="22" y="741"/>
                    <a:pt x="30" y="727"/>
                  </a:cubicBezTo>
                  <a:cubicBezTo>
                    <a:pt x="67" y="666"/>
                    <a:pt x="67" y="666"/>
                    <a:pt x="67" y="666"/>
                  </a:cubicBezTo>
                  <a:cubicBezTo>
                    <a:pt x="84" y="638"/>
                    <a:pt x="117" y="633"/>
                    <a:pt x="141" y="654"/>
                  </a:cubicBezTo>
                  <a:cubicBezTo>
                    <a:pt x="196" y="701"/>
                    <a:pt x="196" y="701"/>
                    <a:pt x="196" y="701"/>
                  </a:cubicBezTo>
                  <a:cubicBezTo>
                    <a:pt x="220" y="722"/>
                    <a:pt x="246" y="713"/>
                    <a:pt x="253" y="682"/>
                  </a:cubicBezTo>
                  <a:cubicBezTo>
                    <a:pt x="270" y="612"/>
                    <a:pt x="270" y="612"/>
                    <a:pt x="270" y="612"/>
                  </a:cubicBezTo>
                  <a:cubicBezTo>
                    <a:pt x="277" y="581"/>
                    <a:pt x="307" y="566"/>
                    <a:pt x="337" y="578"/>
                  </a:cubicBezTo>
                  <a:cubicBezTo>
                    <a:pt x="403" y="606"/>
                    <a:pt x="403" y="606"/>
                    <a:pt x="403" y="606"/>
                  </a:cubicBezTo>
                  <a:cubicBezTo>
                    <a:pt x="432" y="618"/>
                    <a:pt x="454" y="602"/>
                    <a:pt x="452" y="570"/>
                  </a:cubicBezTo>
                  <a:cubicBezTo>
                    <a:pt x="446" y="499"/>
                    <a:pt x="446" y="499"/>
                    <a:pt x="446" y="499"/>
                  </a:cubicBezTo>
                  <a:cubicBezTo>
                    <a:pt x="443" y="467"/>
                    <a:pt x="467" y="443"/>
                    <a:pt x="499" y="446"/>
                  </a:cubicBezTo>
                  <a:cubicBezTo>
                    <a:pt x="570" y="452"/>
                    <a:pt x="570" y="452"/>
                    <a:pt x="570" y="452"/>
                  </a:cubicBezTo>
                  <a:cubicBezTo>
                    <a:pt x="602" y="454"/>
                    <a:pt x="618" y="432"/>
                    <a:pt x="606" y="403"/>
                  </a:cubicBezTo>
                  <a:cubicBezTo>
                    <a:pt x="578" y="337"/>
                    <a:pt x="578" y="337"/>
                    <a:pt x="578" y="337"/>
                  </a:cubicBezTo>
                  <a:cubicBezTo>
                    <a:pt x="566" y="307"/>
                    <a:pt x="581" y="277"/>
                    <a:pt x="612" y="270"/>
                  </a:cubicBezTo>
                </a:path>
              </a:pathLst>
            </a:custGeom>
            <a:solidFill>
              <a:srgbClr val="276050"/>
            </a:solidFill>
            <a:ln w="9525">
              <a:noFill/>
              <a:round/>
            </a:ln>
          </p:spPr>
          <p:txBody>
            <a:bodyPr vert="horz" wrap="square" lIns="91440" tIns="45720" rIns="91440" bIns="45720" numCol="1" anchor="t" anchorCtr="0" compatLnSpc="1"/>
            <a:lstStyle/>
            <a:p>
              <a:endParaRPr lang="en-US" sz="1350"/>
            </a:p>
          </p:txBody>
        </p:sp>
        <p:sp>
          <p:nvSpPr>
            <p:cNvPr id="13" name="Oval 12"/>
            <p:cNvSpPr/>
            <p:nvPr/>
          </p:nvSpPr>
          <p:spPr>
            <a:xfrm>
              <a:off x="5111152" y="2832957"/>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4800" dirty="0"/>
                <a:t>O</a:t>
              </a:r>
              <a:endParaRPr lang="en-US" sz="4800" dirty="0">
                <a:solidFill>
                  <a:schemeClr val="bg1"/>
                </a:solidFill>
              </a:endParaRPr>
            </a:p>
          </p:txBody>
        </p:sp>
        <p:sp>
          <p:nvSpPr>
            <p:cNvPr id="14" name="Oval 13"/>
            <p:cNvSpPr/>
            <p:nvPr/>
          </p:nvSpPr>
          <p:spPr>
            <a:xfrm>
              <a:off x="6160076" y="2702845"/>
              <a:ext cx="877584" cy="87758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4800" dirty="0">
                  <a:solidFill>
                    <a:schemeClr val="bg1"/>
                  </a:solidFill>
                </a:rPr>
                <a:t>O</a:t>
              </a:r>
              <a:endParaRPr lang="en-US" sz="4800" dirty="0">
                <a:solidFill>
                  <a:schemeClr val="bg1"/>
                </a:solidFill>
              </a:endParaRPr>
            </a:p>
          </p:txBody>
        </p:sp>
        <p:sp>
          <p:nvSpPr>
            <p:cNvPr id="15" name="Oval 14"/>
            <p:cNvSpPr/>
            <p:nvPr/>
          </p:nvSpPr>
          <p:spPr>
            <a:xfrm>
              <a:off x="6235926" y="3990672"/>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4800" dirty="0"/>
                <a:t>O</a:t>
              </a:r>
              <a:endParaRPr lang="en-US" sz="4800" dirty="0">
                <a:solidFill>
                  <a:schemeClr val="bg1"/>
                </a:solidFill>
              </a:endParaRPr>
            </a:p>
          </p:txBody>
        </p:sp>
        <p:sp>
          <p:nvSpPr>
            <p:cNvPr id="16" name="Oval 15"/>
            <p:cNvSpPr/>
            <p:nvPr/>
          </p:nvSpPr>
          <p:spPr>
            <a:xfrm>
              <a:off x="5061891" y="3983809"/>
              <a:ext cx="702068" cy="702069"/>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4800" dirty="0"/>
                <a:t>O</a:t>
              </a:r>
              <a:endParaRPr lang="en-US" sz="4800" dirty="0">
                <a:solidFill>
                  <a:schemeClr val="bg1"/>
                </a:solidFill>
              </a:endParaRPr>
            </a:p>
          </p:txBody>
        </p:sp>
      </p:grpSp>
      <p:grpSp>
        <p:nvGrpSpPr>
          <p:cNvPr id="57" name="组合 56"/>
          <p:cNvGrpSpPr/>
          <p:nvPr/>
        </p:nvGrpSpPr>
        <p:grpSpPr>
          <a:xfrm>
            <a:off x="947823" y="1334705"/>
            <a:ext cx="5685361" cy="958122"/>
            <a:chOff x="468937" y="2419540"/>
            <a:chExt cx="1934629" cy="958122"/>
          </a:xfrm>
        </p:grpSpPr>
        <p:sp>
          <p:nvSpPr>
            <p:cNvPr id="58" name="TextBox 18"/>
            <p:cNvSpPr txBox="1"/>
            <p:nvPr/>
          </p:nvSpPr>
          <p:spPr>
            <a:xfrm flipH="1">
              <a:off x="468937" y="2419540"/>
              <a:ext cx="312120" cy="461665"/>
            </a:xfrm>
            <a:prstGeom prst="rect">
              <a:avLst/>
            </a:prstGeom>
            <a:noFill/>
          </p:spPr>
          <p:txBody>
            <a:bodyPr wrap="none" rtlCol="0">
              <a:spAutoFit/>
            </a:bodyPr>
            <a:lstStyle/>
            <a:p>
              <a:r>
                <a:rPr lang="hr-HR" sz="2400" b="1" dirty="0">
                  <a:ea typeface="Roboto Black" charset="0"/>
                  <a:cs typeface="Roboto Black" charset="0"/>
                </a:rPr>
                <a:t>OPERI</a:t>
              </a:r>
              <a:endParaRPr lang="en-US" sz="2400" b="1" dirty="0">
                <a:ea typeface="Roboto Black" charset="0"/>
                <a:cs typeface="Roboto Black" charset="0"/>
              </a:endParaRPr>
            </a:p>
          </p:txBody>
        </p:sp>
        <p:sp>
          <p:nvSpPr>
            <p:cNvPr id="59" name="矩形 58"/>
            <p:cNvSpPr/>
            <p:nvPr/>
          </p:nvSpPr>
          <p:spPr>
            <a:xfrm>
              <a:off x="470268" y="2823664"/>
              <a:ext cx="1933298" cy="553998"/>
            </a:xfrm>
            <a:prstGeom prst="rect">
              <a:avLst/>
            </a:prstGeom>
          </p:spPr>
          <p:txBody>
            <a:bodyPr wrap="square">
              <a:spAutoFit/>
            </a:bodyPr>
            <a:lstStyle/>
            <a:p>
              <a:pPr marL="171450" indent="-171450">
                <a:buFontTx/>
                <a:buChar char="-"/>
              </a:pPr>
              <a:r>
                <a:rPr lang="en-US" altLang="zh-CN" sz="1500" dirty="0" err="1"/>
                <a:t>ruk</a:t>
              </a:r>
              <a:r>
                <a:rPr lang="hr-HR" altLang="zh-CN" sz="1500" dirty="0"/>
                <a:t>e</a:t>
              </a:r>
              <a:r>
                <a:rPr lang="en-US" altLang="zh-CN" sz="1500" dirty="0"/>
                <a:t>, </a:t>
              </a:r>
              <a:r>
                <a:rPr lang="en-US" altLang="zh-CN" sz="1500" dirty="0" err="1"/>
                <a:t>radn</a:t>
              </a:r>
              <a:r>
                <a:rPr lang="hr-HR" altLang="zh-CN" sz="1500" dirty="0"/>
                <a:t>e</a:t>
              </a:r>
              <a:r>
                <a:rPr lang="en-US" altLang="zh-CN" sz="1500" dirty="0"/>
                <a:t> </a:t>
              </a:r>
              <a:r>
                <a:rPr lang="en-US" altLang="zh-CN" sz="1500" dirty="0" err="1"/>
                <a:t>površin</a:t>
              </a:r>
              <a:r>
                <a:rPr lang="hr-HR" altLang="zh-CN" sz="1500" dirty="0"/>
                <a:t>e</a:t>
              </a:r>
              <a:r>
                <a:rPr lang="en-US" altLang="zh-CN" sz="1500" dirty="0"/>
                <a:t>, </a:t>
              </a:r>
              <a:r>
                <a:rPr lang="en-US" altLang="zh-CN" sz="1500" dirty="0" err="1"/>
                <a:t>kuhinjs</a:t>
              </a:r>
              <a:r>
                <a:rPr lang="hr-HR" altLang="zh-CN" sz="1500" dirty="0" err="1"/>
                <a:t>ki</a:t>
              </a:r>
              <a:r>
                <a:rPr lang="en-US" altLang="zh-CN" sz="1500" dirty="0"/>
                <a:t> </a:t>
              </a:r>
              <a:r>
                <a:rPr lang="en-US" altLang="zh-CN" sz="1500" dirty="0" err="1"/>
                <a:t>pribor</a:t>
              </a:r>
              <a:r>
                <a:rPr lang="hr-HR" altLang="zh-CN" sz="1500" dirty="0"/>
                <a:t>, posuđe</a:t>
              </a:r>
              <a:r>
                <a:rPr lang="en-US" altLang="zh-CN" sz="1500" dirty="0"/>
                <a:t> </a:t>
              </a:r>
              <a:endParaRPr lang="hr-HR" altLang="zh-CN" sz="1500" dirty="0"/>
            </a:p>
            <a:p>
              <a:pPr marL="171450" indent="-171450">
                <a:buFontTx/>
                <a:buChar char="-"/>
              </a:pPr>
              <a:r>
                <a:rPr lang="en-US" altLang="zh-CN" sz="1500" dirty="0" err="1"/>
                <a:t>voće</a:t>
              </a:r>
              <a:r>
                <a:rPr lang="en-US" altLang="zh-CN" sz="1500" dirty="0"/>
                <a:t> </a:t>
              </a:r>
              <a:r>
                <a:rPr lang="en-US" altLang="zh-CN" sz="1500" dirty="0" err="1"/>
                <a:t>i</a:t>
              </a:r>
              <a:r>
                <a:rPr lang="en-US" altLang="zh-CN" sz="1500" dirty="0"/>
                <a:t> </a:t>
              </a:r>
              <a:r>
                <a:rPr lang="en-US" altLang="zh-CN" sz="1500" dirty="0" err="1"/>
                <a:t>povrće</a:t>
              </a:r>
              <a:r>
                <a:rPr lang="en-US" altLang="zh-CN" sz="1500" dirty="0"/>
                <a:t>, </a:t>
              </a:r>
              <a:r>
                <a:rPr lang="en-US" altLang="zh-CN" sz="1500" dirty="0" err="1"/>
                <a:t>naročito</a:t>
              </a:r>
              <a:r>
                <a:rPr lang="en-US" altLang="zh-CN" sz="1500" dirty="0"/>
                <a:t> </a:t>
              </a:r>
              <a:r>
                <a:rPr lang="en-US" altLang="zh-CN" sz="1500" dirty="0" err="1"/>
                <a:t>ako</a:t>
              </a:r>
              <a:r>
                <a:rPr lang="en-US" altLang="zh-CN" sz="1500" dirty="0"/>
                <a:t> se </a:t>
              </a:r>
              <a:r>
                <a:rPr lang="en-US" altLang="zh-CN" sz="1500" dirty="0" err="1"/>
                <a:t>jede</a:t>
              </a:r>
              <a:r>
                <a:rPr lang="en-US" altLang="zh-CN" sz="1500" dirty="0"/>
                <a:t> </a:t>
              </a:r>
              <a:r>
                <a:rPr lang="en-US" altLang="zh-CN" sz="1500" dirty="0" err="1"/>
                <a:t>sirovo</a:t>
              </a:r>
              <a:endParaRPr lang="en-US" altLang="zh-CN" sz="1500" dirty="0"/>
            </a:p>
          </p:txBody>
        </p:sp>
      </p:grpSp>
      <p:grpSp>
        <p:nvGrpSpPr>
          <p:cNvPr id="60" name="组合 59"/>
          <p:cNvGrpSpPr/>
          <p:nvPr/>
        </p:nvGrpSpPr>
        <p:grpSpPr>
          <a:xfrm>
            <a:off x="1192618" y="4549708"/>
            <a:ext cx="3857407" cy="1419787"/>
            <a:chOff x="468937" y="2419540"/>
            <a:chExt cx="1523188" cy="1419787"/>
          </a:xfrm>
        </p:grpSpPr>
        <p:sp>
          <p:nvSpPr>
            <p:cNvPr id="61" name="TextBox 18"/>
            <p:cNvSpPr txBox="1"/>
            <p:nvPr/>
          </p:nvSpPr>
          <p:spPr>
            <a:xfrm flipH="1">
              <a:off x="468937" y="2419540"/>
              <a:ext cx="446380" cy="461665"/>
            </a:xfrm>
            <a:prstGeom prst="rect">
              <a:avLst/>
            </a:prstGeom>
            <a:noFill/>
          </p:spPr>
          <p:txBody>
            <a:bodyPr wrap="none" rtlCol="0">
              <a:spAutoFit/>
            </a:bodyPr>
            <a:lstStyle/>
            <a:p>
              <a:r>
                <a:rPr lang="hr-HR" sz="2400" b="1" dirty="0">
                  <a:ea typeface="Roboto Black" charset="0"/>
                  <a:cs typeface="Roboto Black" charset="0"/>
                </a:rPr>
                <a:t>OBRADI</a:t>
              </a:r>
              <a:endParaRPr lang="en-US" sz="2400" b="1" dirty="0">
                <a:ea typeface="Roboto Black" charset="0"/>
                <a:cs typeface="Roboto Black" charset="0"/>
              </a:endParaRPr>
            </a:p>
          </p:txBody>
        </p:sp>
        <p:sp>
          <p:nvSpPr>
            <p:cNvPr id="62" name="矩形 61"/>
            <p:cNvSpPr/>
            <p:nvPr/>
          </p:nvSpPr>
          <p:spPr>
            <a:xfrm>
              <a:off x="470268" y="2823664"/>
              <a:ext cx="1521857" cy="1015663"/>
            </a:xfrm>
            <a:prstGeom prst="rect">
              <a:avLst/>
            </a:prstGeom>
          </p:spPr>
          <p:txBody>
            <a:bodyPr wrap="square">
              <a:spAutoFit/>
            </a:bodyPr>
            <a:lstStyle/>
            <a:p>
              <a:pPr marL="171450" indent="-171450">
                <a:buFontTx/>
                <a:buChar char="-"/>
              </a:pPr>
              <a:r>
                <a:rPr lang="hr-HR" altLang="zh-CN" sz="1500" dirty="0"/>
                <a:t>temeljita </a:t>
              </a:r>
              <a:r>
                <a:rPr lang="en-US" altLang="zh-CN" sz="1500" dirty="0" err="1"/>
                <a:t>termičk</a:t>
              </a:r>
              <a:r>
                <a:rPr lang="hr-HR" altLang="zh-CN" sz="1500" dirty="0"/>
                <a:t>a</a:t>
              </a:r>
              <a:r>
                <a:rPr lang="en-US" altLang="zh-CN" sz="1500" dirty="0"/>
                <a:t> </a:t>
              </a:r>
              <a:r>
                <a:rPr lang="en-US" altLang="zh-CN" sz="1500" dirty="0" err="1"/>
                <a:t>obrad</a:t>
              </a:r>
              <a:r>
                <a:rPr lang="hr-HR" altLang="zh-CN" sz="1500" dirty="0"/>
                <a:t>a - </a:t>
              </a:r>
              <a:r>
                <a:rPr lang="en-US" altLang="zh-CN" sz="1500" dirty="0" err="1"/>
                <a:t>posebno</a:t>
              </a:r>
              <a:r>
                <a:rPr lang="en-US" altLang="zh-CN" sz="1500" dirty="0"/>
                <a:t> meso </a:t>
              </a:r>
              <a:r>
                <a:rPr lang="en-US" altLang="zh-CN" sz="1500" dirty="0" err="1"/>
                <a:t>peradi</a:t>
              </a:r>
              <a:r>
                <a:rPr lang="en-US" altLang="zh-CN" sz="1500" dirty="0"/>
                <a:t>, </a:t>
              </a:r>
              <a:r>
                <a:rPr lang="en-US" altLang="zh-CN" sz="1500" dirty="0" err="1"/>
                <a:t>jaja</a:t>
              </a:r>
              <a:r>
                <a:rPr lang="hr-HR" altLang="zh-CN" sz="1500" dirty="0"/>
                <a:t>,</a:t>
              </a:r>
              <a:r>
                <a:rPr lang="en-US" altLang="zh-CN" sz="1500" dirty="0"/>
                <a:t> rib</a:t>
              </a:r>
              <a:r>
                <a:rPr lang="hr-HR" altLang="zh-CN" sz="1500" dirty="0"/>
                <a:t>u </a:t>
              </a:r>
              <a:r>
                <a:rPr lang="en-US" altLang="zh-CN" sz="1500" dirty="0" err="1"/>
                <a:t>i</a:t>
              </a:r>
              <a:r>
                <a:rPr lang="en-US" altLang="zh-CN" sz="1500" dirty="0"/>
                <a:t> </a:t>
              </a:r>
              <a:r>
                <a:rPr lang="en-US" altLang="zh-CN" sz="1500" dirty="0" err="1"/>
                <a:t>morsk</a:t>
              </a:r>
              <a:r>
                <a:rPr lang="hr-HR" altLang="zh-CN" sz="1500" dirty="0"/>
                <a:t>e</a:t>
              </a:r>
              <a:r>
                <a:rPr lang="en-US" altLang="zh-CN" sz="1500" dirty="0"/>
                <a:t> </a:t>
              </a:r>
              <a:r>
                <a:rPr lang="en-US" altLang="zh-CN" sz="1500" dirty="0" err="1"/>
                <a:t>plodov</a:t>
              </a:r>
              <a:r>
                <a:rPr lang="hr-HR" altLang="zh-CN" sz="1500" dirty="0"/>
                <a:t>e</a:t>
              </a:r>
            </a:p>
            <a:p>
              <a:pPr marL="171450" indent="-171450">
                <a:buFontTx/>
                <a:buChar char="-"/>
              </a:pPr>
              <a:r>
                <a:rPr lang="hr-HR" altLang="zh-CN" sz="1500" dirty="0"/>
                <a:t>t</a:t>
              </a:r>
              <a:r>
                <a:rPr lang="en-US" altLang="zh-CN" sz="1500" dirty="0" err="1"/>
                <a:t>emperatura</a:t>
              </a:r>
              <a:r>
                <a:rPr lang="hr-HR" altLang="zh-CN" sz="1500" dirty="0"/>
                <a:t>: </a:t>
              </a:r>
              <a:r>
                <a:rPr lang="en-US" altLang="zh-CN" sz="1500" dirty="0" err="1"/>
                <a:t>najmanje</a:t>
              </a:r>
              <a:r>
                <a:rPr lang="en-US" altLang="zh-CN" sz="1500" dirty="0"/>
                <a:t> 73 °C (</a:t>
              </a:r>
              <a:r>
                <a:rPr lang="en-US" altLang="zh-CN" sz="1500" dirty="0" err="1"/>
                <a:t>najmanje</a:t>
              </a:r>
              <a:r>
                <a:rPr lang="en-US" altLang="zh-CN" sz="1500" dirty="0"/>
                <a:t> 30 </a:t>
              </a:r>
              <a:r>
                <a:rPr lang="en-US" altLang="zh-CN" sz="1500" dirty="0" err="1"/>
                <a:t>sekundi</a:t>
              </a:r>
              <a:r>
                <a:rPr lang="en-US" altLang="zh-CN" sz="1500" dirty="0"/>
                <a:t>)</a:t>
              </a:r>
              <a:endParaRPr lang="hr-HR" altLang="zh-CN" sz="1500" dirty="0"/>
            </a:p>
          </p:txBody>
        </p:sp>
      </p:grpSp>
      <p:grpSp>
        <p:nvGrpSpPr>
          <p:cNvPr id="63" name="组合 62"/>
          <p:cNvGrpSpPr/>
          <p:nvPr/>
        </p:nvGrpSpPr>
        <p:grpSpPr>
          <a:xfrm>
            <a:off x="7160144" y="822842"/>
            <a:ext cx="4418823" cy="2573949"/>
            <a:chOff x="468937" y="2419540"/>
            <a:chExt cx="2283768" cy="2573949"/>
          </a:xfrm>
        </p:grpSpPr>
        <p:sp>
          <p:nvSpPr>
            <p:cNvPr id="64" name="TextBox 18"/>
            <p:cNvSpPr txBox="1"/>
            <p:nvPr/>
          </p:nvSpPr>
          <p:spPr>
            <a:xfrm flipH="1">
              <a:off x="468937" y="2419540"/>
              <a:ext cx="622311" cy="461665"/>
            </a:xfrm>
            <a:prstGeom prst="rect">
              <a:avLst/>
            </a:prstGeom>
            <a:noFill/>
          </p:spPr>
          <p:txBody>
            <a:bodyPr wrap="none" rtlCol="0">
              <a:spAutoFit/>
            </a:bodyPr>
            <a:lstStyle/>
            <a:p>
              <a:r>
                <a:rPr lang="hr-HR" sz="2400" b="1" dirty="0">
                  <a:ea typeface="Roboto Black" charset="0"/>
                  <a:cs typeface="Roboto Black" charset="0"/>
                </a:rPr>
                <a:t>ODVOJI</a:t>
              </a:r>
              <a:endParaRPr lang="en-US" sz="2400" b="1" dirty="0">
                <a:ea typeface="Roboto Black" charset="0"/>
                <a:cs typeface="Roboto Black" charset="0"/>
              </a:endParaRPr>
            </a:p>
          </p:txBody>
        </p:sp>
        <p:sp>
          <p:nvSpPr>
            <p:cNvPr id="65" name="矩形 64"/>
            <p:cNvSpPr/>
            <p:nvPr/>
          </p:nvSpPr>
          <p:spPr>
            <a:xfrm>
              <a:off x="470268" y="2823664"/>
              <a:ext cx="2282437" cy="2169825"/>
            </a:xfrm>
            <a:prstGeom prst="rect">
              <a:avLst/>
            </a:prstGeom>
          </p:spPr>
          <p:txBody>
            <a:bodyPr wrap="square">
              <a:spAutoFit/>
            </a:bodyPr>
            <a:lstStyle/>
            <a:p>
              <a:pPr marL="171450" indent="-171450">
                <a:buFontTx/>
                <a:buChar char="-"/>
              </a:pPr>
              <a:r>
                <a:rPr lang="hr-HR" altLang="zh-CN" sz="1500" dirty="0"/>
                <a:t>s</a:t>
              </a:r>
              <a:r>
                <a:rPr lang="en-US" altLang="zh-CN" sz="1500" dirty="0" err="1"/>
                <a:t>irovu</a:t>
              </a:r>
              <a:r>
                <a:rPr lang="hr-HR" altLang="zh-CN" sz="1500" dirty="0"/>
                <a:t> hranu</a:t>
              </a:r>
              <a:r>
                <a:rPr lang="en-US" altLang="zh-CN" sz="1500" dirty="0"/>
                <a:t> od </a:t>
              </a:r>
              <a:r>
                <a:rPr lang="en-US" altLang="zh-CN" sz="1500" dirty="0" err="1"/>
                <a:t>termički</a:t>
              </a:r>
              <a:r>
                <a:rPr lang="en-US" altLang="zh-CN" sz="1500" dirty="0"/>
                <a:t> </a:t>
              </a:r>
              <a:r>
                <a:rPr lang="en-US" altLang="zh-CN" sz="1500" dirty="0" err="1"/>
                <a:t>obrađene</a:t>
              </a:r>
              <a:r>
                <a:rPr lang="en-US" altLang="zh-CN" sz="1500" dirty="0"/>
                <a:t> </a:t>
              </a:r>
              <a:r>
                <a:rPr lang="en-US" altLang="zh-CN" sz="1500" dirty="0" err="1"/>
                <a:t>hrane</a:t>
              </a:r>
              <a:endParaRPr lang="hr-HR" altLang="zh-CN" sz="1500" dirty="0"/>
            </a:p>
            <a:p>
              <a:pPr marL="171450" indent="-171450">
                <a:buFontTx/>
                <a:buChar char="-"/>
              </a:pPr>
              <a:r>
                <a:rPr lang="en-US" altLang="zh-CN" sz="1500" dirty="0" err="1"/>
                <a:t>sirovo</a:t>
              </a:r>
              <a:r>
                <a:rPr lang="en-US" altLang="zh-CN" sz="1500" dirty="0"/>
                <a:t> meso, </a:t>
              </a:r>
              <a:r>
                <a:rPr lang="en-US" altLang="zh-CN" sz="1500" dirty="0" err="1"/>
                <a:t>perad</a:t>
              </a:r>
              <a:r>
                <a:rPr lang="en-US" altLang="zh-CN" sz="1500" dirty="0"/>
                <a:t>, </a:t>
              </a:r>
              <a:r>
                <a:rPr lang="en-US" altLang="zh-CN" sz="1500" dirty="0" err="1"/>
                <a:t>ribu</a:t>
              </a:r>
              <a:r>
                <a:rPr lang="en-US" altLang="zh-CN" sz="1500" dirty="0"/>
                <a:t> </a:t>
              </a:r>
              <a:r>
                <a:rPr lang="en-US" altLang="zh-CN" sz="1500" dirty="0" err="1"/>
                <a:t>i</a:t>
              </a:r>
              <a:r>
                <a:rPr lang="en-US" altLang="zh-CN" sz="1500" dirty="0"/>
                <a:t> </a:t>
              </a:r>
              <a:r>
                <a:rPr lang="en-US" altLang="zh-CN" sz="1500" dirty="0" err="1"/>
                <a:t>plodove</a:t>
              </a:r>
              <a:r>
                <a:rPr lang="en-US" altLang="zh-CN" sz="1500" dirty="0"/>
                <a:t> mora od </a:t>
              </a:r>
              <a:r>
                <a:rPr lang="en-US" altLang="zh-CN" sz="1500" dirty="0" err="1"/>
                <a:t>ostale</a:t>
              </a:r>
              <a:r>
                <a:rPr lang="en-US" altLang="zh-CN" sz="1500" dirty="0"/>
                <a:t> </a:t>
              </a:r>
              <a:r>
                <a:rPr lang="en-US" altLang="zh-CN" sz="1500" dirty="0" err="1"/>
                <a:t>hran</a:t>
              </a:r>
              <a:r>
                <a:rPr lang="hr-HR" altLang="zh-CN" sz="1500" dirty="0"/>
                <a:t>e</a:t>
              </a:r>
            </a:p>
            <a:p>
              <a:pPr marL="171450" indent="-171450">
                <a:buFontTx/>
                <a:buChar char="-"/>
              </a:pPr>
              <a:r>
                <a:rPr lang="en-US" altLang="zh-CN" sz="1500" dirty="0"/>
                <a:t> </a:t>
              </a:r>
              <a:r>
                <a:rPr lang="hr-HR" altLang="zh-CN" sz="1500" dirty="0"/>
                <a:t>ne u</a:t>
              </a:r>
              <a:r>
                <a:rPr lang="en-US" altLang="zh-CN" sz="1500" dirty="0" err="1"/>
                <a:t>potrebljava</a:t>
              </a:r>
              <a:r>
                <a:rPr lang="hr-HR" altLang="zh-CN" sz="1500" dirty="0"/>
                <a:t>ti</a:t>
              </a:r>
              <a:r>
                <a:rPr lang="en-US" altLang="zh-CN" sz="1500" dirty="0"/>
                <a:t> </a:t>
              </a:r>
              <a:r>
                <a:rPr lang="en-US" altLang="zh-CN" sz="1500" dirty="0" err="1"/>
                <a:t>iste</a:t>
              </a:r>
              <a:r>
                <a:rPr lang="en-US" altLang="zh-CN" sz="1500" dirty="0"/>
                <a:t> </a:t>
              </a:r>
              <a:r>
                <a:rPr lang="en-US" altLang="zh-CN" sz="1500" dirty="0" err="1"/>
                <a:t>daske</a:t>
              </a:r>
              <a:r>
                <a:rPr lang="en-US" altLang="zh-CN" sz="1500" dirty="0"/>
                <a:t> </a:t>
              </a:r>
              <a:r>
                <a:rPr lang="en-US" altLang="zh-CN" sz="1500" dirty="0" err="1"/>
                <a:t>i</a:t>
              </a:r>
              <a:r>
                <a:rPr lang="en-US" altLang="zh-CN" sz="1500" dirty="0"/>
                <a:t> </a:t>
              </a:r>
              <a:r>
                <a:rPr lang="en-US" altLang="zh-CN" sz="1500" dirty="0" err="1"/>
                <a:t>pribor</a:t>
              </a:r>
              <a:r>
                <a:rPr lang="en-US" altLang="zh-CN" sz="1500" dirty="0"/>
                <a:t> za </a:t>
              </a:r>
              <a:r>
                <a:rPr lang="en-US" altLang="zh-CN" sz="1500" dirty="0" err="1"/>
                <a:t>rezanje</a:t>
              </a:r>
              <a:r>
                <a:rPr lang="en-US" altLang="zh-CN" sz="1500" dirty="0"/>
                <a:t> </a:t>
              </a:r>
              <a:r>
                <a:rPr lang="en-US" altLang="zh-CN" sz="1500" dirty="0" err="1"/>
                <a:t>sirovog</a:t>
              </a:r>
              <a:r>
                <a:rPr lang="en-US" altLang="zh-CN" sz="1500" dirty="0"/>
                <a:t> mesa </a:t>
              </a:r>
              <a:r>
                <a:rPr lang="en-US" altLang="zh-CN" sz="1500" dirty="0" err="1"/>
                <a:t>i</a:t>
              </a:r>
              <a:r>
                <a:rPr lang="en-US" altLang="zh-CN" sz="1500" dirty="0"/>
                <a:t> </a:t>
              </a:r>
              <a:r>
                <a:rPr lang="en-US" altLang="zh-CN" sz="1500" dirty="0" err="1"/>
                <a:t>povrća</a:t>
              </a:r>
              <a:r>
                <a:rPr lang="en-US" altLang="zh-CN" sz="1500" dirty="0"/>
                <a:t> </a:t>
              </a:r>
              <a:r>
                <a:rPr lang="en-US" altLang="zh-CN" sz="1500" dirty="0" err="1"/>
                <a:t>te</a:t>
              </a:r>
              <a:r>
                <a:rPr lang="en-US" altLang="zh-CN" sz="1500" dirty="0"/>
                <a:t> </a:t>
              </a:r>
              <a:r>
                <a:rPr lang="en-US" altLang="zh-CN" sz="1500" dirty="0" err="1"/>
                <a:t>sirove</a:t>
              </a:r>
              <a:r>
                <a:rPr lang="en-US" altLang="zh-CN" sz="1500" dirty="0"/>
                <a:t> </a:t>
              </a:r>
              <a:r>
                <a:rPr lang="en-US" altLang="zh-CN" sz="1500" dirty="0" err="1"/>
                <a:t>i</a:t>
              </a:r>
              <a:r>
                <a:rPr lang="en-US" altLang="zh-CN" sz="1500" dirty="0"/>
                <a:t> </a:t>
              </a:r>
              <a:r>
                <a:rPr lang="en-US" altLang="zh-CN" sz="1500" dirty="0" err="1"/>
                <a:t>gotove</a:t>
              </a:r>
              <a:r>
                <a:rPr lang="en-US" altLang="zh-CN" sz="1500" dirty="0"/>
                <a:t> </a:t>
              </a:r>
              <a:r>
                <a:rPr lang="en-US" altLang="zh-CN" sz="1500" dirty="0" err="1"/>
                <a:t>termički</a:t>
              </a:r>
              <a:r>
                <a:rPr lang="en-US" altLang="zh-CN" sz="1500" dirty="0"/>
                <a:t> </a:t>
              </a:r>
              <a:r>
                <a:rPr lang="en-US" altLang="zh-CN" sz="1500" dirty="0" err="1"/>
                <a:t>obrađene</a:t>
              </a:r>
              <a:r>
                <a:rPr lang="en-US" altLang="zh-CN" sz="1500" dirty="0"/>
                <a:t> </a:t>
              </a:r>
              <a:r>
                <a:rPr lang="en-US" altLang="zh-CN" sz="1500" dirty="0" err="1"/>
                <a:t>hrane</a:t>
              </a:r>
              <a:endParaRPr lang="hr-HR" altLang="zh-CN" sz="1500" dirty="0"/>
            </a:p>
            <a:p>
              <a:pPr marL="171450" indent="-171450">
                <a:buFontTx/>
                <a:buChar char="-"/>
              </a:pPr>
              <a:r>
                <a:rPr lang="en-US" altLang="zh-CN" sz="1500" dirty="0" err="1"/>
                <a:t>čuva</a:t>
              </a:r>
              <a:r>
                <a:rPr lang="hr-HR" altLang="zh-CN" sz="1500" dirty="0"/>
                <a:t>ti</a:t>
              </a:r>
              <a:r>
                <a:rPr lang="en-US" altLang="zh-CN" sz="1500" dirty="0"/>
                <a:t> </a:t>
              </a:r>
              <a:r>
                <a:rPr lang="en-US" altLang="zh-CN" sz="1500" dirty="0" err="1"/>
                <a:t>hranu</a:t>
              </a:r>
              <a:r>
                <a:rPr lang="en-US" altLang="zh-CN" sz="1500" dirty="0"/>
                <a:t> </a:t>
              </a:r>
              <a:r>
                <a:rPr lang="en-US" altLang="zh-CN" sz="1500" dirty="0" err="1"/>
                <a:t>zatvorenu</a:t>
              </a:r>
              <a:r>
                <a:rPr lang="en-US" altLang="zh-CN" sz="1500" dirty="0"/>
                <a:t> u </a:t>
              </a:r>
              <a:r>
                <a:rPr lang="en-US" altLang="zh-CN" sz="1500" dirty="0" err="1"/>
                <a:t>posebnim</a:t>
              </a:r>
              <a:r>
                <a:rPr lang="en-US" altLang="zh-CN" sz="1500" dirty="0"/>
                <a:t> </a:t>
              </a:r>
              <a:r>
                <a:rPr lang="en-US" altLang="zh-CN" sz="1500" dirty="0" err="1"/>
                <a:t>posudama</a:t>
              </a:r>
              <a:r>
                <a:rPr lang="en-US" altLang="zh-CN" sz="1500" dirty="0"/>
                <a:t> </a:t>
              </a:r>
              <a:r>
                <a:rPr lang="en-US" altLang="zh-CN" sz="1500" dirty="0" err="1"/>
                <a:t>kako</a:t>
              </a:r>
              <a:r>
                <a:rPr lang="en-US" altLang="zh-CN" sz="1500" dirty="0"/>
                <a:t> bi </a:t>
              </a:r>
              <a:r>
                <a:rPr lang="en-US" altLang="zh-CN" sz="1500" dirty="0" err="1"/>
                <a:t>izbjegli</a:t>
              </a:r>
              <a:r>
                <a:rPr lang="en-US" altLang="zh-CN" sz="1500" dirty="0"/>
                <a:t> </a:t>
              </a:r>
              <a:r>
                <a:rPr lang="en-US" altLang="zh-CN" sz="1500" dirty="0" err="1"/>
                <a:t>međusobni</a:t>
              </a:r>
              <a:r>
                <a:rPr lang="en-US" altLang="zh-CN" sz="1500" dirty="0"/>
                <a:t> </a:t>
              </a:r>
              <a:r>
                <a:rPr lang="en-US" altLang="zh-CN" sz="1500" dirty="0" err="1"/>
                <a:t>dodir</a:t>
              </a:r>
              <a:r>
                <a:rPr lang="en-US" altLang="zh-CN" sz="1500" dirty="0"/>
                <a:t> </a:t>
              </a:r>
              <a:r>
                <a:rPr lang="en-US" altLang="zh-CN" sz="1500" dirty="0" err="1"/>
                <a:t>sirove</a:t>
              </a:r>
              <a:r>
                <a:rPr lang="en-US" altLang="zh-CN" sz="1500" dirty="0"/>
                <a:t> </a:t>
              </a:r>
              <a:r>
                <a:rPr lang="en-US" altLang="zh-CN" sz="1500" dirty="0" err="1"/>
                <a:t>i</a:t>
              </a:r>
              <a:r>
                <a:rPr lang="en-US" altLang="zh-CN" sz="1500" dirty="0"/>
                <a:t> </a:t>
              </a:r>
              <a:r>
                <a:rPr lang="en-US" altLang="zh-CN" sz="1500" dirty="0" err="1"/>
                <a:t>termički</a:t>
              </a:r>
              <a:r>
                <a:rPr lang="en-US" altLang="zh-CN" sz="1500" dirty="0"/>
                <a:t> </a:t>
              </a:r>
              <a:r>
                <a:rPr lang="en-US" altLang="zh-CN" sz="1500" dirty="0" err="1"/>
                <a:t>gotove</a:t>
              </a:r>
              <a:r>
                <a:rPr lang="en-US" altLang="zh-CN" sz="1500" dirty="0"/>
                <a:t> </a:t>
              </a:r>
              <a:r>
                <a:rPr lang="en-US" altLang="zh-CN" sz="1500" dirty="0" err="1"/>
                <a:t>hrane</a:t>
              </a:r>
              <a:endParaRPr lang="en-US" altLang="zh-CN" sz="1500" dirty="0"/>
            </a:p>
          </p:txBody>
        </p:sp>
      </p:grpSp>
      <p:grpSp>
        <p:nvGrpSpPr>
          <p:cNvPr id="66" name="组合 65"/>
          <p:cNvGrpSpPr/>
          <p:nvPr/>
        </p:nvGrpSpPr>
        <p:grpSpPr>
          <a:xfrm>
            <a:off x="7028201" y="3783473"/>
            <a:ext cx="4862132" cy="2804781"/>
            <a:chOff x="468937" y="2419540"/>
            <a:chExt cx="5121226" cy="2804781"/>
          </a:xfrm>
        </p:grpSpPr>
        <p:sp>
          <p:nvSpPr>
            <p:cNvPr id="67" name="TextBox 18"/>
            <p:cNvSpPr txBox="1"/>
            <p:nvPr/>
          </p:nvSpPr>
          <p:spPr>
            <a:xfrm flipH="1">
              <a:off x="468937" y="2419540"/>
              <a:ext cx="1300502" cy="461665"/>
            </a:xfrm>
            <a:prstGeom prst="rect">
              <a:avLst/>
            </a:prstGeom>
            <a:noFill/>
          </p:spPr>
          <p:txBody>
            <a:bodyPr wrap="none" rtlCol="0">
              <a:spAutoFit/>
            </a:bodyPr>
            <a:lstStyle/>
            <a:p>
              <a:r>
                <a:rPr lang="hr-HR" sz="2400" b="1" dirty="0">
                  <a:ea typeface="Roboto Black" charset="0"/>
                  <a:cs typeface="Roboto Black" charset="0"/>
                </a:rPr>
                <a:t>OHLADI</a:t>
              </a:r>
              <a:endParaRPr lang="en-US" sz="2400" b="1" dirty="0">
                <a:ea typeface="Roboto Black" charset="0"/>
                <a:cs typeface="Roboto Black" charset="0"/>
              </a:endParaRPr>
            </a:p>
          </p:txBody>
        </p:sp>
        <p:sp>
          <p:nvSpPr>
            <p:cNvPr id="68" name="矩形 67"/>
            <p:cNvSpPr/>
            <p:nvPr/>
          </p:nvSpPr>
          <p:spPr>
            <a:xfrm>
              <a:off x="470268" y="2823664"/>
              <a:ext cx="5119895" cy="2400657"/>
            </a:xfrm>
            <a:prstGeom prst="rect">
              <a:avLst/>
            </a:prstGeom>
          </p:spPr>
          <p:txBody>
            <a:bodyPr wrap="square">
              <a:spAutoFit/>
            </a:bodyPr>
            <a:lstStyle/>
            <a:p>
              <a:pPr marL="171450" indent="-171450">
                <a:buFontTx/>
                <a:buChar char="-"/>
              </a:pPr>
              <a:r>
                <a:rPr lang="en-US" altLang="zh-CN" sz="1500" dirty="0" err="1"/>
                <a:t>čuva</a:t>
              </a:r>
              <a:r>
                <a:rPr lang="hr-HR" altLang="zh-CN" sz="1500" dirty="0"/>
                <a:t>ti</a:t>
              </a:r>
              <a:r>
                <a:rPr lang="en-US" altLang="zh-CN" sz="1500" dirty="0"/>
                <a:t> </a:t>
              </a:r>
              <a:r>
                <a:rPr lang="en-US" altLang="zh-CN" sz="1500" dirty="0" err="1"/>
                <a:t>hranu</a:t>
              </a:r>
              <a:r>
                <a:rPr lang="en-US" altLang="zh-CN" sz="1500" dirty="0"/>
                <a:t> </a:t>
              </a:r>
              <a:r>
                <a:rPr lang="en-US" altLang="zh-CN" sz="1500" dirty="0" err="1"/>
                <a:t>na</a:t>
              </a:r>
              <a:r>
                <a:rPr lang="en-US" altLang="zh-CN" sz="1500" dirty="0"/>
                <a:t> </a:t>
              </a:r>
              <a:r>
                <a:rPr lang="en-US" altLang="zh-CN" sz="1500" dirty="0" err="1"/>
                <a:t>sigurnim</a:t>
              </a:r>
              <a:r>
                <a:rPr lang="en-US" altLang="zh-CN" sz="1500" dirty="0"/>
                <a:t> </a:t>
              </a:r>
              <a:r>
                <a:rPr lang="en-US" altLang="zh-CN" sz="1500" dirty="0" err="1"/>
                <a:t>temperaturama</a:t>
              </a:r>
              <a:r>
                <a:rPr lang="hr-HR" altLang="zh-CN" sz="1500" dirty="0"/>
                <a:t>!</a:t>
              </a:r>
            </a:p>
            <a:p>
              <a:pPr marL="171450" indent="-171450">
                <a:buFontTx/>
                <a:buChar char="-"/>
              </a:pPr>
              <a:r>
                <a:rPr lang="en-US" altLang="zh-CN" sz="1500" dirty="0"/>
                <a:t>ne </a:t>
              </a:r>
              <a:r>
                <a:rPr lang="en-US" altLang="zh-CN" sz="1500" dirty="0" err="1"/>
                <a:t>ostavlja</a:t>
              </a:r>
              <a:r>
                <a:rPr lang="hr-HR" altLang="zh-CN" sz="1500" dirty="0"/>
                <a:t>ti</a:t>
              </a:r>
              <a:r>
                <a:rPr lang="en-US" altLang="zh-CN" sz="1500" dirty="0"/>
                <a:t> </a:t>
              </a:r>
              <a:r>
                <a:rPr lang="en-US" altLang="zh-CN" sz="1500" dirty="0" err="1"/>
                <a:t>kuhanu</a:t>
              </a:r>
              <a:r>
                <a:rPr lang="en-US" altLang="zh-CN" sz="1500" dirty="0"/>
                <a:t> </a:t>
              </a:r>
              <a:r>
                <a:rPr lang="en-US" altLang="zh-CN" sz="1500" dirty="0" err="1"/>
                <a:t>ili</a:t>
              </a:r>
              <a:r>
                <a:rPr lang="en-US" altLang="zh-CN" sz="1500" dirty="0"/>
                <a:t> </a:t>
              </a:r>
              <a:r>
                <a:rPr lang="en-US" altLang="zh-CN" sz="1500" dirty="0" err="1"/>
                <a:t>pečenu</a:t>
              </a:r>
              <a:r>
                <a:rPr lang="en-US" altLang="zh-CN" sz="1500" dirty="0"/>
                <a:t> </a:t>
              </a:r>
              <a:r>
                <a:rPr lang="en-US" altLang="zh-CN" sz="1500" dirty="0" err="1"/>
                <a:t>hranu</a:t>
              </a:r>
              <a:r>
                <a:rPr lang="en-US" altLang="zh-CN" sz="1500" dirty="0"/>
                <a:t> </a:t>
              </a:r>
              <a:r>
                <a:rPr lang="en-US" altLang="zh-CN" sz="1500" dirty="0" err="1"/>
                <a:t>na</a:t>
              </a:r>
              <a:r>
                <a:rPr lang="en-US" altLang="zh-CN" sz="1500" dirty="0"/>
                <a:t> </a:t>
              </a:r>
              <a:r>
                <a:rPr lang="en-US" altLang="zh-CN" sz="1500" dirty="0" err="1"/>
                <a:t>sobnoj</a:t>
              </a:r>
              <a:r>
                <a:rPr lang="hr-HR" altLang="zh-CN" sz="1500"/>
                <a:t> </a:t>
              </a:r>
              <a:r>
                <a:rPr lang="en-US" altLang="zh-CN" sz="1500"/>
                <a:t>temperaturi</a:t>
              </a:r>
              <a:r>
                <a:rPr lang="en-US" altLang="zh-CN" sz="1500" dirty="0"/>
                <a:t> </a:t>
              </a:r>
              <a:r>
                <a:rPr lang="en-US" altLang="zh-CN" sz="1500" dirty="0" err="1"/>
                <a:t>dulje</a:t>
              </a:r>
              <a:r>
                <a:rPr lang="en-US" altLang="zh-CN" sz="1500" dirty="0"/>
                <a:t> od 2 </a:t>
              </a:r>
              <a:r>
                <a:rPr lang="en-US" altLang="zh-CN" sz="1500" dirty="0" err="1"/>
                <a:t>sata</a:t>
              </a:r>
              <a:endParaRPr lang="hr-HR" altLang="zh-CN" sz="1500" dirty="0"/>
            </a:p>
            <a:p>
              <a:pPr marL="171450" indent="-171450">
                <a:buFontTx/>
                <a:buChar char="-"/>
              </a:pPr>
              <a:r>
                <a:rPr lang="en-US" altLang="zh-CN" sz="1500" dirty="0" err="1"/>
                <a:t>nakon</a:t>
              </a:r>
              <a:r>
                <a:rPr lang="en-US" altLang="zh-CN" sz="1500" dirty="0"/>
                <a:t> </a:t>
              </a:r>
              <a:r>
                <a:rPr lang="en-US" altLang="zh-CN" sz="1500" dirty="0" err="1"/>
                <a:t>konzumiranja</a:t>
              </a:r>
              <a:r>
                <a:rPr lang="en-US" altLang="zh-CN" sz="1500" dirty="0"/>
                <a:t> </a:t>
              </a:r>
              <a:r>
                <a:rPr lang="en-US" altLang="zh-CN" sz="1500" dirty="0" err="1"/>
                <a:t>svu</a:t>
              </a:r>
              <a:r>
                <a:rPr lang="en-US" altLang="zh-CN" sz="1500" dirty="0"/>
                <a:t> </a:t>
              </a:r>
              <a:r>
                <a:rPr lang="en-US" altLang="zh-CN" sz="1500" dirty="0" err="1"/>
                <a:t>termički</a:t>
              </a:r>
              <a:r>
                <a:rPr lang="en-US" altLang="zh-CN" sz="1500" dirty="0"/>
                <a:t> </a:t>
              </a:r>
              <a:r>
                <a:rPr lang="en-US" altLang="zh-CN" sz="1500" dirty="0" err="1"/>
                <a:t>obrađenu</a:t>
              </a:r>
              <a:r>
                <a:rPr lang="en-US" altLang="zh-CN" sz="1500" dirty="0"/>
                <a:t> </a:t>
              </a:r>
              <a:r>
                <a:rPr lang="en-US" altLang="zh-CN" sz="1500" dirty="0" err="1"/>
                <a:t>i</a:t>
              </a:r>
              <a:r>
                <a:rPr lang="en-US" altLang="zh-CN" sz="1500" dirty="0"/>
                <a:t> </a:t>
              </a:r>
              <a:r>
                <a:rPr lang="en-US" altLang="zh-CN" sz="1500" dirty="0" err="1"/>
                <a:t>lako</a:t>
              </a:r>
              <a:r>
                <a:rPr lang="en-US" altLang="zh-CN" sz="1500" dirty="0"/>
                <a:t> </a:t>
              </a:r>
              <a:r>
                <a:rPr lang="en-US" altLang="zh-CN" sz="1500" dirty="0" err="1"/>
                <a:t>pokvarljivu</a:t>
              </a:r>
              <a:r>
                <a:rPr lang="en-US" altLang="zh-CN" sz="1500" dirty="0"/>
                <a:t> </a:t>
              </a:r>
              <a:r>
                <a:rPr lang="en-US" altLang="zh-CN" sz="1500" dirty="0" err="1"/>
                <a:t>hranu</a:t>
              </a:r>
              <a:r>
                <a:rPr lang="en-US" altLang="zh-CN" sz="1500" dirty="0"/>
                <a:t> </a:t>
              </a:r>
              <a:r>
                <a:rPr lang="en-US" altLang="zh-CN" sz="1500" dirty="0" err="1"/>
                <a:t>spr</a:t>
              </a:r>
              <a:r>
                <a:rPr lang="hr-HR" altLang="zh-CN" sz="1500" dirty="0" err="1"/>
                <a:t>emiti</a:t>
              </a:r>
              <a:r>
                <a:rPr lang="en-US" altLang="zh-CN" sz="1500" dirty="0"/>
                <a:t> u </a:t>
              </a:r>
              <a:r>
                <a:rPr lang="en-US" altLang="zh-CN" sz="1500" dirty="0" err="1"/>
                <a:t>hladnjak</a:t>
              </a:r>
              <a:r>
                <a:rPr lang="en-US" altLang="zh-CN" sz="1500" dirty="0"/>
                <a:t> (</a:t>
              </a:r>
              <a:r>
                <a:rPr lang="en-US" altLang="zh-CN" sz="1500" dirty="0" err="1"/>
                <a:t>na</a:t>
              </a:r>
              <a:r>
                <a:rPr lang="en-US" altLang="zh-CN" sz="1500" dirty="0"/>
                <a:t> </a:t>
              </a:r>
              <a:r>
                <a:rPr lang="en-US" altLang="zh-CN" sz="1500" dirty="0" err="1"/>
                <a:t>temperaturi</a:t>
              </a:r>
              <a:r>
                <a:rPr lang="en-US" altLang="zh-CN" sz="1500" dirty="0"/>
                <a:t> </a:t>
              </a:r>
              <a:r>
                <a:rPr lang="en-US" altLang="zh-CN" sz="1500" dirty="0" err="1"/>
                <a:t>ispod</a:t>
              </a:r>
              <a:r>
                <a:rPr lang="en-US" altLang="zh-CN" sz="1500" dirty="0"/>
                <a:t> 4 °C) </a:t>
              </a:r>
              <a:endParaRPr lang="hr-HR" altLang="zh-CN" sz="1500" dirty="0"/>
            </a:p>
            <a:p>
              <a:pPr marL="171450" indent="-171450">
                <a:buFontTx/>
                <a:buChar char="-"/>
              </a:pPr>
              <a:r>
                <a:rPr lang="en-US" altLang="zh-CN" sz="1500" dirty="0"/>
                <a:t>ne </a:t>
              </a:r>
              <a:r>
                <a:rPr lang="en-US" altLang="zh-CN" sz="1500" dirty="0" err="1"/>
                <a:t>pohranj</a:t>
              </a:r>
              <a:r>
                <a:rPr lang="hr-HR" altLang="zh-CN" sz="1500" dirty="0" err="1"/>
                <a:t>ivati</a:t>
              </a:r>
              <a:r>
                <a:rPr lang="en-US" altLang="zh-CN" sz="1500" dirty="0"/>
                <a:t> </a:t>
              </a:r>
              <a:r>
                <a:rPr lang="en-US" altLang="zh-CN" sz="1500" dirty="0" err="1"/>
                <a:t>hranu</a:t>
              </a:r>
              <a:r>
                <a:rPr lang="en-US" altLang="zh-CN" sz="1500" dirty="0"/>
                <a:t> </a:t>
              </a:r>
              <a:r>
                <a:rPr lang="en-US" altLang="zh-CN" sz="1500" dirty="0" err="1"/>
                <a:t>predugo</a:t>
              </a:r>
              <a:r>
                <a:rPr lang="en-US" altLang="zh-CN" sz="1500" dirty="0"/>
                <a:t>, </a:t>
              </a:r>
              <a:r>
                <a:rPr lang="en-US" altLang="zh-CN" sz="1500" dirty="0" err="1"/>
                <a:t>čak</a:t>
              </a:r>
              <a:r>
                <a:rPr lang="en-US" altLang="zh-CN" sz="1500" dirty="0"/>
                <a:t> </a:t>
              </a:r>
              <a:r>
                <a:rPr lang="en-US" altLang="zh-CN" sz="1500" dirty="0" err="1"/>
                <a:t>ni</a:t>
              </a:r>
              <a:r>
                <a:rPr lang="en-US" altLang="zh-CN" sz="1500" dirty="0"/>
                <a:t> u </a:t>
              </a:r>
              <a:r>
                <a:rPr lang="en-US" altLang="zh-CN" sz="1500" dirty="0" err="1"/>
                <a:t>hladnjaku</a:t>
              </a:r>
              <a:r>
                <a:rPr lang="en-US" altLang="zh-CN" sz="1500" dirty="0"/>
                <a:t>, a </a:t>
              </a:r>
              <a:r>
                <a:rPr lang="en-US" altLang="zh-CN" sz="1500" dirty="0" err="1"/>
                <a:t>ostatke</a:t>
              </a:r>
              <a:r>
                <a:rPr lang="en-US" altLang="zh-CN" sz="1500" dirty="0"/>
                <a:t> </a:t>
              </a:r>
              <a:r>
                <a:rPr lang="en-US" altLang="zh-CN" sz="1500" dirty="0" err="1"/>
                <a:t>hrane</a:t>
              </a:r>
              <a:r>
                <a:rPr lang="en-US" altLang="zh-CN" sz="1500" dirty="0"/>
                <a:t> </a:t>
              </a:r>
              <a:r>
                <a:rPr lang="en-US" altLang="zh-CN" sz="1500" dirty="0" err="1"/>
                <a:t>konzumirat</a:t>
              </a:r>
              <a:r>
                <a:rPr lang="hr-HR" altLang="zh-CN" sz="1500" dirty="0"/>
                <a:t>i</a:t>
              </a:r>
              <a:r>
                <a:rPr lang="en-US" altLang="zh-CN" sz="1500" dirty="0"/>
                <a:t> u </a:t>
              </a:r>
              <a:r>
                <a:rPr lang="en-US" altLang="zh-CN" sz="1500" dirty="0" err="1"/>
                <a:t>roku</a:t>
              </a:r>
              <a:r>
                <a:rPr lang="en-US" altLang="zh-CN" sz="1500" dirty="0"/>
                <a:t> od 2 dana </a:t>
              </a:r>
              <a:endParaRPr lang="hr-HR" altLang="zh-CN" sz="1500" dirty="0"/>
            </a:p>
            <a:p>
              <a:pPr marL="171450" indent="-171450">
                <a:buFontTx/>
                <a:buChar char="-"/>
              </a:pPr>
              <a:r>
                <a:rPr lang="en-US" altLang="zh-CN" sz="1500" dirty="0"/>
                <a:t>ne </a:t>
              </a:r>
              <a:r>
                <a:rPr lang="en-US" altLang="zh-CN" sz="1500" dirty="0" err="1"/>
                <a:t>odmrzava</a:t>
              </a:r>
              <a:r>
                <a:rPr lang="hr-HR" altLang="zh-CN" sz="1500" dirty="0"/>
                <a:t>ti</a:t>
              </a:r>
              <a:r>
                <a:rPr lang="en-US" altLang="zh-CN" sz="1500" dirty="0"/>
                <a:t> </a:t>
              </a:r>
              <a:r>
                <a:rPr lang="en-US" altLang="zh-CN" sz="1500" dirty="0" err="1"/>
                <a:t>zamrznutu</a:t>
              </a:r>
              <a:r>
                <a:rPr lang="en-US" altLang="zh-CN" sz="1500" dirty="0"/>
                <a:t> </a:t>
              </a:r>
              <a:r>
                <a:rPr lang="en-US" altLang="zh-CN" sz="1500" dirty="0" err="1"/>
                <a:t>hranu</a:t>
              </a:r>
              <a:r>
                <a:rPr lang="en-US" altLang="zh-CN" sz="1500" dirty="0"/>
                <a:t> </a:t>
              </a:r>
              <a:r>
                <a:rPr lang="en-US" altLang="zh-CN" sz="1500" dirty="0" err="1"/>
                <a:t>na</a:t>
              </a:r>
              <a:r>
                <a:rPr lang="en-US" altLang="zh-CN" sz="1500" dirty="0"/>
                <a:t> </a:t>
              </a:r>
              <a:r>
                <a:rPr lang="en-US" altLang="zh-CN" sz="1500" dirty="0" err="1"/>
                <a:t>sobnoj</a:t>
              </a:r>
              <a:r>
                <a:rPr lang="en-US" altLang="zh-CN" sz="1500" dirty="0"/>
                <a:t> </a:t>
              </a:r>
              <a:r>
                <a:rPr lang="en-US" altLang="zh-CN" sz="1500" dirty="0" err="1"/>
                <a:t>temperaturi</a:t>
              </a:r>
              <a:r>
                <a:rPr lang="en-US" altLang="zh-CN" sz="1500" dirty="0"/>
                <a:t>, </a:t>
              </a:r>
              <a:r>
                <a:rPr lang="en-US" altLang="zh-CN" sz="1500" dirty="0" err="1"/>
                <a:t>već</a:t>
              </a:r>
              <a:r>
                <a:rPr lang="en-US" altLang="zh-CN" sz="1500" dirty="0"/>
                <a:t> u </a:t>
              </a:r>
              <a:r>
                <a:rPr lang="en-US" altLang="zh-CN" sz="1500" dirty="0" err="1"/>
                <a:t>rashladnim</a:t>
              </a:r>
              <a:r>
                <a:rPr lang="en-US" altLang="zh-CN" sz="1500" dirty="0"/>
                <a:t> </a:t>
              </a:r>
              <a:r>
                <a:rPr lang="en-US" altLang="zh-CN" sz="1500" dirty="0" err="1"/>
                <a:t>uređajima</a:t>
              </a:r>
              <a:endParaRPr lang="en-US" altLang="zh-CN" sz="1500" dirty="0"/>
            </a:p>
          </p:txBody>
        </p:sp>
      </p:grpSp>
      <p:sp>
        <p:nvSpPr>
          <p:cNvPr id="25" name="Naslov 1">
            <a:extLst>
              <a:ext uri="{FF2B5EF4-FFF2-40B4-BE49-F238E27FC236}">
                <a16:creationId xmlns:a16="http://schemas.microsoft.com/office/drawing/2014/main" id="{57527EF4-CA49-4830-BD1F-B29BB2C20863}"/>
              </a:ext>
            </a:extLst>
          </p:cNvPr>
          <p:cNvSpPr txBox="1">
            <a:spLocks/>
          </p:cNvSpPr>
          <p:nvPr/>
        </p:nvSpPr>
        <p:spPr>
          <a:xfrm>
            <a:off x="432000" y="432000"/>
            <a:ext cx="11340000" cy="432000"/>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hr-HR" dirty="0"/>
              <a:t>Pravilno rukovanje hranom</a:t>
            </a:r>
            <a:endParaRPr lang="en-US" dirty="0"/>
          </a:p>
        </p:txBody>
      </p:sp>
      <p:pic>
        <p:nvPicPr>
          <p:cNvPr id="3" name="Slika 2">
            <a:extLst>
              <a:ext uri="{FF2B5EF4-FFF2-40B4-BE49-F238E27FC236}">
                <a16:creationId xmlns:a16="http://schemas.microsoft.com/office/drawing/2014/main" id="{2C3BF55A-7583-4544-ADDF-174A578905EF}"/>
              </a:ext>
            </a:extLst>
          </p:cNvPr>
          <p:cNvPicPr>
            <a:picLocks noChangeAspect="1"/>
          </p:cNvPicPr>
          <p:nvPr/>
        </p:nvPicPr>
        <p:blipFill rotWithShape="1">
          <a:blip r:embed="rId4"/>
          <a:srcRect l="22339" t="47818" r="62231" b="28686"/>
          <a:stretch/>
        </p:blipFill>
        <p:spPr>
          <a:xfrm>
            <a:off x="446668" y="2657398"/>
            <a:ext cx="1130437" cy="1291057"/>
          </a:xfrm>
          <a:prstGeom prst="rect">
            <a:avLst/>
          </a:prstGeom>
        </p:spPr>
      </p:pic>
      <p:pic>
        <p:nvPicPr>
          <p:cNvPr id="4" name="Slika 3">
            <a:extLst>
              <a:ext uri="{FF2B5EF4-FFF2-40B4-BE49-F238E27FC236}">
                <a16:creationId xmlns:a16="http://schemas.microsoft.com/office/drawing/2014/main" id="{49A369DD-346D-47CF-8CF5-70A0B24AFF87}"/>
              </a:ext>
            </a:extLst>
          </p:cNvPr>
          <p:cNvPicPr>
            <a:picLocks noChangeAspect="1"/>
          </p:cNvPicPr>
          <p:nvPr/>
        </p:nvPicPr>
        <p:blipFill rotWithShape="1">
          <a:blip r:embed="rId5"/>
          <a:srcRect l="22381" t="67894" r="60768" b="15189"/>
          <a:stretch/>
        </p:blipFill>
        <p:spPr>
          <a:xfrm>
            <a:off x="1954552" y="2875028"/>
            <a:ext cx="1559801" cy="1174489"/>
          </a:xfrm>
          <a:prstGeom prst="rect">
            <a:avLst/>
          </a:prstGeom>
        </p:spPr>
      </p:pic>
      <p:sp>
        <p:nvSpPr>
          <p:cNvPr id="5" name="TextBox 4">
            <a:extLst>
              <a:ext uri="{FF2B5EF4-FFF2-40B4-BE49-F238E27FC236}">
                <a16:creationId xmlns:a16="http://schemas.microsoft.com/office/drawing/2014/main" id="{290F3344-0E67-45EE-96D5-D530F4FCD9BF}"/>
              </a:ext>
            </a:extLst>
          </p:cNvPr>
          <p:cNvSpPr txBox="1"/>
          <p:nvPr/>
        </p:nvSpPr>
        <p:spPr>
          <a:xfrm>
            <a:off x="8262908" y="337351"/>
            <a:ext cx="2665504" cy="502933"/>
          </a:xfrm>
          <a:prstGeom prst="rect">
            <a:avLst/>
          </a:prstGeom>
          <a:noFill/>
        </p:spPr>
        <p:txBody>
          <a:bodyPr wrap="square" lIns="0" tIns="0" rIns="0" bIns="0" rtlCol="0">
            <a:noAutofit/>
          </a:bodyPr>
          <a:lstStyle/>
          <a:p>
            <a:r>
              <a:rPr lang="hr-HR" sz="1200" dirty="0">
                <a:solidFill>
                  <a:schemeClr val="tx1">
                    <a:lumMod val="75000"/>
                    <a:lumOff val="25000"/>
                  </a:schemeClr>
                </a:solidFill>
                <a:hlinkClick r:id="rId6"/>
              </a:rPr>
              <a:t>https://www.youtube.com/watch?v=iguM_pqetzo</a:t>
            </a:r>
            <a:r>
              <a:rPr lang="hr-HR" sz="1200" dirty="0">
                <a:solidFill>
                  <a:schemeClr val="tx1">
                    <a:lumMod val="75000"/>
                    <a:lumOff val="25000"/>
                  </a:schemeClr>
                </a:solidFill>
              </a:rPr>
              <a:t> </a:t>
            </a:r>
            <a:endParaRPr lang="hr-HR" sz="1200" dirty="0">
              <a:solidFill>
                <a:schemeClr val="tx1">
                  <a:lumMod val="75000"/>
                  <a:lumOff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1000"/>
                                        <p:tgtEl>
                                          <p:spTgt spid="60"/>
                                        </p:tgtEl>
                                      </p:cBhvr>
                                    </p:animEffect>
                                    <p:anim calcmode="lin" valueType="num">
                                      <p:cBhvr>
                                        <p:cTn id="19" dur="1000" fill="hold"/>
                                        <p:tgtEl>
                                          <p:spTgt spid="60"/>
                                        </p:tgtEl>
                                        <p:attrNameLst>
                                          <p:attrName>ppt_x</p:attrName>
                                        </p:attrNameLst>
                                      </p:cBhvr>
                                      <p:tavLst>
                                        <p:tav tm="0">
                                          <p:val>
                                            <p:strVal val="#ppt_x"/>
                                          </p:val>
                                        </p:tav>
                                        <p:tav tm="100000">
                                          <p:val>
                                            <p:strVal val="#ppt_x"/>
                                          </p:val>
                                        </p:tav>
                                      </p:tavLst>
                                    </p:anim>
                                    <p:anim calcmode="lin" valueType="num">
                                      <p:cBhvr>
                                        <p:cTn id="2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anim calcmode="lin" valueType="num">
                                      <p:cBhvr>
                                        <p:cTn id="26" dur="1000" fill="hold"/>
                                        <p:tgtEl>
                                          <p:spTgt spid="63"/>
                                        </p:tgtEl>
                                        <p:attrNameLst>
                                          <p:attrName>ppt_x</p:attrName>
                                        </p:attrNameLst>
                                      </p:cBhvr>
                                      <p:tavLst>
                                        <p:tav tm="0">
                                          <p:val>
                                            <p:strVal val="#ppt_x"/>
                                          </p:val>
                                        </p:tav>
                                        <p:tav tm="100000">
                                          <p:val>
                                            <p:strVal val="#ppt_x"/>
                                          </p:val>
                                        </p:tav>
                                      </p:tavLst>
                                    </p:anim>
                                    <p:anim calcmode="lin" valueType="num">
                                      <p:cBhvr>
                                        <p:cTn id="2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1000"/>
                                        <p:tgtEl>
                                          <p:spTgt spid="66"/>
                                        </p:tgtEl>
                                      </p:cBhvr>
                                    </p:animEffect>
                                    <p:anim calcmode="lin" valueType="num">
                                      <p:cBhvr>
                                        <p:cTn id="33" dur="1000" fill="hold"/>
                                        <p:tgtEl>
                                          <p:spTgt spid="66"/>
                                        </p:tgtEl>
                                        <p:attrNameLst>
                                          <p:attrName>ppt_x</p:attrName>
                                        </p:attrNameLst>
                                      </p:cBhvr>
                                      <p:tavLst>
                                        <p:tav tm="0">
                                          <p:val>
                                            <p:strVal val="#ppt_x"/>
                                          </p:val>
                                        </p:tav>
                                        <p:tav tm="100000">
                                          <p:val>
                                            <p:strVal val="#ppt_x"/>
                                          </p:val>
                                        </p:tav>
                                      </p:tavLst>
                                    </p:anim>
                                    <p:anim calcmode="lin" valueType="num">
                                      <p:cBhvr>
                                        <p:cTn id="3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E7C8355-FA6B-4251-BF0C-ECD25E409C53}"/>
              </a:ext>
            </a:extLst>
          </p:cNvPr>
          <p:cNvGrpSpPr/>
          <p:nvPr/>
        </p:nvGrpSpPr>
        <p:grpSpPr>
          <a:xfrm>
            <a:off x="723900" y="2152096"/>
            <a:ext cx="4188869" cy="772544"/>
            <a:chOff x="715023" y="3141734"/>
            <a:chExt cx="4188869" cy="772544"/>
          </a:xfrm>
        </p:grpSpPr>
        <p:grpSp>
          <p:nvGrpSpPr>
            <p:cNvPr id="8" name="Group 52">
              <a:extLst>
                <a:ext uri="{FF2B5EF4-FFF2-40B4-BE49-F238E27FC236}">
                  <a16:creationId xmlns:a16="http://schemas.microsoft.com/office/drawing/2014/main" id="{FD343B8B-0BB6-479A-A812-76787F3EC7CB}"/>
                </a:ext>
              </a:extLst>
            </p:cNvPr>
            <p:cNvGrpSpPr/>
            <p:nvPr/>
          </p:nvGrpSpPr>
          <p:grpSpPr>
            <a:xfrm>
              <a:off x="3730626" y="3141734"/>
              <a:ext cx="1173266" cy="772544"/>
              <a:chOff x="3672114" y="2961703"/>
              <a:chExt cx="1188615" cy="782652"/>
            </a:xfrm>
          </p:grpSpPr>
          <p:cxnSp>
            <p:nvCxnSpPr>
              <p:cNvPr id="12" name="Straight Connector 45">
                <a:extLst>
                  <a:ext uri="{FF2B5EF4-FFF2-40B4-BE49-F238E27FC236}">
                    <a16:creationId xmlns:a16="http://schemas.microsoft.com/office/drawing/2014/main" id="{CEF80304-1F65-40AE-A8E1-CFB3025C4AE7}"/>
                  </a:ext>
                </a:extLst>
              </p:cNvPr>
              <p:cNvCxnSpPr/>
              <p:nvPr/>
            </p:nvCxnSpPr>
            <p:spPr>
              <a:xfrm flipH="1">
                <a:off x="4412341" y="2961703"/>
                <a:ext cx="448388" cy="773992"/>
              </a:xfrm>
              <a:prstGeom prst="line">
                <a:avLst/>
              </a:prstGeom>
              <a:noFill/>
              <a:ln w="9525" cap="flat" cmpd="sng" algn="ctr">
                <a:solidFill>
                  <a:schemeClr val="accent6">
                    <a:lumMod val="75000"/>
                  </a:schemeClr>
                </a:solidFill>
                <a:prstDash val="solid"/>
                <a:miter lim="800000"/>
              </a:ln>
              <a:effectLst/>
            </p:spPr>
          </p:cxnSp>
          <p:cxnSp>
            <p:nvCxnSpPr>
              <p:cNvPr id="13" name="Straight Connector 51">
                <a:extLst>
                  <a:ext uri="{FF2B5EF4-FFF2-40B4-BE49-F238E27FC236}">
                    <a16:creationId xmlns:a16="http://schemas.microsoft.com/office/drawing/2014/main" id="{49E7B78F-D691-471E-9733-C30A82181B8E}"/>
                  </a:ext>
                </a:extLst>
              </p:cNvPr>
              <p:cNvCxnSpPr/>
              <p:nvPr/>
            </p:nvCxnSpPr>
            <p:spPr>
              <a:xfrm flipH="1">
                <a:off x="3672114" y="3744355"/>
                <a:ext cx="740227" cy="0"/>
              </a:xfrm>
              <a:prstGeom prst="line">
                <a:avLst/>
              </a:prstGeom>
              <a:noFill/>
              <a:ln w="9525" cap="flat" cmpd="sng" algn="ctr">
                <a:solidFill>
                  <a:schemeClr val="accent6">
                    <a:lumMod val="75000"/>
                  </a:schemeClr>
                </a:solidFill>
                <a:prstDash val="solid"/>
                <a:miter lim="800000"/>
                <a:tailEnd type="oval" w="lg" len="lg"/>
              </a:ln>
              <a:effectLst/>
            </p:spPr>
          </p:cxnSp>
        </p:grpSp>
        <p:sp>
          <p:nvSpPr>
            <p:cNvPr id="11" name="矩形 10">
              <a:extLst>
                <a:ext uri="{FF2B5EF4-FFF2-40B4-BE49-F238E27FC236}">
                  <a16:creationId xmlns:a16="http://schemas.microsoft.com/office/drawing/2014/main" id="{4FB0D175-7B6D-406D-BE01-65B5E6CD3916}"/>
                </a:ext>
              </a:extLst>
            </p:cNvPr>
            <p:cNvSpPr/>
            <p:nvPr/>
          </p:nvSpPr>
          <p:spPr>
            <a:xfrm>
              <a:off x="715023" y="3412272"/>
              <a:ext cx="2982835"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hr-HR" altLang="zh-CN" sz="2300" b="1" dirty="0">
                  <a:solidFill>
                    <a:schemeClr val="accent6">
                      <a:lumMod val="75000"/>
                    </a:schemeClr>
                  </a:solidFill>
                </a:rPr>
                <a:t>FIZIKALNE OPASNOSTI</a:t>
              </a:r>
              <a:endParaRPr lang="zh-CN" altLang="en-US" sz="2300" b="1" dirty="0">
                <a:solidFill>
                  <a:schemeClr val="accent6">
                    <a:lumMod val="75000"/>
                  </a:schemeClr>
                </a:solidFill>
              </a:endParaRPr>
            </a:p>
          </p:txBody>
        </p:sp>
      </p:grpSp>
      <p:grpSp>
        <p:nvGrpSpPr>
          <p:cNvPr id="21" name="组合 20">
            <a:extLst>
              <a:ext uri="{FF2B5EF4-FFF2-40B4-BE49-F238E27FC236}">
                <a16:creationId xmlns:a16="http://schemas.microsoft.com/office/drawing/2014/main" id="{C0D5A0DF-0F37-4C6D-A18A-64F1F55CA023}"/>
              </a:ext>
            </a:extLst>
          </p:cNvPr>
          <p:cNvGrpSpPr/>
          <p:nvPr/>
        </p:nvGrpSpPr>
        <p:grpSpPr>
          <a:xfrm>
            <a:off x="6045454" y="3305969"/>
            <a:ext cx="3916679" cy="1661100"/>
            <a:chOff x="6537306" y="4138127"/>
            <a:chExt cx="3916679" cy="1661100"/>
          </a:xfrm>
        </p:grpSpPr>
        <p:grpSp>
          <p:nvGrpSpPr>
            <p:cNvPr id="22" name="Group 56">
              <a:extLst>
                <a:ext uri="{FF2B5EF4-FFF2-40B4-BE49-F238E27FC236}">
                  <a16:creationId xmlns:a16="http://schemas.microsoft.com/office/drawing/2014/main" id="{0E9BD916-2682-4CB9-88B6-063FAA0517DE}"/>
                </a:ext>
              </a:extLst>
            </p:cNvPr>
            <p:cNvGrpSpPr/>
            <p:nvPr/>
          </p:nvGrpSpPr>
          <p:grpSpPr>
            <a:xfrm flipH="1">
              <a:off x="6537306" y="4138127"/>
              <a:ext cx="914561" cy="1223812"/>
              <a:chOff x="3934201" y="2961703"/>
              <a:chExt cx="926528" cy="1239824"/>
            </a:xfrm>
          </p:grpSpPr>
          <p:cxnSp>
            <p:nvCxnSpPr>
              <p:cNvPr id="26" name="Straight Connector 57">
                <a:extLst>
                  <a:ext uri="{FF2B5EF4-FFF2-40B4-BE49-F238E27FC236}">
                    <a16:creationId xmlns:a16="http://schemas.microsoft.com/office/drawing/2014/main" id="{1A38915C-6A06-496C-A6A6-AB938D00028C}"/>
                  </a:ext>
                </a:extLst>
              </p:cNvPr>
              <p:cNvCxnSpPr/>
              <p:nvPr/>
            </p:nvCxnSpPr>
            <p:spPr>
              <a:xfrm flipH="1">
                <a:off x="4412341" y="2961703"/>
                <a:ext cx="448388" cy="773992"/>
              </a:xfrm>
              <a:prstGeom prst="line">
                <a:avLst/>
              </a:prstGeom>
              <a:noFill/>
              <a:ln w="9525" cap="flat" cmpd="sng" algn="ctr">
                <a:solidFill>
                  <a:schemeClr val="accent4">
                    <a:lumMod val="75000"/>
                  </a:schemeClr>
                </a:solidFill>
                <a:prstDash val="solid"/>
                <a:miter lim="800000"/>
              </a:ln>
              <a:effectLst/>
            </p:spPr>
          </p:cxnSp>
          <p:cxnSp>
            <p:nvCxnSpPr>
              <p:cNvPr id="27" name="Straight Connector 58">
                <a:extLst>
                  <a:ext uri="{FF2B5EF4-FFF2-40B4-BE49-F238E27FC236}">
                    <a16:creationId xmlns:a16="http://schemas.microsoft.com/office/drawing/2014/main" id="{764CA93E-58A3-403E-A5D7-6F4909D059BB}"/>
                  </a:ext>
                </a:extLst>
              </p:cNvPr>
              <p:cNvCxnSpPr>
                <a:cxnSpLocks/>
              </p:cNvCxnSpPr>
              <p:nvPr/>
            </p:nvCxnSpPr>
            <p:spPr>
              <a:xfrm flipH="1">
                <a:off x="3934201" y="3735695"/>
                <a:ext cx="478140" cy="465832"/>
              </a:xfrm>
              <a:prstGeom prst="line">
                <a:avLst/>
              </a:prstGeom>
              <a:noFill/>
              <a:ln w="9525" cap="flat" cmpd="sng" algn="ctr">
                <a:solidFill>
                  <a:schemeClr val="accent4">
                    <a:lumMod val="75000"/>
                  </a:schemeClr>
                </a:solidFill>
                <a:prstDash val="solid"/>
                <a:miter lim="800000"/>
                <a:tailEnd type="oval" w="lg" len="lg"/>
              </a:ln>
              <a:effectLst/>
            </p:spPr>
          </p:cxnSp>
        </p:grpSp>
        <p:sp>
          <p:nvSpPr>
            <p:cNvPr id="25" name="矩形 24">
              <a:extLst>
                <a:ext uri="{FF2B5EF4-FFF2-40B4-BE49-F238E27FC236}">
                  <a16:creationId xmlns:a16="http://schemas.microsoft.com/office/drawing/2014/main" id="{CD403794-A46E-4335-BB0F-B99212F19027}"/>
                </a:ext>
              </a:extLst>
            </p:cNvPr>
            <p:cNvSpPr/>
            <p:nvPr/>
          </p:nvSpPr>
          <p:spPr>
            <a:xfrm>
              <a:off x="7451867" y="5332088"/>
              <a:ext cx="3002118"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hr-HR" altLang="zh-CN" sz="2300" b="1" dirty="0">
                  <a:solidFill>
                    <a:schemeClr val="accent4">
                      <a:lumMod val="75000"/>
                    </a:schemeClr>
                  </a:solidFill>
                </a:rPr>
                <a:t>BIOLOŠKE OPASNOSTI</a:t>
              </a:r>
              <a:endParaRPr lang="zh-CN" altLang="en-US" sz="2300" b="1" dirty="0">
                <a:solidFill>
                  <a:schemeClr val="accent4">
                    <a:lumMod val="75000"/>
                  </a:schemeClr>
                </a:solidFill>
              </a:endParaRPr>
            </a:p>
          </p:txBody>
        </p:sp>
      </p:grpSp>
      <p:grpSp>
        <p:nvGrpSpPr>
          <p:cNvPr id="28" name="组合 27">
            <a:extLst>
              <a:ext uri="{FF2B5EF4-FFF2-40B4-BE49-F238E27FC236}">
                <a16:creationId xmlns:a16="http://schemas.microsoft.com/office/drawing/2014/main" id="{A9082DCD-3342-4BF1-A71F-6278A15590BF}"/>
              </a:ext>
            </a:extLst>
          </p:cNvPr>
          <p:cNvGrpSpPr/>
          <p:nvPr/>
        </p:nvGrpSpPr>
        <p:grpSpPr>
          <a:xfrm>
            <a:off x="7369241" y="2152096"/>
            <a:ext cx="4098858" cy="772544"/>
            <a:chOff x="7360364" y="3141734"/>
            <a:chExt cx="4098858" cy="772544"/>
          </a:xfrm>
        </p:grpSpPr>
        <p:grpSp>
          <p:nvGrpSpPr>
            <p:cNvPr id="29" name="Group 53">
              <a:extLst>
                <a:ext uri="{FF2B5EF4-FFF2-40B4-BE49-F238E27FC236}">
                  <a16:creationId xmlns:a16="http://schemas.microsoft.com/office/drawing/2014/main" id="{92A8C9D6-FF9C-4691-B987-A829F6B7CA0D}"/>
                </a:ext>
              </a:extLst>
            </p:cNvPr>
            <p:cNvGrpSpPr/>
            <p:nvPr/>
          </p:nvGrpSpPr>
          <p:grpSpPr>
            <a:xfrm flipH="1">
              <a:off x="7360364" y="3141734"/>
              <a:ext cx="1173263" cy="772544"/>
              <a:chOff x="3672114" y="2961703"/>
              <a:chExt cx="1188615" cy="782652"/>
            </a:xfrm>
          </p:grpSpPr>
          <p:cxnSp>
            <p:nvCxnSpPr>
              <p:cNvPr id="33" name="Straight Connector 54">
                <a:extLst>
                  <a:ext uri="{FF2B5EF4-FFF2-40B4-BE49-F238E27FC236}">
                    <a16:creationId xmlns:a16="http://schemas.microsoft.com/office/drawing/2014/main" id="{CE8B79CE-E9E7-4916-88FD-1CCC46991301}"/>
                  </a:ext>
                </a:extLst>
              </p:cNvPr>
              <p:cNvCxnSpPr/>
              <p:nvPr/>
            </p:nvCxnSpPr>
            <p:spPr>
              <a:xfrm flipH="1">
                <a:off x="4412341" y="2961703"/>
                <a:ext cx="448388" cy="773992"/>
              </a:xfrm>
              <a:prstGeom prst="line">
                <a:avLst/>
              </a:prstGeom>
              <a:noFill/>
              <a:ln w="9525" cap="flat" cmpd="sng" algn="ctr">
                <a:solidFill>
                  <a:schemeClr val="accent5">
                    <a:lumMod val="75000"/>
                  </a:schemeClr>
                </a:solidFill>
                <a:prstDash val="solid"/>
                <a:miter lim="800000"/>
              </a:ln>
              <a:effectLst/>
            </p:spPr>
          </p:cxnSp>
          <p:cxnSp>
            <p:nvCxnSpPr>
              <p:cNvPr id="34" name="Straight Connector 55">
                <a:extLst>
                  <a:ext uri="{FF2B5EF4-FFF2-40B4-BE49-F238E27FC236}">
                    <a16:creationId xmlns:a16="http://schemas.microsoft.com/office/drawing/2014/main" id="{B7B9519C-CDD2-4508-AC72-D075DC71B9EC}"/>
                  </a:ext>
                </a:extLst>
              </p:cNvPr>
              <p:cNvCxnSpPr/>
              <p:nvPr/>
            </p:nvCxnSpPr>
            <p:spPr>
              <a:xfrm flipH="1">
                <a:off x="3672114" y="3744355"/>
                <a:ext cx="740227" cy="0"/>
              </a:xfrm>
              <a:prstGeom prst="line">
                <a:avLst/>
              </a:prstGeom>
              <a:noFill/>
              <a:ln w="9525" cap="flat" cmpd="sng" algn="ctr">
                <a:solidFill>
                  <a:schemeClr val="accent5">
                    <a:lumMod val="75000"/>
                  </a:schemeClr>
                </a:solidFill>
                <a:prstDash val="solid"/>
                <a:miter lim="800000"/>
                <a:tailEnd type="oval" w="lg" len="lg"/>
              </a:ln>
              <a:effectLst/>
            </p:spPr>
          </p:cxnSp>
        </p:grpSp>
        <p:sp>
          <p:nvSpPr>
            <p:cNvPr id="32" name="矩形 31">
              <a:extLst>
                <a:ext uri="{FF2B5EF4-FFF2-40B4-BE49-F238E27FC236}">
                  <a16:creationId xmlns:a16="http://schemas.microsoft.com/office/drawing/2014/main" id="{96C0F4B4-BC78-4936-8F1A-A3AB17217A0B}"/>
                </a:ext>
              </a:extLst>
            </p:cNvPr>
            <p:cNvSpPr/>
            <p:nvPr/>
          </p:nvSpPr>
          <p:spPr>
            <a:xfrm>
              <a:off x="8616589" y="3419197"/>
              <a:ext cx="2842633"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hr-HR" altLang="zh-CN" sz="2300" b="1" dirty="0">
                  <a:solidFill>
                    <a:schemeClr val="accent5">
                      <a:lumMod val="75000"/>
                    </a:schemeClr>
                  </a:solidFill>
                </a:rPr>
                <a:t>KEMIJSKE OPASNOSTI</a:t>
              </a:r>
              <a:endParaRPr lang="zh-CN" altLang="en-US" sz="2300" b="1" dirty="0">
                <a:solidFill>
                  <a:schemeClr val="accent5">
                    <a:lumMod val="75000"/>
                  </a:schemeClr>
                </a:solidFill>
              </a:endParaRPr>
            </a:p>
          </p:txBody>
        </p:sp>
      </p:grpSp>
      <p:grpSp>
        <p:nvGrpSpPr>
          <p:cNvPr id="37" name="Group 9">
            <a:extLst>
              <a:ext uri="{FF2B5EF4-FFF2-40B4-BE49-F238E27FC236}">
                <a16:creationId xmlns:a16="http://schemas.microsoft.com/office/drawing/2014/main" id="{C3566844-7CB6-46C7-B6EB-6335826D7ED9}"/>
              </a:ext>
            </a:extLst>
          </p:cNvPr>
          <p:cNvGrpSpPr>
            <a:grpSpLocks noChangeAspect="1"/>
          </p:cNvGrpSpPr>
          <p:nvPr/>
        </p:nvGrpSpPr>
        <p:grpSpPr>
          <a:xfrm>
            <a:off x="4570782" y="1028006"/>
            <a:ext cx="3136922" cy="2239053"/>
            <a:chOff x="1969112" y="2879890"/>
            <a:chExt cx="4032281" cy="2863085"/>
          </a:xfrm>
          <a:solidFill>
            <a:schemeClr val="bg2">
              <a:lumMod val="50000"/>
            </a:schemeClr>
          </a:solidFill>
        </p:grpSpPr>
        <p:sp>
          <p:nvSpPr>
            <p:cNvPr id="41" name="Freeform 10">
              <a:extLst>
                <a:ext uri="{FF2B5EF4-FFF2-40B4-BE49-F238E27FC236}">
                  <a16:creationId xmlns:a16="http://schemas.microsoft.com/office/drawing/2014/main" id="{703D7320-2E7B-4374-81ED-0ECF05D46F86}"/>
                </a:ext>
              </a:extLst>
            </p:cNvPr>
            <p:cNvSpPr/>
            <p:nvPr/>
          </p:nvSpPr>
          <p:spPr>
            <a:xfrm>
              <a:off x="2983489" y="3790960"/>
              <a:ext cx="1952014" cy="1952015"/>
            </a:xfrm>
            <a:custGeom>
              <a:avLst/>
              <a:gdLst>
                <a:gd name="connsiteX0" fmla="*/ 0 w 1952015"/>
                <a:gd name="connsiteY0" fmla="*/ 976008 h 1952015"/>
                <a:gd name="connsiteX1" fmla="*/ 976008 w 1952015"/>
                <a:gd name="connsiteY1" fmla="*/ 0 h 1952015"/>
                <a:gd name="connsiteX2" fmla="*/ 1952016 w 1952015"/>
                <a:gd name="connsiteY2" fmla="*/ 976008 h 1952015"/>
                <a:gd name="connsiteX3" fmla="*/ 976008 w 1952015"/>
                <a:gd name="connsiteY3" fmla="*/ 1952016 h 1952015"/>
                <a:gd name="connsiteX4" fmla="*/ 0 w 1952015"/>
                <a:gd name="connsiteY4" fmla="*/ 976008 h 195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015" h="1952015">
                  <a:moveTo>
                    <a:pt x="0" y="976008"/>
                  </a:moveTo>
                  <a:cubicBezTo>
                    <a:pt x="0" y="436974"/>
                    <a:pt x="436974" y="0"/>
                    <a:pt x="976008" y="0"/>
                  </a:cubicBezTo>
                  <a:cubicBezTo>
                    <a:pt x="1515042" y="0"/>
                    <a:pt x="1952016" y="436974"/>
                    <a:pt x="1952016" y="976008"/>
                  </a:cubicBezTo>
                  <a:cubicBezTo>
                    <a:pt x="1952016" y="1515042"/>
                    <a:pt x="1515042" y="1952016"/>
                    <a:pt x="976008" y="1952016"/>
                  </a:cubicBezTo>
                  <a:cubicBezTo>
                    <a:pt x="436974" y="1952016"/>
                    <a:pt x="0" y="1515042"/>
                    <a:pt x="0" y="976008"/>
                  </a:cubicBezTo>
                  <a:close/>
                </a:path>
              </a:pathLst>
            </a:custGeom>
            <a:solidFill>
              <a:schemeClr val="bg2">
                <a:lumMod val="75000"/>
              </a:schemeClr>
            </a:solidFill>
            <a:ln w="12700" cap="flat" cmpd="sng" algn="ctr">
              <a:solidFill>
                <a:schemeClr val="bg2">
                  <a:lumMod val="75000"/>
                </a:schemeClr>
              </a:solidFill>
              <a:prstDash val="solid"/>
              <a:miter lim="800000"/>
            </a:ln>
            <a:effectLst/>
          </p:spPr>
          <p:txBody>
            <a:bodyPr spcFirstLastPara="0" vert="horz" wrap="square" lIns="360415" tIns="360415" rIns="360415" bIns="360415" numCol="1" spcCol="1270" anchor="ctr" anchorCtr="0">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2062587" eaLnBrk="1" fontAlgn="auto" latinLnBrk="0" hangingPunct="1">
                <a:lnSpc>
                  <a:spcPct val="90000"/>
                </a:lnSpc>
                <a:spcBef>
                  <a:spcPts val="0"/>
                </a:spcBef>
                <a:spcAft>
                  <a:spcPct val="35000"/>
                </a:spcAft>
                <a:buClrTx/>
                <a:buSzTx/>
                <a:buFontTx/>
                <a:buNone/>
                <a:tabLst/>
                <a:defRPr/>
              </a:pPr>
              <a:endParaRPr kumimoji="0" lang="id-ID" sz="40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Freeform 11">
              <a:extLst>
                <a:ext uri="{FF2B5EF4-FFF2-40B4-BE49-F238E27FC236}">
                  <a16:creationId xmlns:a16="http://schemas.microsoft.com/office/drawing/2014/main" id="{22464D4B-8C38-4752-ADFE-8755B6F4FEDE}"/>
                </a:ext>
              </a:extLst>
            </p:cNvPr>
            <p:cNvSpPr/>
            <p:nvPr/>
          </p:nvSpPr>
          <p:spPr>
            <a:xfrm>
              <a:off x="2240403" y="3119262"/>
              <a:ext cx="1419647" cy="1419647"/>
            </a:xfrm>
            <a:custGeom>
              <a:avLst/>
              <a:gdLst>
                <a:gd name="connsiteX0" fmla="*/ 0 w 1419647"/>
                <a:gd name="connsiteY0" fmla="*/ 709824 h 1419647"/>
                <a:gd name="connsiteX1" fmla="*/ 709824 w 1419647"/>
                <a:gd name="connsiteY1" fmla="*/ 0 h 1419647"/>
                <a:gd name="connsiteX2" fmla="*/ 1419648 w 1419647"/>
                <a:gd name="connsiteY2" fmla="*/ 709824 h 1419647"/>
                <a:gd name="connsiteX3" fmla="*/ 709824 w 1419647"/>
                <a:gd name="connsiteY3" fmla="*/ 1419648 h 1419647"/>
                <a:gd name="connsiteX4" fmla="*/ 0 w 1419647"/>
                <a:gd name="connsiteY4" fmla="*/ 709824 h 1419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47" h="1419647">
                  <a:moveTo>
                    <a:pt x="0" y="709824"/>
                  </a:moveTo>
                  <a:cubicBezTo>
                    <a:pt x="0" y="317799"/>
                    <a:pt x="317799" y="0"/>
                    <a:pt x="709824" y="0"/>
                  </a:cubicBezTo>
                  <a:cubicBezTo>
                    <a:pt x="1101849" y="0"/>
                    <a:pt x="1419648" y="317799"/>
                    <a:pt x="1419648" y="709824"/>
                  </a:cubicBezTo>
                  <a:cubicBezTo>
                    <a:pt x="1419648" y="1101849"/>
                    <a:pt x="1101849" y="1419648"/>
                    <a:pt x="709824" y="1419648"/>
                  </a:cubicBezTo>
                  <a:cubicBezTo>
                    <a:pt x="317799" y="1419648"/>
                    <a:pt x="0" y="1101849"/>
                    <a:pt x="0" y="709824"/>
                  </a:cubicBezTo>
                  <a:close/>
                </a:path>
              </a:pathLst>
            </a:custGeom>
            <a:solidFill>
              <a:schemeClr val="bg2">
                <a:lumMod val="75000"/>
              </a:schemeClr>
            </a:solidFill>
            <a:ln w="12700" cap="flat" cmpd="sng" algn="ctr">
              <a:solidFill>
                <a:schemeClr val="bg1"/>
              </a:solidFill>
              <a:prstDash val="solid"/>
              <a:miter lim="800000"/>
            </a:ln>
            <a:effectLst/>
          </p:spPr>
          <p:txBody>
            <a:bodyPr spcFirstLastPara="0" vert="horz" wrap="square" lIns="262120" tIns="262120" rIns="262120" bIns="262120" numCol="1" spcCol="1270" anchor="ctr" anchorCtr="0">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1500063" eaLnBrk="1" fontAlgn="auto" latinLnBrk="0" hangingPunct="1">
                <a:lnSpc>
                  <a:spcPct val="90000"/>
                </a:lnSpc>
                <a:spcBef>
                  <a:spcPts val="0"/>
                </a:spcBef>
                <a:spcAft>
                  <a:spcPct val="35000"/>
                </a:spcAft>
                <a:buClrTx/>
                <a:buSzTx/>
                <a:buFontTx/>
                <a:buNone/>
                <a:tabLst/>
                <a:defRPr/>
              </a:pPr>
              <a:endParaRPr kumimoji="0" lang="id-ID" sz="2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Freeform 12">
              <a:extLst>
                <a:ext uri="{FF2B5EF4-FFF2-40B4-BE49-F238E27FC236}">
                  <a16:creationId xmlns:a16="http://schemas.microsoft.com/office/drawing/2014/main" id="{41DC132E-7772-4EB3-8D44-AFF7598B6648}"/>
                </a:ext>
              </a:extLst>
            </p:cNvPr>
            <p:cNvSpPr/>
            <p:nvPr/>
          </p:nvSpPr>
          <p:spPr>
            <a:xfrm>
              <a:off x="4162929" y="3001584"/>
              <a:ext cx="1703578" cy="1703578"/>
            </a:xfrm>
            <a:custGeom>
              <a:avLst/>
              <a:gdLst>
                <a:gd name="connsiteX0" fmla="*/ 0 w 1390964"/>
                <a:gd name="connsiteY0" fmla="*/ 695482 h 1390964"/>
                <a:gd name="connsiteX1" fmla="*/ 695482 w 1390964"/>
                <a:gd name="connsiteY1" fmla="*/ 0 h 1390964"/>
                <a:gd name="connsiteX2" fmla="*/ 1390964 w 1390964"/>
                <a:gd name="connsiteY2" fmla="*/ 695482 h 1390964"/>
                <a:gd name="connsiteX3" fmla="*/ 695482 w 1390964"/>
                <a:gd name="connsiteY3" fmla="*/ 1390964 h 1390964"/>
                <a:gd name="connsiteX4" fmla="*/ 0 w 1390964"/>
                <a:gd name="connsiteY4" fmla="*/ 695482 h 13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64" h="1390964">
                  <a:moveTo>
                    <a:pt x="146973" y="842454"/>
                  </a:moveTo>
                  <a:cubicBezTo>
                    <a:pt x="65803" y="539522"/>
                    <a:pt x="245577" y="228144"/>
                    <a:pt x="548510" y="146973"/>
                  </a:cubicBezTo>
                  <a:cubicBezTo>
                    <a:pt x="851442" y="65803"/>
                    <a:pt x="1162820" y="245577"/>
                    <a:pt x="1243991" y="548510"/>
                  </a:cubicBezTo>
                  <a:cubicBezTo>
                    <a:pt x="1325161" y="851442"/>
                    <a:pt x="1145387" y="1162820"/>
                    <a:pt x="842454" y="1243991"/>
                  </a:cubicBezTo>
                  <a:cubicBezTo>
                    <a:pt x="539522" y="1325161"/>
                    <a:pt x="228144" y="1145387"/>
                    <a:pt x="146973" y="842454"/>
                  </a:cubicBezTo>
                  <a:close/>
                </a:path>
              </a:pathLst>
            </a:custGeom>
            <a:solidFill>
              <a:schemeClr val="bg2">
                <a:lumMod val="75000"/>
              </a:schemeClr>
            </a:solidFill>
            <a:ln w="12700" cap="flat" cmpd="sng" algn="ctr">
              <a:solidFill>
                <a:schemeClr val="bg1"/>
              </a:solidFill>
              <a:prstDash val="solid"/>
              <a:miter lim="800000"/>
            </a:ln>
            <a:effectLst/>
          </p:spPr>
          <p:txBody>
            <a:bodyPr spcFirstLastPara="0" vert="horz" wrap="square" lIns="518736" tIns="518736" rIns="518736" bIns="518736" numCol="1" spcCol="1270" anchor="ctr" anchorCtr="0">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1125047" eaLnBrk="1" fontAlgn="auto" latinLnBrk="0" hangingPunct="1">
                <a:lnSpc>
                  <a:spcPct val="90000"/>
                </a:lnSpc>
                <a:spcBef>
                  <a:spcPts val="0"/>
                </a:spcBef>
                <a:spcAft>
                  <a:spcPct val="35000"/>
                </a:spcAft>
                <a:buClrTx/>
                <a:buSzTx/>
                <a:buFontTx/>
                <a:buNone/>
                <a:tabLst/>
                <a:defRPr/>
              </a:pPr>
              <a:endParaRPr kumimoji="0" lang="id-ID" sz="20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Shape 15">
              <a:extLst>
                <a:ext uri="{FF2B5EF4-FFF2-40B4-BE49-F238E27FC236}">
                  <a16:creationId xmlns:a16="http://schemas.microsoft.com/office/drawing/2014/main" id="{8C6C6EE5-A293-42B0-AA3E-216CAE5DC0BC}"/>
                </a:ext>
              </a:extLst>
            </p:cNvPr>
            <p:cNvSpPr/>
            <p:nvPr/>
          </p:nvSpPr>
          <p:spPr>
            <a:xfrm rot="21424675">
              <a:off x="1969112" y="2906378"/>
              <a:ext cx="1824919" cy="1805879"/>
            </a:xfrm>
            <a:prstGeom prst="leftCircularArrow">
              <a:avLst>
                <a:gd name="adj1" fmla="val 6452"/>
                <a:gd name="adj2" fmla="val 429999"/>
                <a:gd name="adj3" fmla="val 10489124"/>
                <a:gd name="adj4" fmla="val 14837806"/>
                <a:gd name="adj5" fmla="val 7527"/>
              </a:avLst>
            </a:prstGeom>
            <a:solidFill>
              <a:schemeClr val="accent6">
                <a:lumMod val="75000"/>
              </a:schemeClr>
            </a:solidFill>
            <a:ln>
              <a:solidFill>
                <a:schemeClr val="accent6">
                  <a:lumMod val="75000"/>
                </a:schemeClr>
              </a:solidFill>
            </a:ln>
            <a:effectLst/>
          </p:spPr>
          <p:txBody>
            <a:bodyPr/>
            <a:lstStyle/>
            <a:p>
              <a:endParaRPr lang="zh-CN" altLang="en-US" dirty="0"/>
            </a:p>
          </p:txBody>
        </p:sp>
        <p:sp>
          <p:nvSpPr>
            <p:cNvPr id="45" name="Circular Arrow 16">
              <a:extLst>
                <a:ext uri="{FF2B5EF4-FFF2-40B4-BE49-F238E27FC236}">
                  <a16:creationId xmlns:a16="http://schemas.microsoft.com/office/drawing/2014/main" id="{6E42CEBF-ECB2-4A7B-8F2A-0D32766A8DDF}"/>
                </a:ext>
              </a:extLst>
            </p:cNvPr>
            <p:cNvSpPr/>
            <p:nvPr/>
          </p:nvSpPr>
          <p:spPr>
            <a:xfrm rot="7051373">
              <a:off x="4044054" y="2879890"/>
              <a:ext cx="1957339" cy="1957339"/>
            </a:xfrm>
            <a:prstGeom prst="circularArrow">
              <a:avLst>
                <a:gd name="adj1" fmla="val 5984"/>
                <a:gd name="adj2" fmla="val 394124"/>
                <a:gd name="adj3" fmla="val 13313824"/>
                <a:gd name="adj4" fmla="val 10508221"/>
                <a:gd name="adj5" fmla="val 6981"/>
              </a:avLst>
            </a:prstGeom>
            <a:solidFill>
              <a:schemeClr val="accent5">
                <a:lumMod val="75000"/>
              </a:schemeClr>
            </a:solidFill>
            <a:ln>
              <a:solidFill>
                <a:schemeClr val="accent5">
                  <a:lumMod val="75000"/>
                </a:schemeClr>
              </a:solidFill>
            </a:ln>
            <a:effectLst/>
          </p:spPr>
          <p:txBody>
            <a:bodyPr/>
            <a:lstStyle/>
            <a:p>
              <a:endParaRPr lang="zh-CN" altLang="en-US"/>
            </a:p>
          </p:txBody>
        </p:sp>
      </p:grpSp>
      <p:sp>
        <p:nvSpPr>
          <p:cNvPr id="57" name="矩形 10">
            <a:extLst>
              <a:ext uri="{FF2B5EF4-FFF2-40B4-BE49-F238E27FC236}">
                <a16:creationId xmlns:a16="http://schemas.microsoft.com/office/drawing/2014/main" id="{91BD2750-5D68-4A1A-B502-1EFA9A589131}"/>
              </a:ext>
            </a:extLst>
          </p:cNvPr>
          <p:cNvSpPr/>
          <p:nvPr/>
        </p:nvSpPr>
        <p:spPr>
          <a:xfrm>
            <a:off x="5118976" y="1414201"/>
            <a:ext cx="307753" cy="375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hr-HR" altLang="zh-CN" sz="3500" dirty="0">
                <a:solidFill>
                  <a:schemeClr val="tx1"/>
                </a:solidFill>
              </a:rPr>
              <a:t>F</a:t>
            </a:r>
            <a:endParaRPr lang="zh-CN" altLang="en-US" sz="3500" dirty="0">
              <a:solidFill>
                <a:schemeClr val="tx1"/>
              </a:solidFill>
            </a:endParaRPr>
          </a:p>
        </p:txBody>
      </p:sp>
      <p:sp>
        <p:nvSpPr>
          <p:cNvPr id="58" name="矩形 10">
            <a:extLst>
              <a:ext uri="{FF2B5EF4-FFF2-40B4-BE49-F238E27FC236}">
                <a16:creationId xmlns:a16="http://schemas.microsoft.com/office/drawing/2014/main" id="{B5699F0F-8A60-4937-AC6B-2E983FF81A62}"/>
              </a:ext>
            </a:extLst>
          </p:cNvPr>
          <p:cNvSpPr/>
          <p:nvPr/>
        </p:nvSpPr>
        <p:spPr>
          <a:xfrm>
            <a:off x="5902906" y="2256310"/>
            <a:ext cx="307753" cy="375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hr-HR" altLang="zh-CN" sz="3500" dirty="0">
                <a:solidFill>
                  <a:schemeClr val="tx1"/>
                </a:solidFill>
              </a:rPr>
              <a:t>B</a:t>
            </a:r>
            <a:endParaRPr lang="zh-CN" altLang="en-US" sz="3500" dirty="0">
              <a:solidFill>
                <a:schemeClr val="tx1"/>
              </a:solidFill>
            </a:endParaRPr>
          </a:p>
        </p:txBody>
      </p:sp>
      <p:sp>
        <p:nvSpPr>
          <p:cNvPr id="59" name="矩形 10">
            <a:extLst>
              <a:ext uri="{FF2B5EF4-FFF2-40B4-BE49-F238E27FC236}">
                <a16:creationId xmlns:a16="http://schemas.microsoft.com/office/drawing/2014/main" id="{4951D343-FF66-4953-A1C2-C8245E50B565}"/>
              </a:ext>
            </a:extLst>
          </p:cNvPr>
          <p:cNvSpPr/>
          <p:nvPr/>
        </p:nvSpPr>
        <p:spPr>
          <a:xfrm>
            <a:off x="6772160" y="1416707"/>
            <a:ext cx="307753" cy="375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hr-HR" altLang="zh-CN" sz="3500" dirty="0">
                <a:solidFill>
                  <a:schemeClr val="tx1"/>
                </a:solidFill>
              </a:rPr>
              <a:t>K</a:t>
            </a:r>
            <a:endParaRPr lang="zh-CN" altLang="en-US" sz="3500" dirty="0">
              <a:solidFill>
                <a:schemeClr val="tx1"/>
              </a:solidFill>
            </a:endParaRPr>
          </a:p>
        </p:txBody>
      </p:sp>
      <p:sp>
        <p:nvSpPr>
          <p:cNvPr id="61" name="Shape 15">
            <a:extLst>
              <a:ext uri="{FF2B5EF4-FFF2-40B4-BE49-F238E27FC236}">
                <a16:creationId xmlns:a16="http://schemas.microsoft.com/office/drawing/2014/main" id="{A807301F-788E-4141-92CC-52F7D04D9506}"/>
              </a:ext>
            </a:extLst>
          </p:cNvPr>
          <p:cNvSpPr/>
          <p:nvPr/>
        </p:nvSpPr>
        <p:spPr>
          <a:xfrm rot="17310156">
            <a:off x="5218650" y="1932065"/>
            <a:ext cx="1411463" cy="1450357"/>
          </a:xfrm>
          <a:prstGeom prst="leftCircularArrow">
            <a:avLst>
              <a:gd name="adj1" fmla="val 5882"/>
              <a:gd name="adj2" fmla="val 429999"/>
              <a:gd name="adj3" fmla="val 10647161"/>
              <a:gd name="adj4" fmla="val 15217242"/>
              <a:gd name="adj5" fmla="val 4507"/>
            </a:avLst>
          </a:prstGeom>
          <a:solidFill>
            <a:schemeClr val="accent4">
              <a:lumMod val="75000"/>
            </a:schemeClr>
          </a:solidFill>
          <a:ln>
            <a:solidFill>
              <a:schemeClr val="accent4">
                <a:lumMod val="75000"/>
              </a:schemeClr>
            </a:solidFill>
          </a:ln>
          <a:effectLst/>
        </p:spPr>
        <p:txBody>
          <a:bodyPr/>
          <a:lstStyle/>
          <a:p>
            <a:endParaRPr lang="zh-CN" altLang="en-US" dirty="0"/>
          </a:p>
        </p:txBody>
      </p:sp>
      <p:sp>
        <p:nvSpPr>
          <p:cNvPr id="3" name="TextBox 2">
            <a:extLst>
              <a:ext uri="{FF2B5EF4-FFF2-40B4-BE49-F238E27FC236}">
                <a16:creationId xmlns:a16="http://schemas.microsoft.com/office/drawing/2014/main" id="{88F6DEB5-2595-4098-810B-10DD03D0F5B8}"/>
              </a:ext>
            </a:extLst>
          </p:cNvPr>
          <p:cNvSpPr txBox="1"/>
          <p:nvPr/>
        </p:nvSpPr>
        <p:spPr>
          <a:xfrm>
            <a:off x="5817520" y="365137"/>
            <a:ext cx="1457325" cy="467111"/>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Antibiotici</a:t>
            </a:r>
          </a:p>
        </p:txBody>
      </p:sp>
      <p:sp>
        <p:nvSpPr>
          <p:cNvPr id="5" name="TextBox 4">
            <a:extLst>
              <a:ext uri="{FF2B5EF4-FFF2-40B4-BE49-F238E27FC236}">
                <a16:creationId xmlns:a16="http://schemas.microsoft.com/office/drawing/2014/main" id="{630128A4-12D0-427E-B5F4-0264BF8F2025}"/>
              </a:ext>
            </a:extLst>
          </p:cNvPr>
          <p:cNvSpPr txBox="1"/>
          <p:nvPr/>
        </p:nvSpPr>
        <p:spPr>
          <a:xfrm>
            <a:off x="5886251" y="411200"/>
            <a:ext cx="1018518" cy="336732"/>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Pesticidi</a:t>
            </a:r>
          </a:p>
        </p:txBody>
      </p:sp>
      <p:sp>
        <p:nvSpPr>
          <p:cNvPr id="6" name="TextBox 5">
            <a:extLst>
              <a:ext uri="{FF2B5EF4-FFF2-40B4-BE49-F238E27FC236}">
                <a16:creationId xmlns:a16="http://schemas.microsoft.com/office/drawing/2014/main" id="{AA34B239-BC79-43A9-917B-A56F9399080F}"/>
              </a:ext>
            </a:extLst>
          </p:cNvPr>
          <p:cNvSpPr txBox="1"/>
          <p:nvPr/>
        </p:nvSpPr>
        <p:spPr>
          <a:xfrm>
            <a:off x="2143012" y="556365"/>
            <a:ext cx="1563723" cy="412867"/>
          </a:xfrm>
          <a:prstGeom prst="rect">
            <a:avLst/>
          </a:prstGeom>
          <a:noFill/>
        </p:spPr>
        <p:txBody>
          <a:bodyPr wrap="square" lIns="0" tIns="0" rIns="0" bIns="0" rtlCol="0">
            <a:noAutofit/>
          </a:bodyPr>
          <a:lstStyle/>
          <a:p>
            <a:pPr algn="ctr"/>
            <a:r>
              <a:rPr lang="hr-HR" sz="1700" dirty="0">
                <a:solidFill>
                  <a:schemeClr val="tx1">
                    <a:lumMod val="75000"/>
                    <a:lumOff val="25000"/>
                  </a:schemeClr>
                </a:solidFill>
              </a:rPr>
              <a:t>Bakterije</a:t>
            </a:r>
          </a:p>
          <a:p>
            <a:pPr algn="ctr"/>
            <a:r>
              <a:rPr lang="hr-HR" sz="1700" dirty="0">
                <a:solidFill>
                  <a:schemeClr val="tx1">
                    <a:lumMod val="75000"/>
                    <a:lumOff val="25000"/>
                  </a:schemeClr>
                </a:solidFill>
              </a:rPr>
              <a:t>Virusi</a:t>
            </a:r>
          </a:p>
          <a:p>
            <a:pPr algn="ctr"/>
            <a:r>
              <a:rPr lang="hr-HR" sz="1700" dirty="0">
                <a:solidFill>
                  <a:schemeClr val="tx1">
                    <a:lumMod val="75000"/>
                    <a:lumOff val="25000"/>
                  </a:schemeClr>
                </a:solidFill>
              </a:rPr>
              <a:t>Paraziti</a:t>
            </a:r>
          </a:p>
        </p:txBody>
      </p:sp>
      <p:sp>
        <p:nvSpPr>
          <p:cNvPr id="62" name="TextBox 61">
            <a:extLst>
              <a:ext uri="{FF2B5EF4-FFF2-40B4-BE49-F238E27FC236}">
                <a16:creationId xmlns:a16="http://schemas.microsoft.com/office/drawing/2014/main" id="{83DBE65D-75E7-455F-87CC-232E37C2109E}"/>
              </a:ext>
            </a:extLst>
          </p:cNvPr>
          <p:cNvSpPr txBox="1"/>
          <p:nvPr/>
        </p:nvSpPr>
        <p:spPr>
          <a:xfrm>
            <a:off x="5932231" y="364812"/>
            <a:ext cx="1457325" cy="415127"/>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Insekti</a:t>
            </a:r>
          </a:p>
        </p:txBody>
      </p:sp>
      <p:sp>
        <p:nvSpPr>
          <p:cNvPr id="63" name="TextBox 62">
            <a:extLst>
              <a:ext uri="{FF2B5EF4-FFF2-40B4-BE49-F238E27FC236}">
                <a16:creationId xmlns:a16="http://schemas.microsoft.com/office/drawing/2014/main" id="{EFA26F2F-150D-4691-B2A3-78C22D3AE2D2}"/>
              </a:ext>
            </a:extLst>
          </p:cNvPr>
          <p:cNvSpPr txBox="1"/>
          <p:nvPr/>
        </p:nvSpPr>
        <p:spPr>
          <a:xfrm>
            <a:off x="5924381" y="381429"/>
            <a:ext cx="1457325" cy="415127"/>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Plastika</a:t>
            </a:r>
          </a:p>
        </p:txBody>
      </p:sp>
      <p:sp>
        <p:nvSpPr>
          <p:cNvPr id="64" name="TextBox 63">
            <a:extLst>
              <a:ext uri="{FF2B5EF4-FFF2-40B4-BE49-F238E27FC236}">
                <a16:creationId xmlns:a16="http://schemas.microsoft.com/office/drawing/2014/main" id="{E90D9663-113A-473B-9FF8-7C05DCA9F1F9}"/>
              </a:ext>
            </a:extLst>
          </p:cNvPr>
          <p:cNvSpPr txBox="1"/>
          <p:nvPr/>
        </p:nvSpPr>
        <p:spPr>
          <a:xfrm>
            <a:off x="5817519" y="529973"/>
            <a:ext cx="1457325" cy="239910"/>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Teški metali</a:t>
            </a:r>
          </a:p>
        </p:txBody>
      </p:sp>
      <p:sp>
        <p:nvSpPr>
          <p:cNvPr id="65" name="TextBox 64">
            <a:extLst>
              <a:ext uri="{FF2B5EF4-FFF2-40B4-BE49-F238E27FC236}">
                <a16:creationId xmlns:a16="http://schemas.microsoft.com/office/drawing/2014/main" id="{11A8EB30-9380-43D5-BF9D-90CB0225D2A2}"/>
              </a:ext>
            </a:extLst>
          </p:cNvPr>
          <p:cNvSpPr txBox="1"/>
          <p:nvPr/>
        </p:nvSpPr>
        <p:spPr>
          <a:xfrm>
            <a:off x="9570162" y="3707338"/>
            <a:ext cx="1863524" cy="285043"/>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Alergeni</a:t>
            </a:r>
          </a:p>
        </p:txBody>
      </p:sp>
      <p:sp>
        <p:nvSpPr>
          <p:cNvPr id="66" name="TextBox 65">
            <a:extLst>
              <a:ext uri="{FF2B5EF4-FFF2-40B4-BE49-F238E27FC236}">
                <a16:creationId xmlns:a16="http://schemas.microsoft.com/office/drawing/2014/main" id="{0E20ECA3-1599-4017-8ED3-A81EEBFFAA4B}"/>
              </a:ext>
            </a:extLst>
          </p:cNvPr>
          <p:cNvSpPr txBox="1"/>
          <p:nvPr/>
        </p:nvSpPr>
        <p:spPr>
          <a:xfrm>
            <a:off x="9612572" y="4014385"/>
            <a:ext cx="1863524" cy="285043"/>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Toksini</a:t>
            </a:r>
          </a:p>
        </p:txBody>
      </p:sp>
      <p:sp>
        <p:nvSpPr>
          <p:cNvPr id="67" name="TextBox 66">
            <a:extLst>
              <a:ext uri="{FF2B5EF4-FFF2-40B4-BE49-F238E27FC236}">
                <a16:creationId xmlns:a16="http://schemas.microsoft.com/office/drawing/2014/main" id="{CC36D187-9D83-42BF-A6C9-D4CB5D2C03DD}"/>
              </a:ext>
            </a:extLst>
          </p:cNvPr>
          <p:cNvSpPr txBox="1"/>
          <p:nvPr/>
        </p:nvSpPr>
        <p:spPr>
          <a:xfrm>
            <a:off x="9382511" y="4273216"/>
            <a:ext cx="1863524" cy="285043"/>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Kontaminanti</a:t>
            </a:r>
          </a:p>
        </p:txBody>
      </p:sp>
      <p:sp>
        <p:nvSpPr>
          <p:cNvPr id="68" name="TextBox 67">
            <a:extLst>
              <a:ext uri="{FF2B5EF4-FFF2-40B4-BE49-F238E27FC236}">
                <a16:creationId xmlns:a16="http://schemas.microsoft.com/office/drawing/2014/main" id="{2F32D42C-49BE-4801-B198-60F8F268386C}"/>
              </a:ext>
            </a:extLst>
          </p:cNvPr>
          <p:cNvSpPr txBox="1"/>
          <p:nvPr/>
        </p:nvSpPr>
        <p:spPr>
          <a:xfrm>
            <a:off x="1729764" y="3505795"/>
            <a:ext cx="1863524" cy="285043"/>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Dijelovi opreme</a:t>
            </a:r>
          </a:p>
        </p:txBody>
      </p:sp>
      <p:sp>
        <p:nvSpPr>
          <p:cNvPr id="69" name="TextBox 68">
            <a:extLst>
              <a:ext uri="{FF2B5EF4-FFF2-40B4-BE49-F238E27FC236}">
                <a16:creationId xmlns:a16="http://schemas.microsoft.com/office/drawing/2014/main" id="{BD4BA062-2F45-4A49-A9A8-390817E54F98}"/>
              </a:ext>
            </a:extLst>
          </p:cNvPr>
          <p:cNvSpPr txBox="1"/>
          <p:nvPr/>
        </p:nvSpPr>
        <p:spPr>
          <a:xfrm>
            <a:off x="2143012" y="3774739"/>
            <a:ext cx="1863524" cy="285043"/>
          </a:xfrm>
          <a:prstGeom prst="rect">
            <a:avLst/>
          </a:prstGeom>
          <a:noFill/>
        </p:spPr>
        <p:txBody>
          <a:bodyPr wrap="square" lIns="0" tIns="0" rIns="0" bIns="0" rtlCol="0">
            <a:noAutofit/>
          </a:bodyPr>
          <a:lstStyle/>
          <a:p>
            <a:pPr algn="l"/>
            <a:r>
              <a:rPr lang="hr-HR" sz="1700" dirty="0">
                <a:solidFill>
                  <a:schemeClr val="tx1">
                    <a:lumMod val="75000"/>
                    <a:lumOff val="25000"/>
                  </a:schemeClr>
                </a:solidFill>
                <a:latin typeface="+mn-lt"/>
              </a:rPr>
              <a:t>Dlake</a:t>
            </a:r>
          </a:p>
        </p:txBody>
      </p:sp>
      <p:sp>
        <p:nvSpPr>
          <p:cNvPr id="70" name="TextBox 69">
            <a:extLst>
              <a:ext uri="{FF2B5EF4-FFF2-40B4-BE49-F238E27FC236}">
                <a16:creationId xmlns:a16="http://schemas.microsoft.com/office/drawing/2014/main" id="{C92F6C5C-8ED7-49D3-91A5-16AE59055423}"/>
              </a:ext>
            </a:extLst>
          </p:cNvPr>
          <p:cNvSpPr txBox="1"/>
          <p:nvPr/>
        </p:nvSpPr>
        <p:spPr>
          <a:xfrm>
            <a:off x="2253236" y="4040589"/>
            <a:ext cx="1863524" cy="285043"/>
          </a:xfrm>
          <a:prstGeom prst="rect">
            <a:avLst/>
          </a:prstGeom>
          <a:noFill/>
        </p:spPr>
        <p:txBody>
          <a:bodyPr wrap="square" lIns="0" tIns="0" rIns="0" bIns="0" rtlCol="0">
            <a:noAutofit/>
          </a:bodyPr>
          <a:lstStyle/>
          <a:p>
            <a:pPr algn="l"/>
            <a:r>
              <a:rPr lang="hr-HR" sz="1700" dirty="0">
                <a:solidFill>
                  <a:schemeClr val="tx1">
                    <a:lumMod val="75000"/>
                    <a:lumOff val="25000"/>
                  </a:schemeClr>
                </a:solidFill>
              </a:rPr>
              <a:t>Itd.</a:t>
            </a:r>
            <a:endParaRPr lang="hr-HR" sz="1700" dirty="0">
              <a:solidFill>
                <a:schemeClr val="tx1">
                  <a:lumMod val="75000"/>
                  <a:lumOff val="25000"/>
                </a:schemeClr>
              </a:solidFill>
              <a:latin typeface="+mn-lt"/>
            </a:endParaRPr>
          </a:p>
        </p:txBody>
      </p:sp>
    </p:spTree>
    <p:extLst>
      <p:ext uri="{BB962C8B-B14F-4D97-AF65-F5344CB8AC3E}">
        <p14:creationId xmlns:p14="http://schemas.microsoft.com/office/powerpoint/2010/main" val="29819175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8.33333E-7 1.48148E-6 L 0.29844 0.37685 " pathEditMode="relative" rAng="0" ptsTypes="AA">
                                      <p:cBhvr>
                                        <p:cTn id="23" dur="2000" fill="hold"/>
                                        <p:tgtEl>
                                          <p:spTgt spid="3"/>
                                        </p:tgtEl>
                                        <p:attrNameLst>
                                          <p:attrName>ppt_x</p:attrName>
                                          <p:attrName>ppt_y</p:attrName>
                                        </p:attrNameLst>
                                      </p:cBhvr>
                                      <p:rCtr x="14922" y="18843"/>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8.33333E-7 -0.00417 L 0.29974 0.40764 " pathEditMode="relative" rAng="0" ptsTypes="AA">
                                      <p:cBhvr>
                                        <p:cTn id="31" dur="2000" fill="hold"/>
                                        <p:tgtEl>
                                          <p:spTgt spid="5"/>
                                        </p:tgtEl>
                                        <p:attrNameLst>
                                          <p:attrName>ppt_x</p:attrName>
                                          <p:attrName>ppt_y</p:attrName>
                                        </p:attrNameLst>
                                      </p:cBhvr>
                                      <p:rCtr x="14987" y="2057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path" presetSubtype="0" accel="50000" decel="50000" fill="hold" grpId="1" nodeType="clickEffect">
                                  <p:stCondLst>
                                    <p:cond delay="0"/>
                                  </p:stCondLst>
                                  <p:childTnLst>
                                    <p:animMotion origin="layout" path="M -3.75E-6 -1.11111E-6 L 0.21797 -1.11111E-6 C 0.31511 -1.11111E-6 0.4323 0.18079 0.4323 0.32801 L 0.4323 0.65671 " pathEditMode="relative" rAng="0" ptsTypes="AAAA">
                                      <p:cBhvr>
                                        <p:cTn id="40" dur="2000" fill="hold"/>
                                        <p:tgtEl>
                                          <p:spTgt spid="6"/>
                                        </p:tgtEl>
                                        <p:attrNameLst>
                                          <p:attrName>ppt_x</p:attrName>
                                          <p:attrName>ppt_y</p:attrName>
                                        </p:attrNameLst>
                                      </p:cBhvr>
                                      <p:rCtr x="21615" y="32824"/>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4.16667E-6 -3.33333E-6 L -0.3194 0.37732 " pathEditMode="relative" rAng="0" ptsTypes="AA">
                                      <p:cBhvr>
                                        <p:cTn id="48" dur="2000" fill="hold"/>
                                        <p:tgtEl>
                                          <p:spTgt spid="62"/>
                                        </p:tgtEl>
                                        <p:attrNameLst>
                                          <p:attrName>ppt_x</p:attrName>
                                          <p:attrName>ppt_y</p:attrName>
                                        </p:attrNameLst>
                                      </p:cBhvr>
                                      <p:rCtr x="-15977" y="18866"/>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1" nodeType="clickEffect">
                                  <p:stCondLst>
                                    <p:cond delay="0"/>
                                  </p:stCondLst>
                                  <p:childTnLst>
                                    <p:animMotion origin="layout" path="M 8.33333E-7 4.07407E-6 L 0.28724 0.42893 " pathEditMode="relative" rAng="0" ptsTypes="AA">
                                      <p:cBhvr>
                                        <p:cTn id="56" dur="2000" fill="hold"/>
                                        <p:tgtEl>
                                          <p:spTgt spid="64"/>
                                        </p:tgtEl>
                                        <p:attrNameLst>
                                          <p:attrName>ppt_x</p:attrName>
                                          <p:attrName>ppt_y</p:attrName>
                                        </p:attrNameLst>
                                      </p:cBhvr>
                                      <p:rCtr x="14362" y="21435"/>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3.125E-6 3.7037E-7 L -0.32161 0.41412 " pathEditMode="relative" rAng="0" ptsTypes="AA">
                                      <p:cBhvr>
                                        <p:cTn id="64" dur="2000" fill="hold"/>
                                        <p:tgtEl>
                                          <p:spTgt spid="63"/>
                                        </p:tgtEl>
                                        <p:attrNameLst>
                                          <p:attrName>ppt_x</p:attrName>
                                          <p:attrName>ppt_y</p:attrName>
                                        </p:attrNameLst>
                                      </p:cBhvr>
                                      <p:rCtr x="-16081" y="20694"/>
                                    </p:animMotion>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barn(inVertical)">
                                      <p:cBhvr>
                                        <p:cTn id="69" dur="500"/>
                                        <p:tgtEl>
                                          <p:spTgt spid="6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barn(inVertical)">
                                      <p:cBhvr>
                                        <p:cTn id="72" dur="500"/>
                                        <p:tgtEl>
                                          <p:spTgt spid="6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barn(inVertical)">
                                      <p:cBhvr>
                                        <p:cTn id="75" dur="500"/>
                                        <p:tgtEl>
                                          <p:spTgt spid="6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barn(inVertical)">
                                      <p:cBhvr>
                                        <p:cTn id="80" dur="500"/>
                                        <p:tgtEl>
                                          <p:spTgt spid="6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barn(inVertical)">
                                      <p:cBhvr>
                                        <p:cTn id="83" dur="500"/>
                                        <p:tgtEl>
                                          <p:spTgt spid="69"/>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barn(inVertical)">
                                      <p:cBhvr>
                                        <p:cTn id="8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62" grpId="0"/>
      <p:bldP spid="62" grpId="1"/>
      <p:bldP spid="63" grpId="0"/>
      <p:bldP spid="63" grpId="1"/>
      <p:bldP spid="64" grpId="0"/>
      <p:bldP spid="64" grpId="1"/>
      <p:bldP spid="65" grpId="0"/>
      <p:bldP spid="66" grpId="0"/>
      <p:bldP spid="67" grpId="0"/>
      <p:bldP spid="68" grpId="0"/>
      <p:bldP spid="69" grpId="0"/>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Naslov 1">
            <a:extLst>
              <a:ext uri="{FF2B5EF4-FFF2-40B4-BE49-F238E27FC236}">
                <a16:creationId xmlns:a16="http://schemas.microsoft.com/office/drawing/2014/main" id="{57527EF4-CA49-4830-BD1F-B29BB2C20863}"/>
              </a:ext>
            </a:extLst>
          </p:cNvPr>
          <p:cNvSpPr txBox="1">
            <a:spLocks/>
          </p:cNvSpPr>
          <p:nvPr/>
        </p:nvSpPr>
        <p:spPr>
          <a:xfrm>
            <a:off x="432000" y="432000"/>
            <a:ext cx="11340000" cy="432000"/>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hr-HR" dirty="0"/>
              <a:t>Uvjeti za kvarenje hrane</a:t>
            </a:r>
            <a:endParaRPr lang="en-US" dirty="0"/>
          </a:p>
        </p:txBody>
      </p:sp>
      <p:sp>
        <p:nvSpPr>
          <p:cNvPr id="3" name="TextBox 2">
            <a:extLst>
              <a:ext uri="{FF2B5EF4-FFF2-40B4-BE49-F238E27FC236}">
                <a16:creationId xmlns:a16="http://schemas.microsoft.com/office/drawing/2014/main" id="{B78EE6EA-3DCF-4BDA-9E9E-4C35498FB1D9}"/>
              </a:ext>
            </a:extLst>
          </p:cNvPr>
          <p:cNvSpPr txBox="1"/>
          <p:nvPr/>
        </p:nvSpPr>
        <p:spPr>
          <a:xfrm>
            <a:off x="1158536" y="1353259"/>
            <a:ext cx="6027938" cy="692458"/>
          </a:xfrm>
          <a:prstGeom prst="rect">
            <a:avLst/>
          </a:prstGeom>
          <a:noFill/>
        </p:spPr>
        <p:txBody>
          <a:bodyPr wrap="square" lIns="0" tIns="0" rIns="0" bIns="0" rtlCol="0">
            <a:noAutofit/>
          </a:bodyPr>
          <a:lstStyle/>
          <a:p>
            <a:r>
              <a:rPr lang="hr-HR" sz="1500" dirty="0">
                <a:solidFill>
                  <a:schemeClr val="tx1">
                    <a:lumMod val="75000"/>
                    <a:lumOff val="25000"/>
                  </a:schemeClr>
                </a:solidFill>
              </a:rPr>
              <a:t>- mikroorganizmi za život, optimalan rast i razmnožavanje trebaju određene uvjete: hrana, temperatura, vrijeme prisutnosti mikroorganizama u povoljnim uvjetima, voda, kisik, pH i dr. </a:t>
            </a:r>
          </a:p>
        </p:txBody>
      </p:sp>
      <p:sp>
        <p:nvSpPr>
          <p:cNvPr id="4" name="Rectangle 3">
            <a:extLst>
              <a:ext uri="{FF2B5EF4-FFF2-40B4-BE49-F238E27FC236}">
                <a16:creationId xmlns:a16="http://schemas.microsoft.com/office/drawing/2014/main" id="{ED22B776-F2FC-4153-9CCC-A21311CB4CEC}"/>
              </a:ext>
            </a:extLst>
          </p:cNvPr>
          <p:cNvSpPr/>
          <p:nvPr/>
        </p:nvSpPr>
        <p:spPr>
          <a:xfrm>
            <a:off x="1411549" y="2804357"/>
            <a:ext cx="2760956" cy="692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Koliko brzo bakterije rastu?</a:t>
            </a:r>
          </a:p>
        </p:txBody>
      </p:sp>
      <p:sp>
        <p:nvSpPr>
          <p:cNvPr id="28" name="Rectangle 27">
            <a:extLst>
              <a:ext uri="{FF2B5EF4-FFF2-40B4-BE49-F238E27FC236}">
                <a16:creationId xmlns:a16="http://schemas.microsoft.com/office/drawing/2014/main" id="{6FD8C5EF-7F8A-4163-AD30-9C68BD8D7674}"/>
              </a:ext>
            </a:extLst>
          </p:cNvPr>
          <p:cNvSpPr/>
          <p:nvPr/>
        </p:nvSpPr>
        <p:spPr>
          <a:xfrm>
            <a:off x="6639019" y="2832258"/>
            <a:ext cx="2760956" cy="692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Što je najdraža hrana bakterijama?</a:t>
            </a:r>
          </a:p>
        </p:txBody>
      </p:sp>
      <p:sp>
        <p:nvSpPr>
          <p:cNvPr id="5" name="TextBox 4">
            <a:extLst>
              <a:ext uri="{FF2B5EF4-FFF2-40B4-BE49-F238E27FC236}">
                <a16:creationId xmlns:a16="http://schemas.microsoft.com/office/drawing/2014/main" id="{7501C344-4069-4622-A37A-ADD16D13ABB5}"/>
              </a:ext>
            </a:extLst>
          </p:cNvPr>
          <p:cNvSpPr txBox="1"/>
          <p:nvPr/>
        </p:nvSpPr>
        <p:spPr>
          <a:xfrm>
            <a:off x="1304594" y="3881761"/>
            <a:ext cx="3346882" cy="1043126"/>
          </a:xfrm>
          <a:prstGeom prst="rect">
            <a:avLst/>
          </a:prstGeom>
          <a:noFill/>
        </p:spPr>
        <p:txBody>
          <a:bodyPr wrap="square" lIns="0" tIns="0" rIns="0" bIns="0" rtlCol="0">
            <a:noAutofit/>
          </a:bodyPr>
          <a:lstStyle/>
          <a:p>
            <a:pPr marL="171450" indent="-171450">
              <a:buFontTx/>
              <a:buChar char="-"/>
            </a:pPr>
            <a:r>
              <a:rPr lang="hr-HR" sz="1500" dirty="0">
                <a:solidFill>
                  <a:schemeClr val="tx1">
                    <a:lumMod val="75000"/>
                    <a:lumOff val="25000"/>
                  </a:schemeClr>
                </a:solidFill>
              </a:rPr>
              <a:t>topla i vlažna sredina</a:t>
            </a:r>
          </a:p>
          <a:p>
            <a:pPr marL="171450" indent="-171450">
              <a:buFontTx/>
              <a:buChar char="-"/>
            </a:pPr>
            <a:r>
              <a:rPr lang="hr-HR" sz="1500" dirty="0">
                <a:solidFill>
                  <a:schemeClr val="tx1">
                    <a:lumMod val="75000"/>
                    <a:lumOff val="25000"/>
                  </a:schemeClr>
                </a:solidFill>
              </a:rPr>
              <a:t>odlaganje i čuvanje hrane u hladnjaku značajno će usporiti razmnožavanje bakterija</a:t>
            </a:r>
            <a:endParaRPr lang="hr-HR" sz="1500" dirty="0">
              <a:solidFill>
                <a:schemeClr val="tx1">
                  <a:lumMod val="75000"/>
                  <a:lumOff val="25000"/>
                </a:schemeClr>
              </a:solidFill>
              <a:latin typeface="+mn-lt"/>
            </a:endParaRPr>
          </a:p>
        </p:txBody>
      </p:sp>
      <p:sp>
        <p:nvSpPr>
          <p:cNvPr id="6" name="TextBox 5">
            <a:extLst>
              <a:ext uri="{FF2B5EF4-FFF2-40B4-BE49-F238E27FC236}">
                <a16:creationId xmlns:a16="http://schemas.microsoft.com/office/drawing/2014/main" id="{91A387E7-883C-4A02-BE7E-5A3C4F20EB36}"/>
              </a:ext>
            </a:extLst>
          </p:cNvPr>
          <p:cNvSpPr txBox="1"/>
          <p:nvPr/>
        </p:nvSpPr>
        <p:spPr>
          <a:xfrm>
            <a:off x="6478019" y="3881761"/>
            <a:ext cx="3346883" cy="1731145"/>
          </a:xfrm>
          <a:prstGeom prst="rect">
            <a:avLst/>
          </a:prstGeom>
          <a:noFill/>
        </p:spPr>
        <p:txBody>
          <a:bodyPr wrap="square" lIns="0" tIns="0" rIns="0" bIns="0" rtlCol="0">
            <a:noAutofit/>
          </a:bodyPr>
          <a:lstStyle/>
          <a:p>
            <a:pPr marL="171450" indent="-171450">
              <a:buFontTx/>
              <a:buChar char="-"/>
            </a:pPr>
            <a:r>
              <a:rPr lang="hr-HR" sz="1500" dirty="0">
                <a:solidFill>
                  <a:schemeClr val="tx1">
                    <a:lumMod val="75000"/>
                    <a:lumOff val="25000"/>
                  </a:schemeClr>
                </a:solidFill>
              </a:rPr>
              <a:t>hrana bogata bjelančevinama i vodom (meso, jaja, mlijeko i njihovi proizvodi)</a:t>
            </a:r>
          </a:p>
          <a:p>
            <a:pPr marL="171450" indent="-171450">
              <a:buFontTx/>
              <a:buChar char="-"/>
            </a:pPr>
            <a:r>
              <a:rPr lang="hr-HR" sz="1500" dirty="0">
                <a:solidFill>
                  <a:schemeClr val="tx1">
                    <a:lumMod val="75000"/>
                    <a:lumOff val="25000"/>
                  </a:schemeClr>
                </a:solidFill>
              </a:rPr>
              <a:t>vidne promjene na hrani poput promjene mirisa, boje, okusa, </a:t>
            </a:r>
            <a:r>
              <a:rPr lang="hr-HR" sz="1500" dirty="0" err="1">
                <a:solidFill>
                  <a:schemeClr val="tx1">
                    <a:lumMod val="75000"/>
                    <a:lumOff val="25000"/>
                  </a:schemeClr>
                </a:solidFill>
              </a:rPr>
              <a:t>užegnutosti</a:t>
            </a:r>
            <a:r>
              <a:rPr lang="hr-HR" sz="1500" dirty="0">
                <a:solidFill>
                  <a:schemeClr val="tx1">
                    <a:lumMod val="75000"/>
                    <a:lumOff val="25000"/>
                  </a:schemeClr>
                </a:solidFill>
              </a:rPr>
              <a:t> ili truljenja, gnjiljenja ili raspadanja</a:t>
            </a:r>
            <a:endParaRPr lang="hr-HR" sz="1500" dirty="0">
              <a:solidFill>
                <a:schemeClr val="tx1">
                  <a:lumMod val="75000"/>
                  <a:lumOff val="25000"/>
                </a:schemeClr>
              </a:solidFill>
              <a:latin typeface="+mn-lt"/>
            </a:endParaRPr>
          </a:p>
        </p:txBody>
      </p:sp>
      <p:pic>
        <p:nvPicPr>
          <p:cNvPr id="2" name="Slika 1">
            <a:extLst>
              <a:ext uri="{FF2B5EF4-FFF2-40B4-BE49-F238E27FC236}">
                <a16:creationId xmlns:a16="http://schemas.microsoft.com/office/drawing/2014/main" id="{0E833DEE-F0AF-445E-89FA-E753C913318D}"/>
              </a:ext>
            </a:extLst>
          </p:cNvPr>
          <p:cNvPicPr>
            <a:picLocks noChangeAspect="1"/>
          </p:cNvPicPr>
          <p:nvPr/>
        </p:nvPicPr>
        <p:blipFill rotWithShape="1">
          <a:blip r:embed="rId3"/>
          <a:srcRect l="36984" t="29829" r="38074" b="50000"/>
          <a:stretch/>
        </p:blipFill>
        <p:spPr>
          <a:xfrm>
            <a:off x="9158514" y="706363"/>
            <a:ext cx="2280645" cy="1383284"/>
          </a:xfrm>
          <a:prstGeom prst="rect">
            <a:avLst/>
          </a:prstGeom>
        </p:spPr>
      </p:pic>
      <p:pic>
        <p:nvPicPr>
          <p:cNvPr id="7" name="Slika 6">
            <a:extLst>
              <a:ext uri="{FF2B5EF4-FFF2-40B4-BE49-F238E27FC236}">
                <a16:creationId xmlns:a16="http://schemas.microsoft.com/office/drawing/2014/main" id="{8D12BEAF-D49A-45A9-B28C-A0B403308AEE}"/>
              </a:ext>
            </a:extLst>
          </p:cNvPr>
          <p:cNvPicPr>
            <a:picLocks noChangeAspect="1"/>
          </p:cNvPicPr>
          <p:nvPr/>
        </p:nvPicPr>
        <p:blipFill rotWithShape="1">
          <a:blip r:embed="rId4"/>
          <a:srcRect l="2805" t="40476" r="81824" b="40859"/>
          <a:stretch/>
        </p:blipFill>
        <p:spPr>
          <a:xfrm>
            <a:off x="9927469" y="4944003"/>
            <a:ext cx="1518910" cy="1383285"/>
          </a:xfrm>
          <a:prstGeom prst="rect">
            <a:avLst/>
          </a:prstGeom>
        </p:spPr>
      </p:pic>
      <p:pic>
        <p:nvPicPr>
          <p:cNvPr id="8" name="Slika 7">
            <a:extLst>
              <a:ext uri="{FF2B5EF4-FFF2-40B4-BE49-F238E27FC236}">
                <a16:creationId xmlns:a16="http://schemas.microsoft.com/office/drawing/2014/main" id="{BBE9BFE9-60ED-47F6-B666-FA2AB2F4F95F}"/>
              </a:ext>
            </a:extLst>
          </p:cNvPr>
          <p:cNvPicPr>
            <a:picLocks noChangeAspect="1"/>
          </p:cNvPicPr>
          <p:nvPr/>
        </p:nvPicPr>
        <p:blipFill rotWithShape="1">
          <a:blip r:embed="rId4"/>
          <a:srcRect l="23651" t="39154" r="59689" b="38624"/>
          <a:stretch/>
        </p:blipFill>
        <p:spPr>
          <a:xfrm>
            <a:off x="396853" y="5104042"/>
            <a:ext cx="1523365" cy="1524001"/>
          </a:xfrm>
          <a:prstGeom prst="rect">
            <a:avLst/>
          </a:prstGeom>
        </p:spPr>
      </p:pic>
      <p:pic>
        <p:nvPicPr>
          <p:cNvPr id="9" name="Slika 8">
            <a:extLst>
              <a:ext uri="{FF2B5EF4-FFF2-40B4-BE49-F238E27FC236}">
                <a16:creationId xmlns:a16="http://schemas.microsoft.com/office/drawing/2014/main" id="{C31DFCFE-5370-4E90-9820-04FD6000F7EF}"/>
              </a:ext>
            </a:extLst>
          </p:cNvPr>
          <p:cNvPicPr>
            <a:picLocks noChangeAspect="1"/>
          </p:cNvPicPr>
          <p:nvPr/>
        </p:nvPicPr>
        <p:blipFill rotWithShape="1">
          <a:blip r:embed="rId5"/>
          <a:srcRect l="3560" t="44401" r="74112" b="34846"/>
          <a:stretch/>
        </p:blipFill>
        <p:spPr>
          <a:xfrm>
            <a:off x="2975428" y="5134979"/>
            <a:ext cx="1878332" cy="1309391"/>
          </a:xfrm>
          <a:prstGeom prst="rect">
            <a:avLst/>
          </a:prstGeom>
        </p:spPr>
      </p:pic>
      <p:pic>
        <p:nvPicPr>
          <p:cNvPr id="10" name="Slika 9">
            <a:extLst>
              <a:ext uri="{FF2B5EF4-FFF2-40B4-BE49-F238E27FC236}">
                <a16:creationId xmlns:a16="http://schemas.microsoft.com/office/drawing/2014/main" id="{BFE172A1-6EEA-44ED-83BC-1EE7CC2CA284}"/>
              </a:ext>
            </a:extLst>
          </p:cNvPr>
          <p:cNvPicPr>
            <a:picLocks noChangeAspect="1"/>
          </p:cNvPicPr>
          <p:nvPr/>
        </p:nvPicPr>
        <p:blipFill rotWithShape="1">
          <a:blip r:embed="rId5"/>
          <a:srcRect l="29458" t="44137" r="50000" b="37775"/>
          <a:stretch/>
        </p:blipFill>
        <p:spPr>
          <a:xfrm>
            <a:off x="9988157" y="2530374"/>
            <a:ext cx="1878332" cy="1240423"/>
          </a:xfrm>
          <a:prstGeom prst="rect">
            <a:avLst/>
          </a:prstGeom>
        </p:spPr>
      </p:pic>
      <p:pic>
        <p:nvPicPr>
          <p:cNvPr id="11" name="Slika 10">
            <a:extLst>
              <a:ext uri="{FF2B5EF4-FFF2-40B4-BE49-F238E27FC236}">
                <a16:creationId xmlns:a16="http://schemas.microsoft.com/office/drawing/2014/main" id="{B9057C4F-F913-48C5-881E-2FD45045F8B5}"/>
              </a:ext>
            </a:extLst>
          </p:cNvPr>
          <p:cNvPicPr>
            <a:picLocks noChangeAspect="1"/>
          </p:cNvPicPr>
          <p:nvPr/>
        </p:nvPicPr>
        <p:blipFill rotWithShape="1">
          <a:blip r:embed="rId5"/>
          <a:srcRect l="80651" t="43398" r="2399" b="34166"/>
          <a:stretch/>
        </p:blipFill>
        <p:spPr>
          <a:xfrm>
            <a:off x="5489480" y="5117759"/>
            <a:ext cx="1549891" cy="1538653"/>
          </a:xfrm>
          <a:prstGeom prst="rect">
            <a:avLst/>
          </a:prstGeom>
        </p:spPr>
      </p:pic>
    </p:spTree>
    <p:extLst>
      <p:ext uri="{BB962C8B-B14F-4D97-AF65-F5344CB8AC3E}">
        <p14:creationId xmlns:p14="http://schemas.microsoft.com/office/powerpoint/2010/main" val="298583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8" grpId="0" animBg="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43AD50-1439-4F45-BAC4-0D8059DBD45F}"/>
              </a:ext>
            </a:extLst>
          </p:cNvPr>
          <p:cNvSpPr>
            <a:spLocks noGrp="1"/>
          </p:cNvSpPr>
          <p:nvPr>
            <p:ph type="title"/>
          </p:nvPr>
        </p:nvSpPr>
        <p:spPr>
          <a:xfrm>
            <a:off x="432000" y="145143"/>
            <a:ext cx="11340000" cy="718857"/>
          </a:xfrm>
        </p:spPr>
        <p:txBody>
          <a:bodyPr/>
          <a:lstStyle/>
          <a:p>
            <a:r>
              <a:rPr lang="hr-HR" dirty="0"/>
              <a:t>Karakteristična senzorska obilježja određenih vrsta </a:t>
            </a:r>
            <a:br>
              <a:rPr lang="hr-HR" dirty="0"/>
            </a:br>
            <a:r>
              <a:rPr lang="hr-HR" dirty="0"/>
              <a:t>hrane sa znakovima njena kvarenja</a:t>
            </a:r>
          </a:p>
        </p:txBody>
      </p:sp>
      <p:pic>
        <p:nvPicPr>
          <p:cNvPr id="2" name="Slika 1">
            <a:extLst>
              <a:ext uri="{FF2B5EF4-FFF2-40B4-BE49-F238E27FC236}">
                <a16:creationId xmlns:a16="http://schemas.microsoft.com/office/drawing/2014/main" id="{876EA7EF-B36E-42ED-B58F-60AFA4465FA3}"/>
              </a:ext>
            </a:extLst>
          </p:cNvPr>
          <p:cNvPicPr>
            <a:picLocks noChangeAspect="1"/>
          </p:cNvPicPr>
          <p:nvPr/>
        </p:nvPicPr>
        <p:blipFill rotWithShape="1">
          <a:blip r:embed="rId2"/>
          <a:srcRect l="33968" t="15027" r="32381" b="15767"/>
          <a:stretch/>
        </p:blipFill>
        <p:spPr>
          <a:xfrm>
            <a:off x="3468915" y="1103086"/>
            <a:ext cx="4992914" cy="5609771"/>
          </a:xfrm>
          <a:prstGeom prst="rect">
            <a:avLst/>
          </a:prstGeom>
        </p:spPr>
      </p:pic>
    </p:spTree>
    <p:extLst>
      <p:ext uri="{BB962C8B-B14F-4D97-AF65-F5344CB8AC3E}">
        <p14:creationId xmlns:p14="http://schemas.microsoft.com/office/powerpoint/2010/main" val="253788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2EDCF-DC5F-4B52-A74B-41099EE6AC13}"/>
              </a:ext>
            </a:extLst>
          </p:cNvPr>
          <p:cNvPicPr>
            <a:picLocks noChangeAspect="1"/>
          </p:cNvPicPr>
          <p:nvPr/>
        </p:nvPicPr>
        <p:blipFill rotWithShape="1">
          <a:blip r:embed="rId2"/>
          <a:srcRect l="38374" t="31068" r="39563" b="32039"/>
          <a:stretch/>
        </p:blipFill>
        <p:spPr>
          <a:xfrm>
            <a:off x="8298589" y="702975"/>
            <a:ext cx="2365096" cy="2224596"/>
          </a:xfrm>
          <a:prstGeom prst="rect">
            <a:avLst/>
          </a:prstGeom>
        </p:spPr>
      </p:pic>
      <p:sp>
        <p:nvSpPr>
          <p:cNvPr id="7" name="Title 6">
            <a:extLst>
              <a:ext uri="{FF2B5EF4-FFF2-40B4-BE49-F238E27FC236}">
                <a16:creationId xmlns:a16="http://schemas.microsoft.com/office/drawing/2014/main" id="{2D43AD50-1439-4F45-BAC4-0D8059DBD45F}"/>
              </a:ext>
            </a:extLst>
          </p:cNvPr>
          <p:cNvSpPr>
            <a:spLocks noGrp="1"/>
          </p:cNvSpPr>
          <p:nvPr>
            <p:ph type="title"/>
          </p:nvPr>
        </p:nvSpPr>
        <p:spPr/>
        <p:txBody>
          <a:bodyPr/>
          <a:lstStyle/>
          <a:p>
            <a:r>
              <a:rPr lang="hr-HR" dirty="0"/>
              <a:t>Kontrola temperaturnih režima čuvanja hrane i termičke  obrade hrane </a:t>
            </a:r>
          </a:p>
        </p:txBody>
      </p:sp>
      <p:sp>
        <p:nvSpPr>
          <p:cNvPr id="3" name="TextBox 2">
            <a:extLst>
              <a:ext uri="{FF2B5EF4-FFF2-40B4-BE49-F238E27FC236}">
                <a16:creationId xmlns:a16="http://schemas.microsoft.com/office/drawing/2014/main" id="{0EC5A4CB-84F2-41E6-9D9E-CFFC90A0163B}"/>
              </a:ext>
            </a:extLst>
          </p:cNvPr>
          <p:cNvSpPr txBox="1"/>
          <p:nvPr/>
        </p:nvSpPr>
        <p:spPr>
          <a:xfrm>
            <a:off x="541538" y="1152770"/>
            <a:ext cx="7102136" cy="548073"/>
          </a:xfrm>
          <a:prstGeom prst="rect">
            <a:avLst/>
          </a:prstGeom>
          <a:noFill/>
        </p:spPr>
        <p:txBody>
          <a:bodyPr wrap="square" lIns="0" tIns="0" rIns="0" bIns="0" rtlCol="0">
            <a:noAutofit/>
          </a:bodyPr>
          <a:lstStyle/>
          <a:p>
            <a:pPr marL="171450" indent="-171450">
              <a:buFontTx/>
              <a:buChar char="-"/>
            </a:pPr>
            <a:r>
              <a:rPr lang="hr-HR" sz="1200" dirty="0">
                <a:solidFill>
                  <a:schemeClr val="tx1">
                    <a:lumMod val="75000"/>
                    <a:lumOff val="25000"/>
                  </a:schemeClr>
                </a:solidFill>
              </a:rPr>
              <a:t>najopasnije temperature: 30 do 37 °C</a:t>
            </a:r>
          </a:p>
          <a:p>
            <a:pPr marL="171450" indent="-171450">
              <a:buFontTx/>
              <a:buChar char="-"/>
            </a:pPr>
            <a:r>
              <a:rPr lang="hr-HR" sz="1200" dirty="0">
                <a:solidFill>
                  <a:schemeClr val="tx1">
                    <a:lumMod val="75000"/>
                    <a:lumOff val="25000"/>
                  </a:schemeClr>
                </a:solidFill>
              </a:rPr>
              <a:t>na temperaturi vrenja +100 °C, ako ta temperatura djeluje dovoljno dugo, mikroorganizmi ugibaju</a:t>
            </a:r>
          </a:p>
          <a:p>
            <a:endParaRPr lang="hr-HR" sz="1200" dirty="0">
              <a:solidFill>
                <a:schemeClr val="tx1">
                  <a:lumMod val="75000"/>
                  <a:lumOff val="25000"/>
                </a:schemeClr>
              </a:solidFill>
            </a:endParaRPr>
          </a:p>
          <a:p>
            <a:endParaRPr lang="hr-HR" sz="1200" dirty="0">
              <a:solidFill>
                <a:schemeClr val="tx1">
                  <a:lumMod val="75000"/>
                  <a:lumOff val="25000"/>
                </a:schemeClr>
              </a:solidFill>
            </a:endParaRPr>
          </a:p>
        </p:txBody>
      </p:sp>
      <p:sp>
        <p:nvSpPr>
          <p:cNvPr id="4" name="Pravokutnik: zaobljeni kutovi 3">
            <a:extLst>
              <a:ext uri="{FF2B5EF4-FFF2-40B4-BE49-F238E27FC236}">
                <a16:creationId xmlns:a16="http://schemas.microsoft.com/office/drawing/2014/main" id="{9BD05F7B-41CB-47AF-9E76-055200FF7B0A}"/>
              </a:ext>
            </a:extLst>
          </p:cNvPr>
          <p:cNvSpPr/>
          <p:nvPr/>
        </p:nvSpPr>
        <p:spPr>
          <a:xfrm>
            <a:off x="415851" y="1763317"/>
            <a:ext cx="3894892" cy="1711173"/>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300" dirty="0">
                <a:solidFill>
                  <a:schemeClr val="tx1">
                    <a:lumMod val="75000"/>
                    <a:lumOff val="25000"/>
                  </a:schemeClr>
                </a:solidFill>
              </a:rPr>
              <a:t>Temperatura hladnjaka treba biti od +4 do +8 °C. Pri toj temperaturi mikroorganizmi znatno sporije rastu. Ovu temperaturu treba poštovati kako pri prijemu hrane tako i pri skladištenju hrane u rashladnim uređajima (meso, meso peradi, iznutrice, mlijeko i mliječni proizvodi te gotova ohlađena hrana - hrana spremna za konzumaciju).</a:t>
            </a:r>
          </a:p>
        </p:txBody>
      </p:sp>
      <p:sp>
        <p:nvSpPr>
          <p:cNvPr id="5" name="Pravokutnik: zaobljeni kutovi 4">
            <a:extLst>
              <a:ext uri="{FF2B5EF4-FFF2-40B4-BE49-F238E27FC236}">
                <a16:creationId xmlns:a16="http://schemas.microsoft.com/office/drawing/2014/main" id="{1A2AC61D-F06F-4720-8F61-7DF79E2EB9EC}"/>
              </a:ext>
            </a:extLst>
          </p:cNvPr>
          <p:cNvSpPr/>
          <p:nvPr/>
        </p:nvSpPr>
        <p:spPr>
          <a:xfrm>
            <a:off x="4481966" y="1821254"/>
            <a:ext cx="2601005" cy="1637930"/>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300" dirty="0">
                <a:solidFill>
                  <a:schemeClr val="tx1">
                    <a:lumMod val="75000"/>
                    <a:lumOff val="25000"/>
                  </a:schemeClr>
                </a:solidFill>
              </a:rPr>
              <a:t>Temperatura zamrzivača treba biti -18 °C. Na toj temperaturi hrana se zamrzne, kao i mikroorganizmi. Nakon odmrzavanja većina bakterija je i dalje živa, što znači da mogu i nakon zamrzavanja dovesti do bolesti.</a:t>
            </a:r>
          </a:p>
        </p:txBody>
      </p:sp>
      <p:sp>
        <p:nvSpPr>
          <p:cNvPr id="6" name="Pravokutnik: zaobljeni kutovi 5">
            <a:extLst>
              <a:ext uri="{FF2B5EF4-FFF2-40B4-BE49-F238E27FC236}">
                <a16:creationId xmlns:a16="http://schemas.microsoft.com/office/drawing/2014/main" id="{8C42280E-F89C-49C3-A67B-18DA8FCC9981}"/>
              </a:ext>
            </a:extLst>
          </p:cNvPr>
          <p:cNvSpPr/>
          <p:nvPr/>
        </p:nvSpPr>
        <p:spPr>
          <a:xfrm>
            <a:off x="415851" y="3967413"/>
            <a:ext cx="1779497" cy="222283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300" dirty="0">
                <a:solidFill>
                  <a:schemeClr val="tx1">
                    <a:lumMod val="75000"/>
                    <a:lumOff val="25000"/>
                  </a:schemeClr>
                </a:solidFill>
              </a:rPr>
              <a:t>Termička obrada hrane (kuhanje, pečenje, pasterizacija, sterilizacija) - hrana u većini slučajeva sigurna za konzumaciju nakon ovih postupaka (temperatura u središtu hrane!!)</a:t>
            </a:r>
          </a:p>
        </p:txBody>
      </p:sp>
      <p:sp>
        <p:nvSpPr>
          <p:cNvPr id="8" name="Pravokutnik: zaobljeni kutovi 7">
            <a:extLst>
              <a:ext uri="{FF2B5EF4-FFF2-40B4-BE49-F238E27FC236}">
                <a16:creationId xmlns:a16="http://schemas.microsoft.com/office/drawing/2014/main" id="{FA8B3A25-89EF-4060-9A84-F69CCC811F82}"/>
              </a:ext>
            </a:extLst>
          </p:cNvPr>
          <p:cNvSpPr/>
          <p:nvPr/>
        </p:nvSpPr>
        <p:spPr>
          <a:xfrm>
            <a:off x="2250457" y="3883602"/>
            <a:ext cx="2689934" cy="254239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300" dirty="0">
                <a:solidFill>
                  <a:schemeClr val="tx1">
                    <a:lumMod val="75000"/>
                    <a:lumOff val="25000"/>
                  </a:schemeClr>
                </a:solidFill>
              </a:rPr>
              <a:t>Sirova, termički nepotpuno obrađena hrana predstavlja rizik jer omogućuje preživljavanje, rast i razmnožavanje bakterija koje mogu dovesti do trovanja hranom. Neke bakterije imaju toksine otporne na visoke temperature (termostabilne), stoga je važno da se oprezno rukuje hranom već i prije postupka termičke obrade hrane (tijekom “sirove faze”).</a:t>
            </a:r>
          </a:p>
        </p:txBody>
      </p:sp>
      <p:sp>
        <p:nvSpPr>
          <p:cNvPr id="9" name="Pravokutnik: zaobljeni kutovi 8">
            <a:extLst>
              <a:ext uri="{FF2B5EF4-FFF2-40B4-BE49-F238E27FC236}">
                <a16:creationId xmlns:a16="http://schemas.microsoft.com/office/drawing/2014/main" id="{B008DE13-DC94-4EC1-94AF-E055EC8F0CBE}"/>
              </a:ext>
            </a:extLst>
          </p:cNvPr>
          <p:cNvSpPr/>
          <p:nvPr/>
        </p:nvSpPr>
        <p:spPr>
          <a:xfrm>
            <a:off x="4995500" y="3716777"/>
            <a:ext cx="2185949" cy="287604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300" dirty="0">
                <a:solidFill>
                  <a:schemeClr val="tx1">
                    <a:lumMod val="75000"/>
                    <a:lumOff val="25000"/>
                  </a:schemeClr>
                </a:solidFill>
              </a:rPr>
              <a:t>Postupak termičke obrade hrane podrazumijeva i postupak podgrijavanja hrane. Prilikom postupka podgrijavanja hrane, koja je prethodno bila termički obrađena i ohlađena, također je, kao i kod inicijalne termičke obrade, potrebno postići temperaturu od minimalno 73 °C/30 sekundi u središtu hrane.</a:t>
            </a:r>
          </a:p>
        </p:txBody>
      </p:sp>
      <p:sp>
        <p:nvSpPr>
          <p:cNvPr id="10" name="TextBox 2">
            <a:extLst>
              <a:ext uri="{FF2B5EF4-FFF2-40B4-BE49-F238E27FC236}">
                <a16:creationId xmlns:a16="http://schemas.microsoft.com/office/drawing/2014/main" id="{DB21A4A7-567C-47D4-81E2-5467D5694D23}"/>
              </a:ext>
            </a:extLst>
          </p:cNvPr>
          <p:cNvSpPr txBox="1"/>
          <p:nvPr/>
        </p:nvSpPr>
        <p:spPr>
          <a:xfrm>
            <a:off x="7976173" y="4080172"/>
            <a:ext cx="3695073" cy="1246430"/>
          </a:xfrm>
          <a:prstGeom prst="rect">
            <a:avLst/>
          </a:prstGeom>
          <a:noFill/>
        </p:spPr>
        <p:txBody>
          <a:bodyPr wrap="square" lIns="0" tIns="0" rIns="0" bIns="0" rtlCol="0">
            <a:noAutofit/>
          </a:bodyPr>
          <a:lstStyle/>
          <a:p>
            <a:pPr marL="171450" indent="-171450">
              <a:buFontTx/>
              <a:buChar char="-"/>
            </a:pPr>
            <a:r>
              <a:rPr lang="hr-HR" sz="1300" dirty="0">
                <a:solidFill>
                  <a:schemeClr val="tx1">
                    <a:lumMod val="75000"/>
                    <a:lumOff val="25000"/>
                  </a:schemeClr>
                </a:solidFill>
              </a:rPr>
              <a:t>naknadna ili sekundarna kontaminacija</a:t>
            </a:r>
          </a:p>
          <a:p>
            <a:r>
              <a:rPr lang="hr-HR" sz="1300" dirty="0">
                <a:solidFill>
                  <a:schemeClr val="tx1">
                    <a:lumMod val="75000"/>
                    <a:lumOff val="25000"/>
                  </a:schemeClr>
                </a:solidFill>
              </a:rPr>
              <a:t>Kako bi izbjegli naknadnu kontaminaciju, s termički obrađenom hranom potrebno je pažljivo manipulirati i istu dobro zaštititi, te osobito paziti da ne dođe u dodir sa sirovom hranom koja može sadržavati patogene mikroorganizme.</a:t>
            </a:r>
          </a:p>
          <a:p>
            <a:endParaRPr lang="hr-HR" sz="1300" dirty="0">
              <a:solidFill>
                <a:schemeClr val="tx1">
                  <a:lumMod val="75000"/>
                  <a:lumOff val="25000"/>
                </a:schemeClr>
              </a:solidFill>
            </a:endParaRPr>
          </a:p>
        </p:txBody>
      </p:sp>
    </p:spTree>
    <p:extLst>
      <p:ext uri="{BB962C8B-B14F-4D97-AF65-F5344CB8AC3E}">
        <p14:creationId xmlns:p14="http://schemas.microsoft.com/office/powerpoint/2010/main" val="833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Tablica 11">
            <a:extLst>
              <a:ext uri="{FF2B5EF4-FFF2-40B4-BE49-F238E27FC236}">
                <a16:creationId xmlns:a16="http://schemas.microsoft.com/office/drawing/2014/main" id="{225CC46B-8375-4445-94A9-8F014667A5AD}"/>
              </a:ext>
            </a:extLst>
          </p:cNvPr>
          <p:cNvGraphicFramePr>
            <a:graphicFrameLocks noGrp="1"/>
          </p:cNvGraphicFramePr>
          <p:nvPr>
            <p:extLst>
              <p:ext uri="{D42A27DB-BD31-4B8C-83A1-F6EECF244321}">
                <p14:modId xmlns:p14="http://schemas.microsoft.com/office/powerpoint/2010/main" val="3122258804"/>
              </p:ext>
            </p:extLst>
          </p:nvPr>
        </p:nvGraphicFramePr>
        <p:xfrm>
          <a:off x="1001486" y="474224"/>
          <a:ext cx="10189028" cy="5242602"/>
        </p:xfrm>
        <a:graphic>
          <a:graphicData uri="http://schemas.openxmlformats.org/drawingml/2006/table">
            <a:tbl>
              <a:tblPr firstRow="1" bandRow="1">
                <a:tableStyleId>{68D230F3-CF80-4859-8CE7-A43EE81993B5}</a:tableStyleId>
              </a:tblPr>
              <a:tblGrid>
                <a:gridCol w="5094514">
                  <a:extLst>
                    <a:ext uri="{9D8B030D-6E8A-4147-A177-3AD203B41FA5}">
                      <a16:colId xmlns:a16="http://schemas.microsoft.com/office/drawing/2014/main" val="1605515476"/>
                    </a:ext>
                  </a:extLst>
                </a:gridCol>
                <a:gridCol w="5094514">
                  <a:extLst>
                    <a:ext uri="{9D8B030D-6E8A-4147-A177-3AD203B41FA5}">
                      <a16:colId xmlns:a16="http://schemas.microsoft.com/office/drawing/2014/main" val="1716715562"/>
                    </a:ext>
                  </a:extLst>
                </a:gridCol>
              </a:tblGrid>
              <a:tr h="498546">
                <a:tc>
                  <a:txBody>
                    <a:bodyPr/>
                    <a:lstStyle/>
                    <a:p>
                      <a:r>
                        <a:rPr lang="hr-HR" sz="1500" b="1" dirty="0"/>
                        <a:t>Hladni proizvodi</a:t>
                      </a:r>
                      <a:endParaRPr lang="en-US" sz="1500" b="1" dirty="0"/>
                    </a:p>
                  </a:txBody>
                  <a:tcPr/>
                </a:tc>
                <a:tc>
                  <a:txBody>
                    <a:bodyPr/>
                    <a:lstStyle/>
                    <a:p>
                      <a:r>
                        <a:rPr lang="pl-PL" sz="1500" b="0" dirty="0"/>
                        <a:t>u skladu s najnižom deklariranom temperaturom na hrani</a:t>
                      </a:r>
                      <a:endParaRPr lang="en-US" sz="1500" b="0" dirty="0"/>
                    </a:p>
                  </a:txBody>
                  <a:tcPr/>
                </a:tc>
                <a:extLst>
                  <a:ext uri="{0D108BD9-81ED-4DB2-BD59-A6C34878D82A}">
                    <a16:rowId xmlns:a16="http://schemas.microsoft.com/office/drawing/2014/main" val="4273398153"/>
                  </a:ext>
                </a:extLst>
              </a:tr>
              <a:tr h="311495">
                <a:tc>
                  <a:txBody>
                    <a:bodyPr/>
                    <a:lstStyle/>
                    <a:p>
                      <a:r>
                        <a:rPr lang="hr-HR" sz="1500" b="1" dirty="0"/>
                        <a:t>Meso peradi</a:t>
                      </a:r>
                      <a:endParaRPr lang="en-US" sz="1500" b="1" dirty="0"/>
                    </a:p>
                  </a:txBody>
                  <a:tcPr/>
                </a:tc>
                <a:tc>
                  <a:txBody>
                    <a:bodyPr/>
                    <a:lstStyle/>
                    <a:p>
                      <a:r>
                        <a:rPr lang="hr-HR" sz="1500" b="0" dirty="0"/>
                        <a:t>n</a:t>
                      </a:r>
                      <a:r>
                        <a:rPr lang="en-US" sz="1500" b="0" dirty="0" err="1"/>
                        <a:t>ajviše</a:t>
                      </a:r>
                      <a:r>
                        <a:rPr lang="en-US" sz="1500" b="0" dirty="0"/>
                        <a:t> 4 °C</a:t>
                      </a:r>
                    </a:p>
                  </a:txBody>
                  <a:tcPr/>
                </a:tc>
                <a:extLst>
                  <a:ext uri="{0D108BD9-81ED-4DB2-BD59-A6C34878D82A}">
                    <a16:rowId xmlns:a16="http://schemas.microsoft.com/office/drawing/2014/main" val="3368108555"/>
                  </a:ext>
                </a:extLst>
              </a:tr>
              <a:tr h="311495">
                <a:tc>
                  <a:txBody>
                    <a:bodyPr/>
                    <a:lstStyle/>
                    <a:p>
                      <a:r>
                        <a:rPr lang="hr-HR" sz="1500" b="1" dirty="0"/>
                        <a:t>Svježe meso</a:t>
                      </a:r>
                      <a:endParaRPr lang="en-US" sz="15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500" b="0" dirty="0"/>
                        <a:t>n</a:t>
                      </a:r>
                      <a:r>
                        <a:rPr lang="en-US" sz="1500" b="0" dirty="0" err="1"/>
                        <a:t>ajviše</a:t>
                      </a:r>
                      <a:r>
                        <a:rPr lang="en-US" sz="1500" b="0" dirty="0"/>
                        <a:t> </a:t>
                      </a:r>
                      <a:r>
                        <a:rPr lang="hr-HR" sz="1500" b="0" dirty="0"/>
                        <a:t>7</a:t>
                      </a:r>
                      <a:r>
                        <a:rPr lang="en-US" sz="1500" b="0" dirty="0"/>
                        <a:t> °C</a:t>
                      </a:r>
                    </a:p>
                  </a:txBody>
                  <a:tcPr/>
                </a:tc>
                <a:extLst>
                  <a:ext uri="{0D108BD9-81ED-4DB2-BD59-A6C34878D82A}">
                    <a16:rowId xmlns:a16="http://schemas.microsoft.com/office/drawing/2014/main" val="3098976209"/>
                  </a:ext>
                </a:extLst>
              </a:tr>
              <a:tr h="311495">
                <a:tc>
                  <a:txBody>
                    <a:bodyPr/>
                    <a:lstStyle/>
                    <a:p>
                      <a:r>
                        <a:rPr lang="hr-HR" sz="1500" b="1" dirty="0"/>
                        <a:t>Mljeveno meso</a:t>
                      </a:r>
                      <a:endParaRPr lang="en-US" sz="15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500" b="0" dirty="0"/>
                        <a:t>n</a:t>
                      </a:r>
                      <a:r>
                        <a:rPr lang="en-US" sz="1500" b="0" dirty="0" err="1"/>
                        <a:t>ajviše</a:t>
                      </a:r>
                      <a:r>
                        <a:rPr lang="en-US" sz="1500" b="0" dirty="0"/>
                        <a:t> </a:t>
                      </a:r>
                      <a:r>
                        <a:rPr lang="hr-HR" sz="1500" b="0" dirty="0"/>
                        <a:t>2</a:t>
                      </a:r>
                      <a:r>
                        <a:rPr lang="en-US" sz="1500" b="0" dirty="0"/>
                        <a:t> °C</a:t>
                      </a:r>
                    </a:p>
                  </a:txBody>
                  <a:tcPr/>
                </a:tc>
                <a:extLst>
                  <a:ext uri="{0D108BD9-81ED-4DB2-BD59-A6C34878D82A}">
                    <a16:rowId xmlns:a16="http://schemas.microsoft.com/office/drawing/2014/main" val="4150526461"/>
                  </a:ext>
                </a:extLst>
              </a:tr>
              <a:tr h="313160">
                <a:tc>
                  <a:txBody>
                    <a:bodyPr/>
                    <a:lstStyle/>
                    <a:p>
                      <a:r>
                        <a:rPr lang="hr-HR" sz="1500" b="1" dirty="0"/>
                        <a:t>Mesni pripravci</a:t>
                      </a:r>
                      <a:endParaRPr lang="en-US" sz="1500" b="1" dirty="0"/>
                    </a:p>
                  </a:txBody>
                  <a:tcPr/>
                </a:tc>
                <a:tc>
                  <a:txBody>
                    <a:bodyPr/>
                    <a:lstStyle/>
                    <a:p>
                      <a:r>
                        <a:rPr lang="pl-PL" sz="1500" b="0" dirty="0"/>
                        <a:t>u skladu s deklariranom temperaturom na hrani</a:t>
                      </a:r>
                    </a:p>
                  </a:txBody>
                  <a:tcPr/>
                </a:tc>
                <a:extLst>
                  <a:ext uri="{0D108BD9-81ED-4DB2-BD59-A6C34878D82A}">
                    <a16:rowId xmlns:a16="http://schemas.microsoft.com/office/drawing/2014/main" val="392088319"/>
                  </a:ext>
                </a:extLst>
              </a:tr>
              <a:tr h="311495">
                <a:tc>
                  <a:txBody>
                    <a:bodyPr/>
                    <a:lstStyle/>
                    <a:p>
                      <a:r>
                        <a:rPr lang="it-IT" sz="1500" b="1" dirty="0" err="1"/>
                        <a:t>Jestivi</a:t>
                      </a:r>
                      <a:r>
                        <a:rPr lang="it-IT" sz="1500" b="1" dirty="0"/>
                        <a:t> </a:t>
                      </a:r>
                      <a:r>
                        <a:rPr lang="it-IT" sz="1500" b="1" dirty="0" err="1"/>
                        <a:t>nusproizvodi</a:t>
                      </a:r>
                      <a:r>
                        <a:rPr lang="hr-HR" sz="1500" b="1" dirty="0"/>
                        <a:t> </a:t>
                      </a:r>
                      <a:r>
                        <a:rPr lang="it-IT" sz="1500" b="1" dirty="0"/>
                        <a:t>(</a:t>
                      </a:r>
                      <a:r>
                        <a:rPr lang="it-IT" sz="1500" b="1" dirty="0" err="1"/>
                        <a:t>iznutrice</a:t>
                      </a:r>
                      <a:r>
                        <a:rPr lang="it-IT" sz="1500" b="1" dirty="0"/>
                        <a:t> i </a:t>
                      </a:r>
                      <a:r>
                        <a:rPr lang="it-IT" sz="1500" b="1" dirty="0" err="1"/>
                        <a:t>sl</a:t>
                      </a:r>
                      <a:r>
                        <a:rPr lang="it-IT" sz="1500" b="1" dirty="0"/>
                        <a:t>.</a:t>
                      </a:r>
                      <a:r>
                        <a:rPr lang="hr-HR" sz="1500" b="1" dirty="0"/>
                        <a:t>)</a:t>
                      </a:r>
                      <a:endParaRPr lang="en-US" sz="15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500" b="0" dirty="0"/>
                        <a:t>n</a:t>
                      </a:r>
                      <a:r>
                        <a:rPr lang="en-US" sz="1500" b="0" dirty="0" err="1"/>
                        <a:t>ajviše</a:t>
                      </a:r>
                      <a:r>
                        <a:rPr lang="en-US" sz="1500" b="0" dirty="0"/>
                        <a:t> </a:t>
                      </a:r>
                      <a:r>
                        <a:rPr lang="hr-HR" sz="1500" b="0" dirty="0"/>
                        <a:t>3</a:t>
                      </a:r>
                      <a:r>
                        <a:rPr lang="en-US" sz="1500" b="0" dirty="0"/>
                        <a:t> °C</a:t>
                      </a:r>
                    </a:p>
                  </a:txBody>
                  <a:tcPr/>
                </a:tc>
                <a:extLst>
                  <a:ext uri="{0D108BD9-81ED-4DB2-BD59-A6C34878D82A}">
                    <a16:rowId xmlns:a16="http://schemas.microsoft.com/office/drawing/2014/main" val="673376862"/>
                  </a:ext>
                </a:extLst>
              </a:tr>
              <a:tr h="312273">
                <a:tc>
                  <a:txBody>
                    <a:bodyPr/>
                    <a:lstStyle/>
                    <a:p>
                      <a:r>
                        <a:rPr lang="en-US" sz="1500" b="1" dirty="0" err="1"/>
                        <a:t>Proizvodi</a:t>
                      </a:r>
                      <a:r>
                        <a:rPr lang="en-US" sz="1500" b="1" dirty="0"/>
                        <a:t> od </a:t>
                      </a:r>
                      <a:r>
                        <a:rPr lang="en-US" sz="1500" b="1" dirty="0" err="1"/>
                        <a:t>mes</a:t>
                      </a:r>
                      <a:r>
                        <a:rPr lang="hr-HR" sz="1500" b="1" dirty="0"/>
                        <a:t>a</a:t>
                      </a:r>
                      <a:endParaRPr lang="en-US" sz="1500" b="1" dirty="0"/>
                    </a:p>
                  </a:txBody>
                  <a:tcPr/>
                </a:tc>
                <a:tc>
                  <a:txBody>
                    <a:bodyPr/>
                    <a:lstStyle/>
                    <a:p>
                      <a:r>
                        <a:rPr lang="en-US" sz="1500" b="0" dirty="0"/>
                        <a:t>u </a:t>
                      </a:r>
                      <a:r>
                        <a:rPr lang="en-US" sz="1500" b="0" dirty="0" err="1"/>
                        <a:t>skladu</a:t>
                      </a:r>
                      <a:r>
                        <a:rPr lang="en-US" sz="1500" b="0" dirty="0"/>
                        <a:t> s </a:t>
                      </a:r>
                      <a:r>
                        <a:rPr lang="en-US" sz="1500" b="0" dirty="0" err="1"/>
                        <a:t>najnižom</a:t>
                      </a:r>
                      <a:r>
                        <a:rPr lang="en-US" sz="1500" b="0" dirty="0"/>
                        <a:t> </a:t>
                      </a:r>
                      <a:r>
                        <a:rPr lang="en-US" sz="1500" b="0" dirty="0" err="1"/>
                        <a:t>deklariranom</a:t>
                      </a:r>
                      <a:r>
                        <a:rPr lang="en-US" sz="1500" b="0" dirty="0"/>
                        <a:t> </a:t>
                      </a:r>
                      <a:r>
                        <a:rPr lang="en-US" sz="1500" b="0" dirty="0" err="1"/>
                        <a:t>temperaturom</a:t>
                      </a:r>
                      <a:r>
                        <a:rPr lang="hr-HR" sz="1500" b="0" dirty="0"/>
                        <a:t> </a:t>
                      </a:r>
                      <a:r>
                        <a:rPr lang="en-US" sz="1500" b="0" dirty="0" err="1"/>
                        <a:t>hrane</a:t>
                      </a:r>
                      <a:endParaRPr lang="en-US" sz="1500" b="0" dirty="0"/>
                    </a:p>
                  </a:txBody>
                  <a:tcPr/>
                </a:tc>
                <a:extLst>
                  <a:ext uri="{0D108BD9-81ED-4DB2-BD59-A6C34878D82A}">
                    <a16:rowId xmlns:a16="http://schemas.microsoft.com/office/drawing/2014/main" val="183792692"/>
                  </a:ext>
                </a:extLst>
              </a:tr>
              <a:tr h="311495">
                <a:tc>
                  <a:txBody>
                    <a:bodyPr/>
                    <a:lstStyle/>
                    <a:p>
                      <a:r>
                        <a:rPr lang="en-US" sz="1500" b="1" dirty="0" err="1"/>
                        <a:t>Duboko</a:t>
                      </a:r>
                      <a:r>
                        <a:rPr lang="en-US" sz="1500" b="1" dirty="0"/>
                        <a:t> </a:t>
                      </a:r>
                      <a:r>
                        <a:rPr lang="en-US" sz="1500" b="1" dirty="0" err="1"/>
                        <a:t>zamrznuti</a:t>
                      </a:r>
                      <a:r>
                        <a:rPr lang="en-US" sz="1500" b="1" dirty="0"/>
                        <a:t> </a:t>
                      </a:r>
                      <a:r>
                        <a:rPr lang="en-US" sz="1500" b="1" dirty="0" err="1"/>
                        <a:t>proizvodi</a:t>
                      </a:r>
                      <a:endParaRPr lang="en-US" sz="1500" b="1" dirty="0"/>
                    </a:p>
                  </a:txBody>
                  <a:tcPr/>
                </a:tc>
                <a:tc>
                  <a:txBody>
                    <a:bodyPr/>
                    <a:lstStyle/>
                    <a:p>
                      <a:r>
                        <a:rPr lang="it-IT" sz="1500" b="0" dirty="0" err="1"/>
                        <a:t>ispod</a:t>
                      </a:r>
                      <a:r>
                        <a:rPr lang="it-IT" sz="1500" b="0" dirty="0"/>
                        <a:t> -18 °C (</a:t>
                      </a:r>
                      <a:r>
                        <a:rPr lang="it-IT" sz="1500" b="0" dirty="0" err="1"/>
                        <a:t>vanjska</a:t>
                      </a:r>
                      <a:r>
                        <a:rPr lang="it-IT" sz="1500" b="0" dirty="0"/>
                        <a:t> temperatura</a:t>
                      </a:r>
                      <a:r>
                        <a:rPr lang="hr-HR" sz="1500" b="0" dirty="0"/>
                        <a:t>)</a:t>
                      </a:r>
                      <a:endParaRPr lang="en-US" sz="1500" b="0" dirty="0"/>
                    </a:p>
                  </a:txBody>
                  <a:tcPr/>
                </a:tc>
                <a:extLst>
                  <a:ext uri="{0D108BD9-81ED-4DB2-BD59-A6C34878D82A}">
                    <a16:rowId xmlns:a16="http://schemas.microsoft.com/office/drawing/2014/main" val="3988993466"/>
                  </a:ext>
                </a:extLst>
              </a:tr>
              <a:tr h="334621">
                <a:tc>
                  <a:txBody>
                    <a:bodyPr/>
                    <a:lstStyle/>
                    <a:p>
                      <a:r>
                        <a:rPr lang="en-US" sz="1500" b="1" dirty="0" err="1"/>
                        <a:t>Mlijeko</a:t>
                      </a:r>
                      <a:r>
                        <a:rPr lang="en-US" sz="1500" b="1" dirty="0"/>
                        <a:t> </a:t>
                      </a:r>
                      <a:r>
                        <a:rPr lang="en-US" sz="1500" b="1" dirty="0" err="1"/>
                        <a:t>i</a:t>
                      </a:r>
                      <a:r>
                        <a:rPr lang="en-US" sz="1500" b="1" dirty="0"/>
                        <a:t> </a:t>
                      </a:r>
                      <a:r>
                        <a:rPr lang="en-US" sz="1500" b="1" dirty="0" err="1"/>
                        <a:t>mliječni</a:t>
                      </a:r>
                      <a:r>
                        <a:rPr lang="en-US" sz="1500" b="1" dirty="0"/>
                        <a:t> </a:t>
                      </a:r>
                      <a:r>
                        <a:rPr lang="en-US" sz="1500" b="1" dirty="0" err="1"/>
                        <a:t>proizvodi</a:t>
                      </a:r>
                      <a:endParaRPr lang="en-US" sz="1500" b="1" dirty="0"/>
                    </a:p>
                  </a:txBody>
                  <a:tcPr/>
                </a:tc>
                <a:tc>
                  <a:txBody>
                    <a:bodyPr/>
                    <a:lstStyle/>
                    <a:p>
                      <a:r>
                        <a:rPr lang="pl-PL" sz="1500" b="0" dirty="0"/>
                        <a:t>u skladu s deklaracijom na proizvodu, preporuka do 8</a:t>
                      </a:r>
                      <a:r>
                        <a:rPr lang="en-US" sz="1500" b="0" dirty="0"/>
                        <a:t> °C</a:t>
                      </a:r>
                    </a:p>
                  </a:txBody>
                  <a:tcPr/>
                </a:tc>
                <a:extLst>
                  <a:ext uri="{0D108BD9-81ED-4DB2-BD59-A6C34878D82A}">
                    <a16:rowId xmlns:a16="http://schemas.microsoft.com/office/drawing/2014/main" val="3578216578"/>
                  </a:ext>
                </a:extLst>
              </a:tr>
              <a:tr h="311495">
                <a:tc>
                  <a:txBody>
                    <a:bodyPr/>
                    <a:lstStyle/>
                    <a:p>
                      <a:r>
                        <a:rPr lang="en-US" sz="1500" b="1" dirty="0" err="1"/>
                        <a:t>Topli</a:t>
                      </a:r>
                      <a:r>
                        <a:rPr lang="en-US" sz="1500" b="1" dirty="0"/>
                        <a:t> </a:t>
                      </a:r>
                      <a:r>
                        <a:rPr lang="en-US" sz="1500" b="1" dirty="0" err="1"/>
                        <a:t>proizvod</a:t>
                      </a:r>
                      <a:r>
                        <a:rPr lang="hr-HR" sz="1500" b="1" dirty="0"/>
                        <a:t>i</a:t>
                      </a:r>
                      <a:endParaRPr lang="en-US" sz="1500" b="1" dirty="0"/>
                    </a:p>
                  </a:txBody>
                  <a:tcPr/>
                </a:tc>
                <a:tc>
                  <a:txBody>
                    <a:bodyPr/>
                    <a:lstStyle/>
                    <a:p>
                      <a:r>
                        <a:rPr lang="en-US" sz="1500" b="0" dirty="0" err="1"/>
                        <a:t>iznad</a:t>
                      </a:r>
                      <a:r>
                        <a:rPr lang="en-US" sz="1500" b="0" dirty="0"/>
                        <a:t> 65 °C</a:t>
                      </a:r>
                    </a:p>
                  </a:txBody>
                  <a:tcPr/>
                </a:tc>
                <a:extLst>
                  <a:ext uri="{0D108BD9-81ED-4DB2-BD59-A6C34878D82A}">
                    <a16:rowId xmlns:a16="http://schemas.microsoft.com/office/drawing/2014/main" val="3436223185"/>
                  </a:ext>
                </a:extLst>
              </a:tr>
              <a:tr h="377873">
                <a:tc>
                  <a:txBody>
                    <a:bodyPr/>
                    <a:lstStyle/>
                    <a:p>
                      <a:r>
                        <a:rPr lang="hr-HR" sz="1500" b="1" dirty="0"/>
                        <a:t>V</a:t>
                      </a:r>
                      <a:r>
                        <a:rPr lang="en-US" sz="1500" b="1" dirty="0" err="1"/>
                        <a:t>oćne</a:t>
                      </a:r>
                      <a:r>
                        <a:rPr lang="en-US" sz="1500" b="1" dirty="0"/>
                        <a:t> </a:t>
                      </a:r>
                      <a:r>
                        <a:rPr lang="en-US" sz="1500" b="1" dirty="0" err="1"/>
                        <a:t>i</a:t>
                      </a:r>
                      <a:r>
                        <a:rPr lang="en-US" sz="1500" b="1" dirty="0"/>
                        <a:t> </a:t>
                      </a:r>
                      <a:r>
                        <a:rPr lang="en-US" sz="1500" b="1" dirty="0" err="1"/>
                        <a:t>povrtne</a:t>
                      </a:r>
                      <a:r>
                        <a:rPr lang="en-US" sz="1500" b="1" dirty="0"/>
                        <a:t> </a:t>
                      </a:r>
                      <a:r>
                        <a:rPr lang="en-US" sz="1500" b="1" dirty="0" err="1"/>
                        <a:t>salate</a:t>
                      </a:r>
                      <a:endParaRPr lang="en-US" sz="1500" b="1" dirty="0"/>
                    </a:p>
                  </a:txBody>
                  <a:tcPr/>
                </a:tc>
                <a:tc>
                  <a:txBody>
                    <a:bodyPr/>
                    <a:lstStyle/>
                    <a:p>
                      <a:r>
                        <a:rPr lang="pl-PL" sz="1500" b="0" dirty="0"/>
                        <a:t>najviše 8 °C ili u skladu s deklariranom temperaturom na hrani</a:t>
                      </a:r>
                      <a:endParaRPr lang="en-US" sz="1500" b="0" dirty="0"/>
                    </a:p>
                  </a:txBody>
                  <a:tcPr/>
                </a:tc>
                <a:extLst>
                  <a:ext uri="{0D108BD9-81ED-4DB2-BD59-A6C34878D82A}">
                    <a16:rowId xmlns:a16="http://schemas.microsoft.com/office/drawing/2014/main" val="3837485679"/>
                  </a:ext>
                </a:extLst>
              </a:tr>
              <a:tr h="311495">
                <a:tc>
                  <a:txBody>
                    <a:bodyPr/>
                    <a:lstStyle/>
                    <a:p>
                      <a:r>
                        <a:rPr lang="en-US" sz="1500" b="1" dirty="0" err="1"/>
                        <a:t>Svježa</a:t>
                      </a:r>
                      <a:r>
                        <a:rPr lang="en-US" sz="1500" b="1" dirty="0"/>
                        <a:t> </a:t>
                      </a:r>
                      <a:r>
                        <a:rPr lang="en-US" sz="1500" b="1" dirty="0" err="1"/>
                        <a:t>riba</a:t>
                      </a:r>
                      <a:endParaRPr lang="en-US" sz="15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t>0-3 °C</a:t>
                      </a:r>
                      <a:r>
                        <a:rPr lang="hr-HR" sz="1500" b="0" dirty="0"/>
                        <a:t>, </a:t>
                      </a:r>
                      <a:r>
                        <a:rPr lang="en-US" sz="1500" b="0" dirty="0" err="1"/>
                        <a:t>približno</a:t>
                      </a:r>
                      <a:r>
                        <a:rPr lang="en-US" sz="1500" b="0" dirty="0"/>
                        <a:t> </a:t>
                      </a:r>
                      <a:r>
                        <a:rPr lang="en-US" sz="1500" b="0" dirty="0" err="1"/>
                        <a:t>temperatura</a:t>
                      </a:r>
                      <a:r>
                        <a:rPr lang="en-US" sz="1500" b="0" dirty="0"/>
                        <a:t> </a:t>
                      </a:r>
                      <a:r>
                        <a:rPr lang="en-US" sz="1500" b="0" dirty="0" err="1"/>
                        <a:t>otapanja</a:t>
                      </a:r>
                      <a:r>
                        <a:rPr lang="en-US" sz="1500" b="0" dirty="0"/>
                        <a:t> </a:t>
                      </a:r>
                      <a:r>
                        <a:rPr lang="en-US" sz="1500" b="0" dirty="0" err="1"/>
                        <a:t>leda</a:t>
                      </a:r>
                      <a:endParaRPr lang="en-US" sz="1500" b="0" dirty="0"/>
                    </a:p>
                  </a:txBody>
                  <a:tcPr/>
                </a:tc>
                <a:extLst>
                  <a:ext uri="{0D108BD9-81ED-4DB2-BD59-A6C34878D82A}">
                    <a16:rowId xmlns:a16="http://schemas.microsoft.com/office/drawing/2014/main" val="1614213328"/>
                  </a:ext>
                </a:extLst>
              </a:tr>
              <a:tr h="326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err="1"/>
                        <a:t>Zamrznuta</a:t>
                      </a:r>
                      <a:r>
                        <a:rPr lang="en-US" sz="1500" b="1" dirty="0"/>
                        <a:t> </a:t>
                      </a:r>
                      <a:r>
                        <a:rPr lang="en-US" sz="1500" b="1" dirty="0" err="1"/>
                        <a:t>riba</a:t>
                      </a:r>
                      <a:r>
                        <a:rPr lang="en-US" sz="1500" b="1" dirty="0"/>
                        <a:t> </a:t>
                      </a:r>
                      <a:r>
                        <a:rPr lang="en-US" sz="1500" b="1" dirty="0" err="1"/>
                        <a:t>ispod</a:t>
                      </a:r>
                      <a:r>
                        <a:rPr lang="en-US" sz="1500" b="1" dirty="0"/>
                        <a:t> -18 °C</a:t>
                      </a:r>
                    </a:p>
                  </a:txBody>
                  <a:tcPr/>
                </a:tc>
                <a:tc>
                  <a:txBody>
                    <a:bodyPr/>
                    <a:lstStyle/>
                    <a:p>
                      <a:r>
                        <a:rPr lang="en-US" sz="1500" dirty="0" err="1"/>
                        <a:t>ispod</a:t>
                      </a:r>
                      <a:r>
                        <a:rPr lang="en-US" sz="1500" dirty="0"/>
                        <a:t> -18 °C</a:t>
                      </a:r>
                      <a:endParaRPr lang="en-US" sz="1500" b="0" dirty="0"/>
                    </a:p>
                  </a:txBody>
                  <a:tcPr/>
                </a:tc>
                <a:extLst>
                  <a:ext uri="{0D108BD9-81ED-4DB2-BD59-A6C34878D82A}">
                    <a16:rowId xmlns:a16="http://schemas.microsoft.com/office/drawing/2014/main" val="2123375997"/>
                  </a:ext>
                </a:extLst>
              </a:tr>
              <a:tr h="326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err="1"/>
                        <a:t>Duboko</a:t>
                      </a:r>
                      <a:r>
                        <a:rPr lang="en-US" sz="1500" b="1" dirty="0"/>
                        <a:t> </a:t>
                      </a:r>
                      <a:r>
                        <a:rPr lang="en-US" sz="1500" b="1" dirty="0" err="1"/>
                        <a:t>zamrznuti</a:t>
                      </a:r>
                      <a:r>
                        <a:rPr lang="en-US" sz="1500" b="1" dirty="0"/>
                        <a:t> </a:t>
                      </a:r>
                      <a:r>
                        <a:rPr lang="en-US" sz="1500" b="1" dirty="0" err="1"/>
                        <a:t>proizvodi</a:t>
                      </a:r>
                      <a:r>
                        <a:rPr lang="en-US" sz="1500" b="1" dirty="0"/>
                        <a:t> </a:t>
                      </a:r>
                      <a:r>
                        <a:rPr lang="en-US" sz="1500" b="1" dirty="0" err="1"/>
                        <a:t>ispod</a:t>
                      </a:r>
                      <a:r>
                        <a:rPr lang="en-US" sz="1500" b="1" dirty="0"/>
                        <a:t> -18 °C</a:t>
                      </a:r>
                    </a:p>
                  </a:txBody>
                  <a:tcPr/>
                </a:tc>
                <a:tc>
                  <a:txBody>
                    <a:bodyPr/>
                    <a:lstStyle/>
                    <a:p>
                      <a:r>
                        <a:rPr lang="en-US" sz="1500" dirty="0" err="1"/>
                        <a:t>ispod</a:t>
                      </a:r>
                      <a:r>
                        <a:rPr lang="en-US" sz="1500" dirty="0"/>
                        <a:t> -18 °C</a:t>
                      </a:r>
                      <a:endParaRPr lang="en-US" sz="1500" b="0" dirty="0"/>
                    </a:p>
                  </a:txBody>
                  <a:tcPr/>
                </a:tc>
                <a:extLst>
                  <a:ext uri="{0D108BD9-81ED-4DB2-BD59-A6C34878D82A}">
                    <a16:rowId xmlns:a16="http://schemas.microsoft.com/office/drawing/2014/main" val="2068501567"/>
                  </a:ext>
                </a:extLst>
              </a:tr>
              <a:tr h="498546">
                <a:tc>
                  <a:txBody>
                    <a:bodyPr/>
                    <a:lstStyle/>
                    <a:p>
                      <a:r>
                        <a:rPr lang="en-US" sz="1500" b="1" dirty="0" err="1"/>
                        <a:t>Gotova</a:t>
                      </a:r>
                      <a:r>
                        <a:rPr lang="en-US" sz="1500" b="1" dirty="0"/>
                        <a:t> </a:t>
                      </a:r>
                      <a:r>
                        <a:rPr lang="en-US" sz="1500" b="1" dirty="0" err="1"/>
                        <a:t>hrana</a:t>
                      </a:r>
                      <a:r>
                        <a:rPr lang="en-US" sz="1500" b="1" dirty="0"/>
                        <a:t> u </a:t>
                      </a:r>
                      <a:r>
                        <a:rPr lang="en-US" sz="1500" b="1" dirty="0" err="1"/>
                        <a:t>hladnom</a:t>
                      </a:r>
                      <a:r>
                        <a:rPr lang="en-US" sz="1500" b="1" dirty="0"/>
                        <a:t> </a:t>
                      </a:r>
                      <a:r>
                        <a:rPr lang="en-US" sz="1500" b="1" dirty="0" err="1"/>
                        <a:t>lancu</a:t>
                      </a:r>
                      <a:r>
                        <a:rPr lang="hr-HR" sz="1500" b="1" dirty="0"/>
                        <a:t> </a:t>
                      </a:r>
                      <a:r>
                        <a:rPr lang="en-US" sz="1500" b="1" dirty="0"/>
                        <a:t>(</a:t>
                      </a:r>
                      <a:r>
                        <a:rPr lang="en-US" sz="1500" b="1" dirty="0" err="1"/>
                        <a:t>npr</a:t>
                      </a:r>
                      <a:r>
                        <a:rPr lang="en-US" sz="1500" b="1" dirty="0"/>
                        <a:t>. </a:t>
                      </a:r>
                      <a:r>
                        <a:rPr lang="en-US" sz="1500" b="1" dirty="0" err="1"/>
                        <a:t>pripremljeni</a:t>
                      </a:r>
                      <a:r>
                        <a:rPr lang="en-US" sz="1500" b="1" dirty="0"/>
                        <a:t> </a:t>
                      </a:r>
                      <a:r>
                        <a:rPr lang="en-US" sz="1500" b="1" dirty="0" err="1"/>
                        <a:t>namazi</a:t>
                      </a:r>
                      <a:r>
                        <a:rPr lang="en-US" sz="1500" b="1" dirty="0"/>
                        <a:t> </a:t>
                      </a:r>
                      <a:r>
                        <a:rPr lang="en-US" sz="1500" b="1" dirty="0" err="1"/>
                        <a:t>i</a:t>
                      </a:r>
                      <a:r>
                        <a:rPr lang="en-US" sz="1500" b="1" dirty="0"/>
                        <a:t> sl.</a:t>
                      </a:r>
                      <a:r>
                        <a:rPr lang="hr-HR" sz="1500" b="1" dirty="0"/>
                        <a:t>)</a:t>
                      </a:r>
                      <a:endParaRPr lang="en-US" sz="1500" b="1" dirty="0"/>
                    </a:p>
                  </a:txBody>
                  <a:tcPr/>
                </a:tc>
                <a:tc>
                  <a:txBody>
                    <a:bodyPr/>
                    <a:lstStyle/>
                    <a:p>
                      <a:r>
                        <a:rPr lang="hr-HR" sz="1500" dirty="0"/>
                        <a:t>n</a:t>
                      </a:r>
                      <a:r>
                        <a:rPr lang="en-US" sz="1500" dirty="0" err="1"/>
                        <a:t>ajviše</a:t>
                      </a:r>
                      <a:r>
                        <a:rPr lang="en-US" sz="1500" dirty="0"/>
                        <a:t> 4 °C (</a:t>
                      </a:r>
                      <a:r>
                        <a:rPr lang="en-US" sz="1500" dirty="0" err="1"/>
                        <a:t>najviše</a:t>
                      </a:r>
                      <a:r>
                        <a:rPr lang="en-US" sz="1500" dirty="0"/>
                        <a:t> 24 </a:t>
                      </a:r>
                      <a:r>
                        <a:rPr lang="en-US" sz="1500" dirty="0" err="1"/>
                        <a:t>sata</a:t>
                      </a:r>
                      <a:r>
                        <a:rPr lang="en-US" sz="1500" dirty="0"/>
                        <a:t>)</a:t>
                      </a:r>
                      <a:endParaRPr lang="en-US" sz="1500" b="0" dirty="0"/>
                    </a:p>
                  </a:txBody>
                  <a:tcPr/>
                </a:tc>
                <a:extLst>
                  <a:ext uri="{0D108BD9-81ED-4DB2-BD59-A6C34878D82A}">
                    <a16:rowId xmlns:a16="http://schemas.microsoft.com/office/drawing/2014/main" val="454031819"/>
                  </a:ext>
                </a:extLst>
              </a:tr>
            </a:tbl>
          </a:graphicData>
        </a:graphic>
      </p:graphicFrame>
    </p:spTree>
    <p:extLst>
      <p:ext uri="{BB962C8B-B14F-4D97-AF65-F5344CB8AC3E}">
        <p14:creationId xmlns:p14="http://schemas.microsoft.com/office/powerpoint/2010/main" val="2333914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CAFA058F-FD95-45EC-BE65-7F23A146397A}"/>
              </a:ext>
            </a:extLst>
          </p:cNvPr>
          <p:cNvSpPr>
            <a:spLocks noGrp="1"/>
          </p:cNvSpPr>
          <p:nvPr>
            <p:ph type="title"/>
          </p:nvPr>
        </p:nvSpPr>
        <p:spPr>
          <a:xfrm>
            <a:off x="432000" y="145143"/>
            <a:ext cx="11340000" cy="718857"/>
          </a:xfrm>
        </p:spPr>
        <p:txBody>
          <a:bodyPr/>
          <a:lstStyle/>
          <a:p>
            <a:r>
              <a:rPr lang="hr-HR" dirty="0"/>
              <a:t>Označavanje hrane</a:t>
            </a:r>
          </a:p>
        </p:txBody>
      </p:sp>
      <p:sp>
        <p:nvSpPr>
          <p:cNvPr id="2" name="TextBox 1">
            <a:extLst>
              <a:ext uri="{FF2B5EF4-FFF2-40B4-BE49-F238E27FC236}">
                <a16:creationId xmlns:a16="http://schemas.microsoft.com/office/drawing/2014/main" id="{78C20602-6363-494F-B1A1-EFF46F43F2E5}"/>
              </a:ext>
            </a:extLst>
          </p:cNvPr>
          <p:cNvSpPr txBox="1"/>
          <p:nvPr/>
        </p:nvSpPr>
        <p:spPr>
          <a:xfrm>
            <a:off x="757771" y="2497974"/>
            <a:ext cx="4669867" cy="1606858"/>
          </a:xfrm>
          <a:prstGeom prst="rect">
            <a:avLst/>
          </a:prstGeom>
          <a:noFill/>
        </p:spPr>
        <p:txBody>
          <a:bodyPr wrap="square" lIns="0" tIns="0" rIns="0" bIns="0" rtlCol="0">
            <a:noAutofit/>
          </a:bodyPr>
          <a:lstStyle/>
          <a:p>
            <a:r>
              <a:rPr lang="hr-HR" sz="1500" dirty="0">
                <a:solidFill>
                  <a:schemeClr val="tx1">
                    <a:lumMod val="75000"/>
                    <a:lumOff val="25000"/>
                  </a:schemeClr>
                </a:solidFill>
              </a:rPr>
              <a:t>Na deklaraciji hrane (na samoj ambalaži) ili etiketi koja je za nju pričvršćena - “obavezne informacije”</a:t>
            </a:r>
          </a:p>
          <a:p>
            <a:r>
              <a:rPr lang="hr-HR" sz="1500" dirty="0">
                <a:solidFill>
                  <a:schemeClr val="tx1">
                    <a:lumMod val="75000"/>
                    <a:lumOff val="25000"/>
                  </a:schemeClr>
                </a:solidFill>
              </a:rPr>
              <a:t>            - lako uočljive na vidljivom mjestu, jasno čitljive i neizbrisive       </a:t>
            </a:r>
          </a:p>
          <a:p>
            <a:r>
              <a:rPr lang="hr-HR" sz="1500" dirty="0">
                <a:solidFill>
                  <a:schemeClr val="tx1">
                    <a:lumMod val="75000"/>
                    <a:lumOff val="25000"/>
                  </a:schemeClr>
                </a:solidFill>
              </a:rPr>
              <a:t>            - ne smiju biti skrivene, prekrivene ili prekinute drugim pisanim ili slikovnim prikazima, ili drugim materijalom (npr. etiketa “Akcija – sniženo” i sl.)</a:t>
            </a:r>
            <a:endParaRPr lang="hr-HR" sz="1500" dirty="0">
              <a:solidFill>
                <a:schemeClr val="tx1">
                  <a:lumMod val="75000"/>
                  <a:lumOff val="25000"/>
                </a:schemeClr>
              </a:solidFill>
              <a:latin typeface="+mn-lt"/>
            </a:endParaRPr>
          </a:p>
        </p:txBody>
      </p:sp>
      <p:pic>
        <p:nvPicPr>
          <p:cNvPr id="4" name="Picture 3">
            <a:extLst>
              <a:ext uri="{FF2B5EF4-FFF2-40B4-BE49-F238E27FC236}">
                <a16:creationId xmlns:a16="http://schemas.microsoft.com/office/drawing/2014/main" id="{D104CC3B-6786-4487-B903-E3A664B6A715}"/>
              </a:ext>
            </a:extLst>
          </p:cNvPr>
          <p:cNvPicPr>
            <a:picLocks noChangeAspect="1"/>
          </p:cNvPicPr>
          <p:nvPr/>
        </p:nvPicPr>
        <p:blipFill rotWithShape="1">
          <a:blip r:embed="rId2"/>
          <a:srcRect l="37282" t="32621" r="38616" b="21036"/>
          <a:stretch/>
        </p:blipFill>
        <p:spPr>
          <a:xfrm>
            <a:off x="5921405" y="164376"/>
            <a:ext cx="6036817" cy="6529248"/>
          </a:xfrm>
          <a:prstGeom prst="rect">
            <a:avLst/>
          </a:prstGeom>
        </p:spPr>
      </p:pic>
      <p:sp>
        <p:nvSpPr>
          <p:cNvPr id="5" name="TextBox 4">
            <a:extLst>
              <a:ext uri="{FF2B5EF4-FFF2-40B4-BE49-F238E27FC236}">
                <a16:creationId xmlns:a16="http://schemas.microsoft.com/office/drawing/2014/main" id="{C9E29098-DC0A-4907-9F9F-4122713CA6F9}"/>
              </a:ext>
            </a:extLst>
          </p:cNvPr>
          <p:cNvSpPr txBox="1"/>
          <p:nvPr/>
        </p:nvSpPr>
        <p:spPr>
          <a:xfrm>
            <a:off x="680410" y="5270999"/>
            <a:ext cx="4163628" cy="1606858"/>
          </a:xfrm>
          <a:prstGeom prst="rect">
            <a:avLst/>
          </a:prstGeom>
          <a:noFill/>
        </p:spPr>
        <p:txBody>
          <a:bodyPr wrap="square" lIns="0" tIns="0" rIns="0" bIns="0" rtlCol="0">
            <a:noAutofit/>
          </a:bodyPr>
          <a:lstStyle/>
          <a:p>
            <a:pPr algn="ctr"/>
            <a:r>
              <a:rPr lang="hr-HR" sz="1500" b="1" dirty="0">
                <a:solidFill>
                  <a:schemeClr val="tx1">
                    <a:lumMod val="75000"/>
                    <a:lumOff val="25000"/>
                  </a:schemeClr>
                </a:solidFill>
                <a:latin typeface="+mn-lt"/>
              </a:rPr>
              <a:t>1. </a:t>
            </a:r>
            <a:r>
              <a:rPr lang="hr-HR" sz="1500" b="1" dirty="0">
                <a:solidFill>
                  <a:schemeClr val="accent1"/>
                </a:solidFill>
                <a:latin typeface="+mn-lt"/>
              </a:rPr>
              <a:t>Upotrijebiti do</a:t>
            </a:r>
            <a:r>
              <a:rPr lang="hr-HR" sz="1500" dirty="0">
                <a:solidFill>
                  <a:schemeClr val="tx1">
                    <a:lumMod val="75000"/>
                    <a:lumOff val="25000"/>
                  </a:schemeClr>
                </a:solidFill>
                <a:latin typeface="+mn-lt"/>
              </a:rPr>
              <a:t>: zdrastveno neispravna</a:t>
            </a:r>
          </a:p>
          <a:p>
            <a:pPr algn="ctr"/>
            <a:r>
              <a:rPr lang="hr-HR" sz="1500" b="1" dirty="0">
                <a:solidFill>
                  <a:schemeClr val="tx1">
                    <a:lumMod val="75000"/>
                    <a:lumOff val="25000"/>
                  </a:schemeClr>
                </a:solidFill>
              </a:rPr>
              <a:t>2. </a:t>
            </a:r>
            <a:r>
              <a:rPr lang="hr-HR" sz="1500" b="1" dirty="0">
                <a:solidFill>
                  <a:schemeClr val="accent1"/>
                </a:solidFill>
              </a:rPr>
              <a:t>Najbolje upotrijebiti do</a:t>
            </a:r>
            <a:r>
              <a:rPr lang="hr-HR" sz="1500" dirty="0">
                <a:solidFill>
                  <a:schemeClr val="tx1">
                    <a:lumMod val="75000"/>
                    <a:lumOff val="25000"/>
                  </a:schemeClr>
                </a:solidFill>
              </a:rPr>
              <a:t>: narušena kvaliteta</a:t>
            </a:r>
          </a:p>
          <a:p>
            <a:pPr algn="ctr"/>
            <a:r>
              <a:rPr lang="hr-HR" sz="1500" b="1" dirty="0">
                <a:solidFill>
                  <a:schemeClr val="tx1">
                    <a:lumMod val="75000"/>
                    <a:lumOff val="25000"/>
                  </a:schemeClr>
                </a:solidFill>
                <a:latin typeface="+mn-lt"/>
              </a:rPr>
              <a:t>3. </a:t>
            </a:r>
            <a:r>
              <a:rPr lang="hr-HR" sz="1500" b="1" dirty="0">
                <a:solidFill>
                  <a:schemeClr val="accent1"/>
                </a:solidFill>
                <a:latin typeface="+mn-lt"/>
              </a:rPr>
              <a:t>Ne navodi se </a:t>
            </a:r>
            <a:r>
              <a:rPr lang="hr-HR" sz="1500" b="1" dirty="0">
                <a:solidFill>
                  <a:schemeClr val="accent1"/>
                </a:solidFill>
              </a:rPr>
              <a:t>rok trajanja</a:t>
            </a:r>
            <a:r>
              <a:rPr lang="hr-HR" sz="1500" dirty="0">
                <a:solidFill>
                  <a:schemeClr val="tx1">
                    <a:lumMod val="75000"/>
                    <a:lumOff val="25000"/>
                  </a:schemeClr>
                </a:solidFill>
              </a:rPr>
              <a:t>: Voće i povrće, vino, ocat, sol, šećer, pekarski proizvodi (i jednodnevni kolači), </a:t>
            </a:r>
          </a:p>
          <a:p>
            <a:pPr algn="ctr"/>
            <a:r>
              <a:rPr lang="hr-HR" sz="1500" dirty="0">
                <a:solidFill>
                  <a:schemeClr val="tx1">
                    <a:lumMod val="75000"/>
                    <a:lumOff val="25000"/>
                  </a:schemeClr>
                </a:solidFill>
              </a:rPr>
              <a:t>bomboni, žvakaće gume</a:t>
            </a:r>
            <a:endParaRPr lang="hr-HR" sz="1500" dirty="0">
              <a:solidFill>
                <a:schemeClr val="tx1">
                  <a:lumMod val="75000"/>
                  <a:lumOff val="25000"/>
                </a:schemeClr>
              </a:solidFill>
              <a:latin typeface="+mn-lt"/>
            </a:endParaRPr>
          </a:p>
        </p:txBody>
      </p:sp>
      <p:sp>
        <p:nvSpPr>
          <p:cNvPr id="6" name="Rectangle: Rounded Corners 5">
            <a:extLst>
              <a:ext uri="{FF2B5EF4-FFF2-40B4-BE49-F238E27FC236}">
                <a16:creationId xmlns:a16="http://schemas.microsoft.com/office/drawing/2014/main" id="{A94ABBF7-3517-4DDD-A13B-E18D14189B79}"/>
              </a:ext>
            </a:extLst>
          </p:cNvPr>
          <p:cNvSpPr/>
          <p:nvPr/>
        </p:nvSpPr>
        <p:spPr>
          <a:xfrm>
            <a:off x="1514909" y="4366815"/>
            <a:ext cx="2210539" cy="90418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NAVOĐENJE ROKA TRAJANJA</a:t>
            </a:r>
          </a:p>
        </p:txBody>
      </p:sp>
      <p:sp>
        <p:nvSpPr>
          <p:cNvPr id="7" name="TextBox 6">
            <a:extLst>
              <a:ext uri="{FF2B5EF4-FFF2-40B4-BE49-F238E27FC236}">
                <a16:creationId xmlns:a16="http://schemas.microsoft.com/office/drawing/2014/main" id="{A8E7E22F-077E-4013-BC02-DB87F6D2DCF9}"/>
              </a:ext>
            </a:extLst>
          </p:cNvPr>
          <p:cNvSpPr txBox="1"/>
          <p:nvPr/>
        </p:nvSpPr>
        <p:spPr>
          <a:xfrm>
            <a:off x="763478" y="1064658"/>
            <a:ext cx="4989252" cy="514141"/>
          </a:xfrm>
          <a:prstGeom prst="rect">
            <a:avLst/>
          </a:prstGeom>
          <a:noFill/>
        </p:spPr>
        <p:txBody>
          <a:bodyPr wrap="square" lIns="0" tIns="0" rIns="0" bIns="0" rtlCol="0">
            <a:noAutofit/>
          </a:bodyPr>
          <a:lstStyle/>
          <a:p>
            <a:pPr algn="ctr"/>
            <a:r>
              <a:rPr lang="pl-PL" sz="1400" b="1" dirty="0">
                <a:solidFill>
                  <a:schemeClr val="tx1">
                    <a:lumMod val="75000"/>
                    <a:lumOff val="25000"/>
                  </a:schemeClr>
                </a:solidFill>
              </a:rPr>
              <a:t>Zakon</a:t>
            </a:r>
            <a:r>
              <a:rPr lang="pl-PL" sz="1400" dirty="0">
                <a:solidFill>
                  <a:schemeClr val="tx1">
                    <a:lumMod val="75000"/>
                    <a:lumOff val="25000"/>
                  </a:schemeClr>
                </a:solidFill>
              </a:rPr>
              <a:t> o informiranju potrošača o hrani (NN br. 56/13, 14/14 i 56/16) </a:t>
            </a:r>
          </a:p>
          <a:p>
            <a:pPr algn="ctr"/>
            <a:r>
              <a:rPr lang="pl-PL" sz="1400" b="1" dirty="0">
                <a:solidFill>
                  <a:schemeClr val="tx1">
                    <a:lumMod val="75000"/>
                    <a:lumOff val="25000"/>
                  </a:schemeClr>
                </a:solidFill>
              </a:rPr>
              <a:t>Pravilnik</a:t>
            </a:r>
            <a:r>
              <a:rPr lang="pl-PL" sz="1400" dirty="0">
                <a:solidFill>
                  <a:schemeClr val="tx1">
                    <a:lumMod val="75000"/>
                    <a:lumOff val="25000"/>
                  </a:schemeClr>
                </a:solidFill>
              </a:rPr>
              <a:t> o općem deklariranju ili označavanju hrane (NN br. 117/,03, 130/03, 48/04</a:t>
            </a:r>
          </a:p>
          <a:p>
            <a:pPr algn="ctr"/>
            <a:r>
              <a:rPr lang="hr-HR" sz="1400" b="1" dirty="0">
                <a:solidFill>
                  <a:schemeClr val="tx1">
                    <a:lumMod val="75000"/>
                    <a:lumOff val="25000"/>
                  </a:schemeClr>
                </a:solidFill>
              </a:rPr>
              <a:t>Uredba</a:t>
            </a:r>
            <a:r>
              <a:rPr lang="hr-HR" sz="1400" dirty="0">
                <a:solidFill>
                  <a:schemeClr val="tx1">
                    <a:lumMod val="75000"/>
                    <a:lumOff val="25000"/>
                  </a:schemeClr>
                </a:solidFill>
              </a:rPr>
              <a:t> (EU) br. 1169/2011 o informiranju potrošača o hrani</a:t>
            </a:r>
          </a:p>
          <a:p>
            <a:pPr algn="ctr"/>
            <a:endParaRPr lang="pl-PL" sz="1400" dirty="0">
              <a:solidFill>
                <a:schemeClr val="tx1">
                  <a:lumMod val="75000"/>
                  <a:lumOff val="25000"/>
                </a:schemeClr>
              </a:solidFill>
            </a:endParaRPr>
          </a:p>
        </p:txBody>
      </p:sp>
      <p:sp>
        <p:nvSpPr>
          <p:cNvPr id="8" name="Arrow: Right 7">
            <a:extLst>
              <a:ext uri="{FF2B5EF4-FFF2-40B4-BE49-F238E27FC236}">
                <a16:creationId xmlns:a16="http://schemas.microsoft.com/office/drawing/2014/main" id="{AD8B13FB-7A3A-4048-9104-6048BE7F78BB}"/>
              </a:ext>
            </a:extLst>
          </p:cNvPr>
          <p:cNvSpPr/>
          <p:nvPr/>
        </p:nvSpPr>
        <p:spPr>
          <a:xfrm>
            <a:off x="509361" y="1080071"/>
            <a:ext cx="248410" cy="14204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Arrow: Right 8">
            <a:extLst>
              <a:ext uri="{FF2B5EF4-FFF2-40B4-BE49-F238E27FC236}">
                <a16:creationId xmlns:a16="http://schemas.microsoft.com/office/drawing/2014/main" id="{EC7AC130-53F5-45D7-89C6-9F9BB2608C3F}"/>
              </a:ext>
            </a:extLst>
          </p:cNvPr>
          <p:cNvSpPr/>
          <p:nvPr/>
        </p:nvSpPr>
        <p:spPr>
          <a:xfrm>
            <a:off x="515068" y="1326452"/>
            <a:ext cx="248410" cy="14204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Arrow: Right 9">
            <a:extLst>
              <a:ext uri="{FF2B5EF4-FFF2-40B4-BE49-F238E27FC236}">
                <a16:creationId xmlns:a16="http://schemas.microsoft.com/office/drawing/2014/main" id="{48A4E9C9-7CF8-4CE8-B8A9-1F2A4C3E5747}"/>
              </a:ext>
            </a:extLst>
          </p:cNvPr>
          <p:cNvSpPr/>
          <p:nvPr/>
        </p:nvSpPr>
        <p:spPr>
          <a:xfrm>
            <a:off x="825411" y="1746615"/>
            <a:ext cx="248410" cy="14204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a:extLst>
              <a:ext uri="{FF2B5EF4-FFF2-40B4-BE49-F238E27FC236}">
                <a16:creationId xmlns:a16="http://schemas.microsoft.com/office/drawing/2014/main" id="{79134712-B73D-4006-B08A-857552B6DBB4}"/>
              </a:ext>
            </a:extLst>
          </p:cNvPr>
          <p:cNvSpPr/>
          <p:nvPr/>
        </p:nvSpPr>
        <p:spPr>
          <a:xfrm>
            <a:off x="124287" y="874451"/>
            <a:ext cx="5726097" cy="127838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Rectangle 1">
            <a:extLst>
              <a:ext uri="{FF2B5EF4-FFF2-40B4-BE49-F238E27FC236}">
                <a16:creationId xmlns:a16="http://schemas.microsoft.com/office/drawing/2014/main" id="{9C0D7575-7AB9-4CF8-BB4C-978A47D509ED}"/>
              </a:ext>
            </a:extLst>
          </p:cNvPr>
          <p:cNvSpPr/>
          <p:nvPr/>
        </p:nvSpPr>
        <p:spPr>
          <a:xfrm>
            <a:off x="9214852" y="5164467"/>
            <a:ext cx="2557147" cy="394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1780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746599-C6BE-4BAC-8AC9-E07798790C69}"/>
              </a:ext>
            </a:extLst>
          </p:cNvPr>
          <p:cNvPicPr>
            <a:picLocks noChangeAspect="1"/>
          </p:cNvPicPr>
          <p:nvPr/>
        </p:nvPicPr>
        <p:blipFill rotWithShape="1">
          <a:blip r:embed="rId2"/>
          <a:srcRect l="36699" t="24207" r="39345" b="13848"/>
          <a:stretch/>
        </p:blipFill>
        <p:spPr>
          <a:xfrm>
            <a:off x="497150" y="141508"/>
            <a:ext cx="4376691" cy="6365824"/>
          </a:xfrm>
          <a:prstGeom prst="rect">
            <a:avLst/>
          </a:prstGeom>
        </p:spPr>
      </p:pic>
      <p:pic>
        <p:nvPicPr>
          <p:cNvPr id="8" name="Picture 7">
            <a:extLst>
              <a:ext uri="{FF2B5EF4-FFF2-40B4-BE49-F238E27FC236}">
                <a16:creationId xmlns:a16="http://schemas.microsoft.com/office/drawing/2014/main" id="{6B9D9386-594B-4A62-BA5B-8E7FD1AC9AD8}"/>
              </a:ext>
            </a:extLst>
          </p:cNvPr>
          <p:cNvPicPr>
            <a:picLocks noChangeAspect="1"/>
          </p:cNvPicPr>
          <p:nvPr/>
        </p:nvPicPr>
        <p:blipFill rotWithShape="1">
          <a:blip r:embed="rId3"/>
          <a:srcRect l="36990" t="30938" r="39126" b="51586"/>
          <a:stretch/>
        </p:blipFill>
        <p:spPr>
          <a:xfrm>
            <a:off x="4873841" y="141508"/>
            <a:ext cx="4962267" cy="2042399"/>
          </a:xfrm>
          <a:prstGeom prst="rect">
            <a:avLst/>
          </a:prstGeom>
        </p:spPr>
      </p:pic>
      <p:sp>
        <p:nvSpPr>
          <p:cNvPr id="9" name="TextBox 8">
            <a:extLst>
              <a:ext uri="{FF2B5EF4-FFF2-40B4-BE49-F238E27FC236}">
                <a16:creationId xmlns:a16="http://schemas.microsoft.com/office/drawing/2014/main" id="{D57E723C-0C5C-4B7F-812E-D0AB9816E5CB}"/>
              </a:ext>
            </a:extLst>
          </p:cNvPr>
          <p:cNvSpPr txBox="1"/>
          <p:nvPr/>
        </p:nvSpPr>
        <p:spPr>
          <a:xfrm>
            <a:off x="6324210" y="4012439"/>
            <a:ext cx="4009398" cy="888035"/>
          </a:xfrm>
          <a:prstGeom prst="rect">
            <a:avLst/>
          </a:prstGeom>
          <a:noFill/>
        </p:spPr>
        <p:txBody>
          <a:bodyPr wrap="square" lIns="0" tIns="0" rIns="0" bIns="0" rtlCol="0">
            <a:noAutofit/>
          </a:bodyPr>
          <a:lstStyle/>
          <a:p>
            <a:pPr algn="ctr"/>
            <a:r>
              <a:rPr lang="hr-HR" sz="1300" dirty="0">
                <a:solidFill>
                  <a:schemeClr val="tx1">
                    <a:lumMod val="75000"/>
                    <a:lumOff val="25000"/>
                  </a:schemeClr>
                </a:solidFill>
              </a:rPr>
              <a:t>- naziv hrane, informacije o alergenima, neto količina hrane, datum minimalne trajnosti ili “upotrijebiti do” datum (sastojci proizvoda navode se na druge načine ili se daju na uvid potrošaču u slučaju njegovog zahtjeva)</a:t>
            </a:r>
          </a:p>
        </p:txBody>
      </p:sp>
      <p:sp>
        <p:nvSpPr>
          <p:cNvPr id="10" name="Rectangle: Rounded Corners 9">
            <a:extLst>
              <a:ext uri="{FF2B5EF4-FFF2-40B4-BE49-F238E27FC236}">
                <a16:creationId xmlns:a16="http://schemas.microsoft.com/office/drawing/2014/main" id="{7AB88638-3A40-4F4F-8D2B-FBF0E6866462}"/>
              </a:ext>
            </a:extLst>
          </p:cNvPr>
          <p:cNvSpPr/>
          <p:nvPr/>
        </p:nvSpPr>
        <p:spPr>
          <a:xfrm>
            <a:off x="7143565" y="2909656"/>
            <a:ext cx="2160233" cy="10386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300" dirty="0">
                <a:solidFill>
                  <a:schemeClr val="tx1">
                    <a:lumMod val="75000"/>
                    <a:lumOff val="25000"/>
                  </a:schemeClr>
                </a:solidFill>
              </a:rPr>
              <a:t>Mala pakiranja: u slučaju ambalaže ili spremnika čija je najveća površina manja od 10 cm</a:t>
            </a:r>
            <a:r>
              <a:rPr lang="hr-HR" sz="1300" baseline="30000" dirty="0">
                <a:solidFill>
                  <a:schemeClr val="tx1">
                    <a:lumMod val="75000"/>
                    <a:lumOff val="25000"/>
                  </a:schemeClr>
                </a:solidFill>
              </a:rPr>
              <a:t>2</a:t>
            </a:r>
          </a:p>
        </p:txBody>
      </p:sp>
      <p:sp>
        <p:nvSpPr>
          <p:cNvPr id="11" name="TextBox 10">
            <a:extLst>
              <a:ext uri="{FF2B5EF4-FFF2-40B4-BE49-F238E27FC236}">
                <a16:creationId xmlns:a16="http://schemas.microsoft.com/office/drawing/2014/main" id="{E62F22C6-C332-4510-8DA8-227F9F2078D9}"/>
              </a:ext>
            </a:extLst>
          </p:cNvPr>
          <p:cNvSpPr txBox="1"/>
          <p:nvPr/>
        </p:nvSpPr>
        <p:spPr>
          <a:xfrm>
            <a:off x="7318161" y="5593199"/>
            <a:ext cx="3527394" cy="655736"/>
          </a:xfrm>
          <a:prstGeom prst="rect">
            <a:avLst/>
          </a:prstGeom>
          <a:noFill/>
        </p:spPr>
        <p:txBody>
          <a:bodyPr wrap="square" lIns="0" tIns="0" rIns="0" bIns="0" rtlCol="0">
            <a:noAutofit/>
          </a:bodyPr>
          <a:lstStyle/>
          <a:p>
            <a:pPr algn="ctr"/>
            <a:r>
              <a:rPr lang="hr-HR" sz="1200" dirty="0">
                <a:solidFill>
                  <a:schemeClr val="tx1">
                    <a:lumMod val="75000"/>
                    <a:lumOff val="25000"/>
                  </a:schemeClr>
                </a:solidFill>
              </a:rPr>
              <a:t>Važne napomene: hrani nije dozvoljeno pripisivati svojstva prevencije, terapije ili liječenja bolesti ili pripisivati svojstva koje hrana nema</a:t>
            </a:r>
          </a:p>
        </p:txBody>
      </p:sp>
    </p:spTree>
    <p:extLst>
      <p:ext uri="{BB962C8B-B14F-4D97-AF65-F5344CB8AC3E}">
        <p14:creationId xmlns:p14="http://schemas.microsoft.com/office/powerpoint/2010/main" val="3834776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CAFA058F-FD95-45EC-BE65-7F23A146397A}"/>
              </a:ext>
            </a:extLst>
          </p:cNvPr>
          <p:cNvSpPr>
            <a:spLocks noGrp="1"/>
          </p:cNvSpPr>
          <p:nvPr>
            <p:ph type="title"/>
          </p:nvPr>
        </p:nvSpPr>
        <p:spPr>
          <a:xfrm>
            <a:off x="426000" y="463168"/>
            <a:ext cx="11340000" cy="718857"/>
          </a:xfrm>
        </p:spPr>
        <p:txBody>
          <a:bodyPr/>
          <a:lstStyle/>
          <a:p>
            <a:r>
              <a:rPr lang="hr-HR" dirty="0"/>
              <a:t>Nepretpakirana hrana</a:t>
            </a:r>
          </a:p>
        </p:txBody>
      </p:sp>
      <p:sp>
        <p:nvSpPr>
          <p:cNvPr id="4" name="TextBox 3">
            <a:extLst>
              <a:ext uri="{FF2B5EF4-FFF2-40B4-BE49-F238E27FC236}">
                <a16:creationId xmlns:a16="http://schemas.microsoft.com/office/drawing/2014/main" id="{A83CBA11-12E4-447D-9B00-6D27439FFF68}"/>
              </a:ext>
            </a:extLst>
          </p:cNvPr>
          <p:cNvSpPr txBox="1"/>
          <p:nvPr/>
        </p:nvSpPr>
        <p:spPr>
          <a:xfrm>
            <a:off x="5392079" y="676485"/>
            <a:ext cx="5277152" cy="408373"/>
          </a:xfrm>
          <a:prstGeom prst="rect">
            <a:avLst/>
          </a:prstGeom>
          <a:noFill/>
        </p:spPr>
        <p:txBody>
          <a:bodyPr wrap="square" lIns="0" tIns="0" rIns="0" bIns="0" rtlCol="0">
            <a:noAutofit/>
          </a:bodyPr>
          <a:lstStyle/>
          <a:p>
            <a:r>
              <a:rPr lang="hr-HR" sz="1400" b="1" dirty="0"/>
              <a:t>Pravilnik</a:t>
            </a:r>
            <a:r>
              <a:rPr lang="hr-HR" sz="1400" dirty="0"/>
              <a:t> o informiranju potrošača o nepretpakiranoj hrani (NN br. 144/44)</a:t>
            </a:r>
            <a:endParaRPr lang="hr-HR" sz="1400" dirty="0">
              <a:solidFill>
                <a:schemeClr val="tx1">
                  <a:lumMod val="75000"/>
                  <a:lumOff val="25000"/>
                </a:schemeClr>
              </a:solidFill>
              <a:latin typeface="+mn-lt"/>
            </a:endParaRPr>
          </a:p>
        </p:txBody>
      </p:sp>
      <p:sp>
        <p:nvSpPr>
          <p:cNvPr id="5" name="Arrow: Right 4">
            <a:extLst>
              <a:ext uri="{FF2B5EF4-FFF2-40B4-BE49-F238E27FC236}">
                <a16:creationId xmlns:a16="http://schemas.microsoft.com/office/drawing/2014/main" id="{9E3ED114-F3EF-4404-AF39-EAA51D74650A}"/>
              </a:ext>
            </a:extLst>
          </p:cNvPr>
          <p:cNvSpPr/>
          <p:nvPr/>
        </p:nvSpPr>
        <p:spPr>
          <a:xfrm>
            <a:off x="5107994" y="738629"/>
            <a:ext cx="248410" cy="14204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Rectangle 5">
            <a:extLst>
              <a:ext uri="{FF2B5EF4-FFF2-40B4-BE49-F238E27FC236}">
                <a16:creationId xmlns:a16="http://schemas.microsoft.com/office/drawing/2014/main" id="{7D363D6D-79CC-4285-AEF3-65D318278422}"/>
              </a:ext>
            </a:extLst>
          </p:cNvPr>
          <p:cNvSpPr/>
          <p:nvPr/>
        </p:nvSpPr>
        <p:spPr>
          <a:xfrm>
            <a:off x="4944861" y="533009"/>
            <a:ext cx="5832629" cy="55184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a:extLst>
              <a:ext uri="{FF2B5EF4-FFF2-40B4-BE49-F238E27FC236}">
                <a16:creationId xmlns:a16="http://schemas.microsoft.com/office/drawing/2014/main" id="{152A6D41-5187-4EDF-83CA-68E8224FE94C}"/>
              </a:ext>
            </a:extLst>
          </p:cNvPr>
          <p:cNvPicPr>
            <a:picLocks noChangeAspect="1"/>
          </p:cNvPicPr>
          <p:nvPr/>
        </p:nvPicPr>
        <p:blipFill rotWithShape="1">
          <a:blip r:embed="rId2"/>
          <a:srcRect l="37646" t="34046" r="39563" b="29838"/>
          <a:stretch/>
        </p:blipFill>
        <p:spPr>
          <a:xfrm>
            <a:off x="955830" y="1546955"/>
            <a:ext cx="4957075" cy="4418607"/>
          </a:xfrm>
          <a:prstGeom prst="rect">
            <a:avLst/>
          </a:prstGeom>
        </p:spPr>
      </p:pic>
      <p:pic>
        <p:nvPicPr>
          <p:cNvPr id="8" name="Picture 7">
            <a:extLst>
              <a:ext uri="{FF2B5EF4-FFF2-40B4-BE49-F238E27FC236}">
                <a16:creationId xmlns:a16="http://schemas.microsoft.com/office/drawing/2014/main" id="{793C7D5B-D20F-4683-94FC-98EE7FB00D80}"/>
              </a:ext>
            </a:extLst>
          </p:cNvPr>
          <p:cNvPicPr>
            <a:picLocks noChangeAspect="1"/>
          </p:cNvPicPr>
          <p:nvPr/>
        </p:nvPicPr>
        <p:blipFill rotWithShape="1">
          <a:blip r:embed="rId3"/>
          <a:srcRect l="37282" t="39223" r="39417" b="36311"/>
          <a:stretch/>
        </p:blipFill>
        <p:spPr>
          <a:xfrm>
            <a:off x="6096000" y="1538311"/>
            <a:ext cx="5366058" cy="3169329"/>
          </a:xfrm>
          <a:prstGeom prst="rect">
            <a:avLst/>
          </a:prstGeom>
        </p:spPr>
      </p:pic>
      <p:sp>
        <p:nvSpPr>
          <p:cNvPr id="2" name="Rectangle 1">
            <a:extLst>
              <a:ext uri="{FF2B5EF4-FFF2-40B4-BE49-F238E27FC236}">
                <a16:creationId xmlns:a16="http://schemas.microsoft.com/office/drawing/2014/main" id="{6A356373-5D96-4DB9-8766-CAF44F541635}"/>
              </a:ext>
            </a:extLst>
          </p:cNvPr>
          <p:cNvSpPr/>
          <p:nvPr/>
        </p:nvSpPr>
        <p:spPr>
          <a:xfrm>
            <a:off x="9800948" y="3657600"/>
            <a:ext cx="1535836" cy="213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728291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Naslov 1">
            <a:extLst>
              <a:ext uri="{FF2B5EF4-FFF2-40B4-BE49-F238E27FC236}">
                <a16:creationId xmlns:a16="http://schemas.microsoft.com/office/drawing/2014/main" id="{E3D7F7D1-5964-41D4-A75D-9F76B5326EAB}"/>
              </a:ext>
            </a:extLst>
          </p:cNvPr>
          <p:cNvSpPr txBox="1">
            <a:spLocks/>
          </p:cNvSpPr>
          <p:nvPr/>
        </p:nvSpPr>
        <p:spPr>
          <a:xfrm>
            <a:off x="432000" y="432000"/>
            <a:ext cx="11340000" cy="432000"/>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hr-HR" dirty="0"/>
              <a:t>Označavanje alergena</a:t>
            </a:r>
            <a:endParaRPr lang="en-US" dirty="0"/>
          </a:p>
        </p:txBody>
      </p:sp>
      <p:sp>
        <p:nvSpPr>
          <p:cNvPr id="34" name="TextBox 33">
            <a:extLst>
              <a:ext uri="{FF2B5EF4-FFF2-40B4-BE49-F238E27FC236}">
                <a16:creationId xmlns:a16="http://schemas.microsoft.com/office/drawing/2014/main" id="{84DDB1BB-8768-4B42-AA53-6C2F7ACEAA94}"/>
              </a:ext>
            </a:extLst>
          </p:cNvPr>
          <p:cNvSpPr txBox="1"/>
          <p:nvPr/>
        </p:nvSpPr>
        <p:spPr>
          <a:xfrm>
            <a:off x="1255555" y="2538483"/>
            <a:ext cx="3700649" cy="1287262"/>
          </a:xfrm>
          <a:prstGeom prst="rect">
            <a:avLst/>
          </a:prstGeom>
          <a:noFill/>
        </p:spPr>
        <p:txBody>
          <a:bodyPr wrap="square" lIns="0" tIns="0" rIns="0" bIns="0" rtlCol="0">
            <a:noAutofit/>
          </a:bodyPr>
          <a:lstStyle/>
          <a:p>
            <a:r>
              <a:rPr lang="hr-HR" sz="1500" dirty="0">
                <a:solidFill>
                  <a:schemeClr val="tx1">
                    <a:lumMod val="75000"/>
                    <a:lumOff val="25000"/>
                  </a:schemeClr>
                </a:solidFill>
              </a:rPr>
              <a:t>- u sklopu popisa sastojaka moraju biti naglašeni (npr. različitim slovima, stilovima ili bojama u pozadini ili </a:t>
            </a:r>
            <a:r>
              <a:rPr lang="hr-HR" sz="1500" dirty="0" err="1">
                <a:solidFill>
                  <a:schemeClr val="tx1">
                    <a:lumMod val="75000"/>
                    <a:lumOff val="25000"/>
                  </a:schemeClr>
                </a:solidFill>
              </a:rPr>
              <a:t>boldano</a:t>
            </a:r>
            <a:r>
              <a:rPr lang="hr-HR" sz="1500" dirty="0">
                <a:solidFill>
                  <a:schemeClr val="tx1">
                    <a:lumMod val="75000"/>
                    <a:lumOff val="25000"/>
                  </a:schemeClr>
                </a:solidFill>
              </a:rPr>
              <a:t>)</a:t>
            </a:r>
          </a:p>
          <a:p>
            <a:r>
              <a:rPr lang="hr-HR" sz="1500" dirty="0">
                <a:solidFill>
                  <a:schemeClr val="tx1">
                    <a:lumMod val="75000"/>
                    <a:lumOff val="25000"/>
                  </a:schemeClr>
                </a:solidFill>
              </a:rPr>
              <a:t> - u slučaju hrane za koju nije propisana obveza navođenja popisa sastojaka (npr. vino) alergeni se navode tako da se iza riječi “sadrži” navede alergen (npr. sadrži: </a:t>
            </a:r>
            <a:r>
              <a:rPr lang="hr-HR" sz="1500" dirty="0" err="1">
                <a:solidFill>
                  <a:schemeClr val="tx1">
                    <a:lumMod val="75000"/>
                    <a:lumOff val="25000"/>
                  </a:schemeClr>
                </a:solidFill>
              </a:rPr>
              <a:t>sulfite</a:t>
            </a:r>
            <a:r>
              <a:rPr lang="hr-HR" sz="1500" dirty="0">
                <a:solidFill>
                  <a:schemeClr val="tx1">
                    <a:lumMod val="75000"/>
                    <a:lumOff val="25000"/>
                  </a:schemeClr>
                </a:solidFill>
              </a:rPr>
              <a:t>)</a:t>
            </a:r>
            <a:endParaRPr lang="hr-HR" sz="1500" dirty="0">
              <a:solidFill>
                <a:schemeClr val="tx1">
                  <a:lumMod val="75000"/>
                  <a:lumOff val="25000"/>
                </a:schemeClr>
              </a:solidFill>
              <a:latin typeface="+mn-lt"/>
            </a:endParaRPr>
          </a:p>
        </p:txBody>
      </p:sp>
      <p:sp>
        <p:nvSpPr>
          <p:cNvPr id="36" name="TextBox 35">
            <a:extLst>
              <a:ext uri="{FF2B5EF4-FFF2-40B4-BE49-F238E27FC236}">
                <a16:creationId xmlns:a16="http://schemas.microsoft.com/office/drawing/2014/main" id="{775FABAB-A41A-4FBA-ABDE-0872E87C7EAB}"/>
              </a:ext>
            </a:extLst>
          </p:cNvPr>
          <p:cNvSpPr txBox="1"/>
          <p:nvPr/>
        </p:nvSpPr>
        <p:spPr>
          <a:xfrm>
            <a:off x="1091446" y="4860355"/>
            <a:ext cx="6185336" cy="1276354"/>
          </a:xfrm>
          <a:prstGeom prst="rect">
            <a:avLst/>
          </a:prstGeom>
          <a:noFill/>
        </p:spPr>
        <p:txBody>
          <a:bodyPr wrap="square" lIns="0" tIns="0" rIns="0" bIns="0" rtlCol="0">
            <a:noAutofit/>
          </a:bodyPr>
          <a:lstStyle/>
          <a:p>
            <a:r>
              <a:rPr lang="hr-HR" sz="1500" dirty="0">
                <a:solidFill>
                  <a:schemeClr val="tx1">
                    <a:lumMod val="75000"/>
                    <a:lumOff val="25000"/>
                  </a:schemeClr>
                </a:solidFill>
              </a:rPr>
              <a:t>Vidljivo mjesto (npr. u cjeniku, na stolu) - obavijest o informacijama o alergenima ili obraćanje osoblju (osoblje tada mora znati sve potrebne informacije)</a:t>
            </a:r>
          </a:p>
          <a:p>
            <a:r>
              <a:rPr lang="hr-HR" sz="1500" dirty="0">
                <a:solidFill>
                  <a:schemeClr val="tx1">
                    <a:lumMod val="75000"/>
                    <a:lumOff val="25000"/>
                  </a:schemeClr>
                </a:solidFill>
              </a:rPr>
              <a:t>                - obavijest mora biti lako uočljiva, jasno čitljiva (neizbrisiva) </a:t>
            </a:r>
          </a:p>
          <a:p>
            <a:r>
              <a:rPr lang="hr-HR" sz="1500" dirty="0">
                <a:solidFill>
                  <a:schemeClr val="tx1">
                    <a:lumMod val="75000"/>
                    <a:lumOff val="25000"/>
                  </a:schemeClr>
                </a:solidFill>
              </a:rPr>
              <a:t>                - informacije moraju biti dostupne u ispisanom ili elektroničkom obliku kako bi na zahtjev bile lako dostupne potrošaču i nadležnim inspekcijama i dostupne prije nego što je hrana ponuđena na prodaju</a:t>
            </a:r>
          </a:p>
        </p:txBody>
      </p:sp>
      <p:sp>
        <p:nvSpPr>
          <p:cNvPr id="2" name="Pravokutnik: zaobljeni kutovi 1">
            <a:extLst>
              <a:ext uri="{FF2B5EF4-FFF2-40B4-BE49-F238E27FC236}">
                <a16:creationId xmlns:a16="http://schemas.microsoft.com/office/drawing/2014/main" id="{6585A707-DC9A-46E4-BDCC-E700AA62BE5E}"/>
              </a:ext>
            </a:extLst>
          </p:cNvPr>
          <p:cNvSpPr/>
          <p:nvPr/>
        </p:nvSpPr>
        <p:spPr>
          <a:xfrm>
            <a:off x="1534531" y="1481758"/>
            <a:ext cx="3142696" cy="711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a:t>ZAPAKIRANA HRANA/PROIZVODI</a:t>
            </a:r>
            <a:endParaRPr lang="en-US" b="1" dirty="0"/>
          </a:p>
        </p:txBody>
      </p:sp>
      <p:sp>
        <p:nvSpPr>
          <p:cNvPr id="9" name="Pravokutnik: zaobljeni kutovi 8">
            <a:extLst>
              <a:ext uri="{FF2B5EF4-FFF2-40B4-BE49-F238E27FC236}">
                <a16:creationId xmlns:a16="http://schemas.microsoft.com/office/drawing/2014/main" id="{13D8B121-E972-4066-9472-D6A4EA46F081}"/>
              </a:ext>
            </a:extLst>
          </p:cNvPr>
          <p:cNvSpPr/>
          <p:nvPr/>
        </p:nvSpPr>
        <p:spPr>
          <a:xfrm>
            <a:off x="7475734" y="634441"/>
            <a:ext cx="3142696" cy="711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a:t>NEPRETPAKIRANA HRANA/PROIZVODI</a:t>
            </a:r>
            <a:endParaRPr lang="en-US" b="1" dirty="0"/>
          </a:p>
        </p:txBody>
      </p:sp>
      <p:sp>
        <p:nvSpPr>
          <p:cNvPr id="10" name="Pravokutnik: zaobljeni kutovi 9">
            <a:extLst>
              <a:ext uri="{FF2B5EF4-FFF2-40B4-BE49-F238E27FC236}">
                <a16:creationId xmlns:a16="http://schemas.microsoft.com/office/drawing/2014/main" id="{6221C52E-32F7-4379-8316-E57235BD37A9}"/>
              </a:ext>
            </a:extLst>
          </p:cNvPr>
          <p:cNvSpPr/>
          <p:nvPr/>
        </p:nvSpPr>
        <p:spPr>
          <a:xfrm>
            <a:off x="6789947" y="1669899"/>
            <a:ext cx="2059950" cy="128726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500" dirty="0">
                <a:solidFill>
                  <a:schemeClr val="accent4">
                    <a:lumMod val="50000"/>
                  </a:schemeClr>
                </a:solidFill>
              </a:rPr>
              <a:t>U ugostiteljstvu (ali ne i slastičarnice)</a:t>
            </a:r>
            <a:endParaRPr lang="en-US" sz="1500" dirty="0">
              <a:solidFill>
                <a:schemeClr val="accent4">
                  <a:lumMod val="50000"/>
                </a:schemeClr>
              </a:solidFill>
            </a:endParaRPr>
          </a:p>
        </p:txBody>
      </p:sp>
      <p:sp>
        <p:nvSpPr>
          <p:cNvPr id="11" name="Pravokutnik: zaobljeni kutovi 10">
            <a:extLst>
              <a:ext uri="{FF2B5EF4-FFF2-40B4-BE49-F238E27FC236}">
                <a16:creationId xmlns:a16="http://schemas.microsoft.com/office/drawing/2014/main" id="{7B0C6CF1-5B74-487C-97D4-E7979A4A2742}"/>
              </a:ext>
            </a:extLst>
          </p:cNvPr>
          <p:cNvSpPr/>
          <p:nvPr/>
        </p:nvSpPr>
        <p:spPr>
          <a:xfrm>
            <a:off x="9097605" y="1669899"/>
            <a:ext cx="2059950" cy="128726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500" dirty="0">
                <a:solidFill>
                  <a:schemeClr val="accent4">
                    <a:lumMod val="50000"/>
                  </a:schemeClr>
                </a:solidFill>
              </a:rPr>
              <a:t>Pekarski i slastičarski proizvodi, konditorski proizvodi, zamrznuti deserti, mesni pripravci</a:t>
            </a:r>
            <a:endParaRPr lang="en-US" sz="1500" dirty="0">
              <a:solidFill>
                <a:schemeClr val="accent4">
                  <a:lumMod val="50000"/>
                </a:schemeClr>
              </a:solidFill>
            </a:endParaRPr>
          </a:p>
        </p:txBody>
      </p:sp>
      <p:sp>
        <p:nvSpPr>
          <p:cNvPr id="12" name="Pravokutnik: zaobljeni kutovi 11">
            <a:extLst>
              <a:ext uri="{FF2B5EF4-FFF2-40B4-BE49-F238E27FC236}">
                <a16:creationId xmlns:a16="http://schemas.microsoft.com/office/drawing/2014/main" id="{EEFA7057-0CEE-47D5-B2C7-7BCCE88159DD}"/>
              </a:ext>
            </a:extLst>
          </p:cNvPr>
          <p:cNvSpPr/>
          <p:nvPr/>
        </p:nvSpPr>
        <p:spPr>
          <a:xfrm>
            <a:off x="6789947" y="3182373"/>
            <a:ext cx="2161364" cy="128726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500" dirty="0">
                <a:solidFill>
                  <a:schemeClr val="accent4">
                    <a:lumMod val="50000"/>
                  </a:schemeClr>
                </a:solidFill>
              </a:rPr>
              <a:t>Informaciju o alergenima moguće je ponuditi na drugi način, npr. usmenom komunikacijom</a:t>
            </a:r>
            <a:endParaRPr lang="en-US" sz="1500" dirty="0">
              <a:solidFill>
                <a:schemeClr val="accent4">
                  <a:lumMod val="50000"/>
                </a:schemeClr>
              </a:solidFill>
            </a:endParaRPr>
          </a:p>
        </p:txBody>
      </p:sp>
      <p:sp>
        <p:nvSpPr>
          <p:cNvPr id="13" name="Pravokutnik: zaobljeni kutovi 12">
            <a:extLst>
              <a:ext uri="{FF2B5EF4-FFF2-40B4-BE49-F238E27FC236}">
                <a16:creationId xmlns:a16="http://schemas.microsoft.com/office/drawing/2014/main" id="{D72407FC-8B1C-4D65-AB24-5288198D4DFE}"/>
              </a:ext>
            </a:extLst>
          </p:cNvPr>
          <p:cNvSpPr/>
          <p:nvPr/>
        </p:nvSpPr>
        <p:spPr>
          <a:xfrm>
            <a:off x="8996191" y="3182114"/>
            <a:ext cx="2161364" cy="128726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500" dirty="0">
                <a:solidFill>
                  <a:schemeClr val="accent4">
                    <a:lumMod val="50000"/>
                  </a:schemeClr>
                </a:solidFill>
              </a:rPr>
              <a:t>Potrebno je navesti popis sastojaka u pisanom obliku, a alergeni trebaju biti istaknuti tj. naglašeni</a:t>
            </a:r>
            <a:endParaRPr lang="en-US" sz="1500" dirty="0">
              <a:solidFill>
                <a:schemeClr val="accent4">
                  <a:lumMod val="50000"/>
                </a:schemeClr>
              </a:solidFill>
            </a:endParaRPr>
          </a:p>
        </p:txBody>
      </p:sp>
      <p:sp>
        <p:nvSpPr>
          <p:cNvPr id="4" name="Desna vitičasta zagrada 3">
            <a:extLst>
              <a:ext uri="{FF2B5EF4-FFF2-40B4-BE49-F238E27FC236}">
                <a16:creationId xmlns:a16="http://schemas.microsoft.com/office/drawing/2014/main" id="{432EA7FA-F141-40E4-A93E-1442418E2AC1}"/>
              </a:ext>
            </a:extLst>
          </p:cNvPr>
          <p:cNvSpPr/>
          <p:nvPr/>
        </p:nvSpPr>
        <p:spPr>
          <a:xfrm>
            <a:off x="7674686" y="4731657"/>
            <a:ext cx="391886" cy="16943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kstniOkvir 4">
            <a:extLst>
              <a:ext uri="{FF2B5EF4-FFF2-40B4-BE49-F238E27FC236}">
                <a16:creationId xmlns:a16="http://schemas.microsoft.com/office/drawing/2014/main" id="{5731210B-4105-4B50-83B6-6E93A4C5D9C8}"/>
              </a:ext>
            </a:extLst>
          </p:cNvPr>
          <p:cNvSpPr txBox="1"/>
          <p:nvPr/>
        </p:nvSpPr>
        <p:spPr>
          <a:xfrm>
            <a:off x="8265524" y="5444251"/>
            <a:ext cx="1977371" cy="692458"/>
          </a:xfrm>
          <a:prstGeom prst="rect">
            <a:avLst/>
          </a:prstGeom>
          <a:noFill/>
        </p:spPr>
        <p:txBody>
          <a:bodyPr wrap="square" lIns="0" tIns="0" rIns="0" bIns="0" rtlCol="0">
            <a:noAutofit/>
          </a:bodyPr>
          <a:lstStyle/>
          <a:p>
            <a:pPr algn="l"/>
            <a:r>
              <a:rPr lang="hr-HR" sz="1900" dirty="0">
                <a:solidFill>
                  <a:schemeClr val="tx1">
                    <a:lumMod val="75000"/>
                    <a:lumOff val="25000"/>
                  </a:schemeClr>
                </a:solidFill>
                <a:latin typeface="+mn-lt"/>
              </a:rPr>
              <a:t>Ugostiteljstvo</a:t>
            </a:r>
            <a:endParaRPr lang="en-US" sz="1900" dirty="0">
              <a:solidFill>
                <a:schemeClr val="tx1">
                  <a:lumMod val="75000"/>
                  <a:lumOff val="25000"/>
                </a:schemeClr>
              </a:solidFill>
              <a:latin typeface="+mn-lt"/>
            </a:endParaRPr>
          </a:p>
        </p:txBody>
      </p:sp>
      <p:sp>
        <p:nvSpPr>
          <p:cNvPr id="6" name="Pravokutnik 5">
            <a:extLst>
              <a:ext uri="{FF2B5EF4-FFF2-40B4-BE49-F238E27FC236}">
                <a16:creationId xmlns:a16="http://schemas.microsoft.com/office/drawing/2014/main" id="{7FD75BA9-F911-424F-9B66-3DC6B3B95BA0}"/>
              </a:ext>
            </a:extLst>
          </p:cNvPr>
          <p:cNvSpPr/>
          <p:nvPr/>
        </p:nvSpPr>
        <p:spPr>
          <a:xfrm>
            <a:off x="918648" y="4793893"/>
            <a:ext cx="6557086" cy="1512474"/>
          </a:xfrm>
          <a:prstGeom prst="rect">
            <a:avLst/>
          </a:prstGeom>
          <a:noFill/>
          <a:ln w="2857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relica: prema dolje 6">
            <a:extLst>
              <a:ext uri="{FF2B5EF4-FFF2-40B4-BE49-F238E27FC236}">
                <a16:creationId xmlns:a16="http://schemas.microsoft.com/office/drawing/2014/main" id="{5DB47815-0E97-4F3A-97FB-7E81E8DDFAE8}"/>
              </a:ext>
            </a:extLst>
          </p:cNvPr>
          <p:cNvSpPr/>
          <p:nvPr/>
        </p:nvSpPr>
        <p:spPr>
          <a:xfrm>
            <a:off x="7881257" y="1379426"/>
            <a:ext cx="384267" cy="468248"/>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relica: prema dolje 18">
            <a:extLst>
              <a:ext uri="{FF2B5EF4-FFF2-40B4-BE49-F238E27FC236}">
                <a16:creationId xmlns:a16="http://schemas.microsoft.com/office/drawing/2014/main" id="{71E8F326-C824-49C0-BEFC-E01B51FAEBA5}"/>
              </a:ext>
            </a:extLst>
          </p:cNvPr>
          <p:cNvSpPr/>
          <p:nvPr/>
        </p:nvSpPr>
        <p:spPr>
          <a:xfrm>
            <a:off x="9977131" y="1323299"/>
            <a:ext cx="384267" cy="468248"/>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relica: prema dolje 19">
            <a:extLst>
              <a:ext uri="{FF2B5EF4-FFF2-40B4-BE49-F238E27FC236}">
                <a16:creationId xmlns:a16="http://schemas.microsoft.com/office/drawing/2014/main" id="{7A4D5887-517D-4D67-92C4-75BB8B1EB397}"/>
              </a:ext>
            </a:extLst>
          </p:cNvPr>
          <p:cNvSpPr/>
          <p:nvPr/>
        </p:nvSpPr>
        <p:spPr>
          <a:xfrm>
            <a:off x="7714825" y="2888765"/>
            <a:ext cx="384267" cy="468248"/>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relica: prema dolje 20">
            <a:extLst>
              <a:ext uri="{FF2B5EF4-FFF2-40B4-BE49-F238E27FC236}">
                <a16:creationId xmlns:a16="http://schemas.microsoft.com/office/drawing/2014/main" id="{48BDD9C6-7440-4C1D-81B6-31C72A352255}"/>
              </a:ext>
            </a:extLst>
          </p:cNvPr>
          <p:cNvSpPr/>
          <p:nvPr/>
        </p:nvSpPr>
        <p:spPr>
          <a:xfrm>
            <a:off x="10076873" y="2888765"/>
            <a:ext cx="384267" cy="468248"/>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animBg="1"/>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文本框 50"/>
          <p:cNvSpPr txBox="1"/>
          <p:nvPr/>
        </p:nvSpPr>
        <p:spPr>
          <a:xfrm>
            <a:off x="5433790" y="118692"/>
            <a:ext cx="1262460" cy="5183342"/>
          </a:xfrm>
          <a:prstGeom prst="rect">
            <a:avLst/>
          </a:prstGeom>
          <a:noFill/>
        </p:spPr>
        <p:txBody>
          <a:bodyPr wrap="square" rtlCol="0" anchor="ctr">
            <a:spAutoFit/>
          </a:bodyPr>
          <a:lstStyle/>
          <a:p>
            <a:pPr algn="ctr">
              <a:lnSpc>
                <a:spcPct val="150000"/>
              </a:lnSpc>
            </a:pPr>
            <a:r>
              <a:rPr lang="en-US" altLang="zh-CN" sz="25000" dirty="0">
                <a:solidFill>
                  <a:schemeClr val="bg2">
                    <a:lumMod val="50000"/>
                  </a:schemeClr>
                </a:solidFill>
                <a:latin typeface="华文细黑" panose="02010600040101010101" pitchFamily="2" charset="-122"/>
                <a:ea typeface="华文细黑" panose="02010600040101010101" pitchFamily="2" charset="-122"/>
              </a:rPr>
              <a:t>1</a:t>
            </a:r>
          </a:p>
        </p:txBody>
      </p:sp>
      <p:sp>
        <p:nvSpPr>
          <p:cNvPr id="53" name="文本框 52"/>
          <p:cNvSpPr txBox="1"/>
          <p:nvPr/>
        </p:nvSpPr>
        <p:spPr>
          <a:xfrm>
            <a:off x="3344993" y="4710625"/>
            <a:ext cx="5570361" cy="1077218"/>
          </a:xfrm>
          <a:prstGeom prst="rect">
            <a:avLst/>
          </a:prstGeom>
          <a:noFill/>
        </p:spPr>
        <p:txBody>
          <a:bodyPr wrap="square" rtlCol="0">
            <a:spAutoFit/>
          </a:bodyPr>
          <a:lstStyle/>
          <a:p>
            <a:pPr algn="ctr">
              <a:lnSpc>
                <a:spcPct val="130000"/>
              </a:lnSpc>
            </a:pPr>
            <a:r>
              <a:rPr lang="hr-HR" altLang="zh-CN" sz="1700" dirty="0">
                <a:solidFill>
                  <a:schemeClr val="tx2">
                    <a:lumMod val="50000"/>
                  </a:schemeClr>
                </a:solidFill>
                <a:latin typeface="+mn-ea"/>
              </a:rPr>
              <a:t>Najzahtjevnija kontrola subjekta u poslovanju hranom</a:t>
            </a:r>
            <a:r>
              <a:rPr lang="en-US" altLang="zh-CN" sz="1700" dirty="0">
                <a:solidFill>
                  <a:schemeClr val="tx2">
                    <a:lumMod val="50000"/>
                  </a:schemeClr>
                </a:solidFill>
                <a:latin typeface="+mn-ea"/>
              </a:rPr>
              <a:t>.</a:t>
            </a:r>
            <a:endParaRPr lang="hr-HR" altLang="zh-CN" sz="1700" dirty="0">
              <a:solidFill>
                <a:schemeClr val="tx2">
                  <a:lumMod val="50000"/>
                </a:schemeClr>
              </a:solidFill>
              <a:latin typeface="+mn-ea"/>
            </a:endParaRPr>
          </a:p>
          <a:p>
            <a:pPr algn="ctr">
              <a:lnSpc>
                <a:spcPct val="130000"/>
              </a:lnSpc>
            </a:pPr>
            <a:endParaRPr lang="hr-HR" altLang="zh-CN" sz="1700" dirty="0">
              <a:solidFill>
                <a:schemeClr val="tx2">
                  <a:lumMod val="50000"/>
                </a:schemeClr>
              </a:solidFill>
              <a:latin typeface="+mn-ea"/>
            </a:endParaRPr>
          </a:p>
          <a:p>
            <a:pPr algn="ctr">
              <a:lnSpc>
                <a:spcPct val="130000"/>
              </a:lnSpc>
            </a:pPr>
            <a:r>
              <a:rPr lang="hr-HR" altLang="zh-CN" sz="1700" dirty="0">
                <a:solidFill>
                  <a:schemeClr val="tx2">
                    <a:lumMod val="50000"/>
                  </a:schemeClr>
                </a:solidFill>
                <a:latin typeface="+mn-ea"/>
              </a:rPr>
              <a:t>ZAŠTO?</a:t>
            </a:r>
            <a:endParaRPr lang="en-US" altLang="zh-CN" sz="1700" dirty="0">
              <a:solidFill>
                <a:schemeClr val="tx2">
                  <a:lumMod val="50000"/>
                </a:schemeClr>
              </a:solidFill>
              <a:latin typeface="+mn-ea"/>
            </a:endParaRPr>
          </a:p>
        </p:txBody>
      </p:sp>
      <p:sp>
        <p:nvSpPr>
          <p:cNvPr id="61" name="矩形 60"/>
          <p:cNvSpPr/>
          <p:nvPr/>
        </p:nvSpPr>
        <p:spPr>
          <a:xfrm>
            <a:off x="4802110" y="2847932"/>
            <a:ext cx="2593624" cy="1077218"/>
          </a:xfrm>
          <a:prstGeom prst="rect">
            <a:avLst/>
          </a:prstGeom>
          <a:solidFill>
            <a:schemeClr val="bg1"/>
          </a:solidFill>
        </p:spPr>
        <p:txBody>
          <a:bodyPr wrap="square">
            <a:spAutoFit/>
          </a:bodyPr>
          <a:lstStyle/>
          <a:p>
            <a:pPr algn="ctr"/>
            <a:r>
              <a:rPr kumimoji="1" lang="hr-HR" altLang="zh-CN" sz="3200" dirty="0">
                <a:solidFill>
                  <a:schemeClr val="tx2"/>
                </a:solidFill>
                <a:effectLst>
                  <a:innerShdw blurRad="63500" dist="50800" dir="16200000">
                    <a:prstClr val="black">
                      <a:alpha val="30000"/>
                    </a:prstClr>
                  </a:innerShdw>
                </a:effectLst>
                <a:latin typeface="+mj-ea"/>
                <a:ea typeface="+mj-ea"/>
              </a:rPr>
              <a:t>BIOLOŠKE OPASNOSTI</a:t>
            </a:r>
            <a:endParaRPr kumimoji="1" lang="zh-CN" altLang="en-US" sz="3200" spc="600" dirty="0">
              <a:solidFill>
                <a:schemeClr val="tx2"/>
              </a:solidFill>
              <a:effectLst>
                <a:innerShdw blurRad="63500" dist="50800" dir="16200000">
                  <a:prstClr val="black">
                    <a:alpha val="30000"/>
                  </a:prstClr>
                </a:innerShdw>
              </a:effectLst>
              <a:latin typeface="+mj-ea"/>
              <a:ea typeface="+mj-ea"/>
            </a:endParaRPr>
          </a:p>
        </p:txBody>
      </p:sp>
      <p:cxnSp>
        <p:nvCxnSpPr>
          <p:cNvPr id="282" name="直接连接符 281"/>
          <p:cNvCxnSpPr>
            <a:stCxn id="252" idx="2"/>
            <a:endCxn id="234" idx="1"/>
          </p:cNvCxnSpPr>
          <p:nvPr/>
        </p:nvCxnSpPr>
        <p:spPr>
          <a:xfrm flipH="1">
            <a:off x="7972096" y="1978766"/>
            <a:ext cx="1241019" cy="656955"/>
          </a:xfrm>
          <a:prstGeom prst="line">
            <a:avLst/>
          </a:prstGeom>
          <a:ln>
            <a:solidFill>
              <a:schemeClr val="tx1">
                <a:alpha val="44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endCxn id="64" idx="0"/>
          </p:cNvCxnSpPr>
          <p:nvPr/>
        </p:nvCxnSpPr>
        <p:spPr>
          <a:xfrm>
            <a:off x="3149671" y="4275240"/>
            <a:ext cx="6005708" cy="8695"/>
          </a:xfrm>
          <a:prstGeom prst="line">
            <a:avLst/>
          </a:prstGeom>
          <a:ln>
            <a:solidFill>
              <a:schemeClr val="tx2">
                <a:alpha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7" name="L 形 56"/>
          <p:cNvSpPr/>
          <p:nvPr/>
        </p:nvSpPr>
        <p:spPr>
          <a:xfrm flipV="1">
            <a:off x="2269242" y="1489537"/>
            <a:ext cx="360000" cy="360000"/>
          </a:xfrm>
          <a:prstGeom prst="corner">
            <a:avLst>
              <a:gd name="adj1" fmla="val 12625"/>
              <a:gd name="adj2" fmla="val 12633"/>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38"/>
          <p:cNvCxnSpPr/>
          <p:nvPr/>
        </p:nvCxnSpPr>
        <p:spPr>
          <a:xfrm flipH="1">
            <a:off x="8979490" y="458635"/>
            <a:ext cx="1790376" cy="1138338"/>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39"/>
          <p:cNvCxnSpPr/>
          <p:nvPr/>
        </p:nvCxnSpPr>
        <p:spPr>
          <a:xfrm flipH="1">
            <a:off x="10039944" y="994516"/>
            <a:ext cx="750779" cy="477352"/>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40"/>
          <p:cNvCxnSpPr/>
          <p:nvPr/>
        </p:nvCxnSpPr>
        <p:spPr>
          <a:xfrm flipH="1">
            <a:off x="334147" y="4404457"/>
            <a:ext cx="2238336" cy="1423155"/>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41"/>
          <p:cNvCxnSpPr/>
          <p:nvPr/>
        </p:nvCxnSpPr>
        <p:spPr>
          <a:xfrm flipH="1">
            <a:off x="1452569" y="4830903"/>
            <a:ext cx="1168473" cy="742926"/>
          </a:xfrm>
          <a:prstGeom prst="line">
            <a:avLst/>
          </a:prstGeom>
          <a:ln>
            <a:gradFill>
              <a:gsLst>
                <a:gs pos="0">
                  <a:schemeClr val="tx1">
                    <a:lumMod val="50000"/>
                    <a:lumOff val="5000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4" name="L 形 63"/>
          <p:cNvSpPr/>
          <p:nvPr/>
        </p:nvSpPr>
        <p:spPr>
          <a:xfrm rot="10800000" flipV="1">
            <a:off x="9155379" y="3781193"/>
            <a:ext cx="536616" cy="536616"/>
          </a:xfrm>
          <a:prstGeom prst="corner">
            <a:avLst>
              <a:gd name="adj1" fmla="val 12625"/>
              <a:gd name="adj2" fmla="val 12633"/>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rot="14400000">
            <a:off x="2464082" y="3989462"/>
            <a:ext cx="545496" cy="487933"/>
            <a:chOff x="3100489" y="4051921"/>
            <a:chExt cx="545496" cy="487933"/>
          </a:xfrm>
        </p:grpSpPr>
        <p:sp>
          <p:nvSpPr>
            <p:cNvPr id="67" name="33"/>
            <p:cNvSpPr/>
            <p:nvPr/>
          </p:nvSpPr>
          <p:spPr>
            <a:xfrm rot="20599068">
              <a:off x="3100489" y="4069598"/>
              <a:ext cx="545496" cy="470256"/>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8" name="椭圆 67"/>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33"/>
          <p:cNvSpPr/>
          <p:nvPr/>
        </p:nvSpPr>
        <p:spPr>
          <a:xfrm rot="20599068">
            <a:off x="7660378" y="3013596"/>
            <a:ext cx="118484" cy="102141"/>
          </a:xfrm>
          <a:prstGeom prst="triangle">
            <a:avLst/>
          </a:prstGeom>
          <a:solidFill>
            <a:schemeClr val="bg1"/>
          </a:solid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0" name="组合 69"/>
          <p:cNvGrpSpPr/>
          <p:nvPr/>
        </p:nvGrpSpPr>
        <p:grpSpPr>
          <a:xfrm rot="4205436">
            <a:off x="8605647" y="2771418"/>
            <a:ext cx="373919" cy="347426"/>
            <a:chOff x="3168984" y="4051921"/>
            <a:chExt cx="373919" cy="347426"/>
          </a:xfrm>
        </p:grpSpPr>
        <p:sp>
          <p:nvSpPr>
            <p:cNvPr id="71" name="33"/>
            <p:cNvSpPr/>
            <p:nvPr/>
          </p:nvSpPr>
          <p:spPr>
            <a:xfrm rot="20599068">
              <a:off x="3168984" y="4077002"/>
              <a:ext cx="373919" cy="322345"/>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2" name="椭圆 71"/>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33"/>
          <p:cNvSpPr/>
          <p:nvPr/>
        </p:nvSpPr>
        <p:spPr>
          <a:xfrm rot="10800000">
            <a:off x="6012826" y="4422933"/>
            <a:ext cx="172484" cy="148693"/>
          </a:xfrm>
          <a:prstGeom prst="triangle">
            <a:avLst/>
          </a:prstGeom>
          <a:solidFill>
            <a:schemeClr val="tx2">
              <a:lumMod val="85000"/>
              <a:lumOff val="1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4" name="组合 73"/>
          <p:cNvGrpSpPr/>
          <p:nvPr/>
        </p:nvGrpSpPr>
        <p:grpSpPr>
          <a:xfrm rot="4433794">
            <a:off x="9580376" y="1361881"/>
            <a:ext cx="545496" cy="487933"/>
            <a:chOff x="3100489" y="4051921"/>
            <a:chExt cx="545496" cy="487933"/>
          </a:xfrm>
        </p:grpSpPr>
        <p:sp>
          <p:nvSpPr>
            <p:cNvPr id="75" name="33"/>
            <p:cNvSpPr/>
            <p:nvPr/>
          </p:nvSpPr>
          <p:spPr>
            <a:xfrm rot="20599068">
              <a:off x="3100489" y="4069598"/>
              <a:ext cx="545496" cy="470256"/>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6" name="椭圆 75"/>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rot="16810010" flipV="1">
            <a:off x="1096597" y="1255125"/>
            <a:ext cx="260050" cy="240132"/>
            <a:chOff x="3173650" y="4051921"/>
            <a:chExt cx="355131" cy="327932"/>
          </a:xfrm>
        </p:grpSpPr>
        <p:sp>
          <p:nvSpPr>
            <p:cNvPr id="78" name="33"/>
            <p:cNvSpPr/>
            <p:nvPr/>
          </p:nvSpPr>
          <p:spPr>
            <a:xfrm rot="20599068">
              <a:off x="3173650" y="4073705"/>
              <a:ext cx="355131" cy="306148"/>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9" name="椭圆 78"/>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33"/>
          <p:cNvSpPr/>
          <p:nvPr/>
        </p:nvSpPr>
        <p:spPr>
          <a:xfrm rot="20599068" flipV="1">
            <a:off x="4689962" y="2967148"/>
            <a:ext cx="96406" cy="83109"/>
          </a:xfrm>
          <a:prstGeom prst="triangle">
            <a:avLst/>
          </a:prstGeom>
          <a:solidFill>
            <a:schemeClr val="bg1"/>
          </a:solidFill>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95" name="组合 94"/>
          <p:cNvGrpSpPr/>
          <p:nvPr/>
        </p:nvGrpSpPr>
        <p:grpSpPr>
          <a:xfrm rot="7316312" flipV="1">
            <a:off x="9815029" y="5511501"/>
            <a:ext cx="220831" cy="203917"/>
            <a:chOff x="3173650" y="4051921"/>
            <a:chExt cx="355131" cy="327932"/>
          </a:xfrm>
        </p:grpSpPr>
        <p:sp>
          <p:nvSpPr>
            <p:cNvPr id="96" name="33"/>
            <p:cNvSpPr/>
            <p:nvPr/>
          </p:nvSpPr>
          <p:spPr>
            <a:xfrm rot="20599068">
              <a:off x="3173650" y="4073705"/>
              <a:ext cx="355131" cy="306148"/>
            </a:xfrm>
            <a:prstGeom prst="triangle">
              <a:avLst/>
            </a:prstGeom>
            <a:noFill/>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7" name="椭圆 96"/>
            <p:cNvSpPr/>
            <p:nvPr/>
          </p:nvSpPr>
          <p:spPr>
            <a:xfrm rot="11174285">
              <a:off x="3281152" y="4051921"/>
              <a:ext cx="50405" cy="50405"/>
            </a:xfrm>
            <a:prstGeom prst="ellipse">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1381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ox(in)">
                                      <p:cBhvr>
                                        <p:cTn id="10" dur="1250"/>
                                        <p:tgtEl>
                                          <p:spTgt spid="51"/>
                                        </p:tgtEl>
                                      </p:cBhvr>
                                    </p:animEffect>
                                  </p:childTnLst>
                                </p:cTn>
                              </p:par>
                              <p:par>
                                <p:cTn id="11" presetID="37" presetClass="entr" presetSubtype="0" fill="hold" grpId="0" nodeType="withEffect">
                                  <p:stCondLst>
                                    <p:cond delay="75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900" decel="100000" fill="hold"/>
                                        <p:tgtEl>
                                          <p:spTgt spid="6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17" presetID="31" presetClass="entr" presetSubtype="0" fill="hold" nodeType="withEffect">
                                  <p:stCondLst>
                                    <p:cond delay="250"/>
                                  </p:stCondLst>
                                  <p:childTnLst>
                                    <p:set>
                                      <p:cBhvr>
                                        <p:cTn id="18" dur="1" fill="hold">
                                          <p:stCondLst>
                                            <p:cond delay="0"/>
                                          </p:stCondLst>
                                        </p:cTn>
                                        <p:tgtEl>
                                          <p:spTgt spid="282"/>
                                        </p:tgtEl>
                                        <p:attrNameLst>
                                          <p:attrName>style.visibility</p:attrName>
                                        </p:attrNameLst>
                                      </p:cBhvr>
                                      <p:to>
                                        <p:strVal val="visible"/>
                                      </p:to>
                                    </p:set>
                                    <p:anim calcmode="lin" valueType="num">
                                      <p:cBhvr>
                                        <p:cTn id="19" dur="1000" fill="hold"/>
                                        <p:tgtEl>
                                          <p:spTgt spid="282"/>
                                        </p:tgtEl>
                                        <p:attrNameLst>
                                          <p:attrName>ppt_w</p:attrName>
                                        </p:attrNameLst>
                                      </p:cBhvr>
                                      <p:tavLst>
                                        <p:tav tm="0">
                                          <p:val>
                                            <p:fltVal val="0"/>
                                          </p:val>
                                        </p:tav>
                                        <p:tav tm="100000">
                                          <p:val>
                                            <p:strVal val="#ppt_w"/>
                                          </p:val>
                                        </p:tav>
                                      </p:tavLst>
                                    </p:anim>
                                    <p:anim calcmode="lin" valueType="num">
                                      <p:cBhvr>
                                        <p:cTn id="20" dur="1000" fill="hold"/>
                                        <p:tgtEl>
                                          <p:spTgt spid="282"/>
                                        </p:tgtEl>
                                        <p:attrNameLst>
                                          <p:attrName>ppt_h</p:attrName>
                                        </p:attrNameLst>
                                      </p:cBhvr>
                                      <p:tavLst>
                                        <p:tav tm="0">
                                          <p:val>
                                            <p:fltVal val="0"/>
                                          </p:val>
                                        </p:tav>
                                        <p:tav tm="100000">
                                          <p:val>
                                            <p:strVal val="#ppt_h"/>
                                          </p:val>
                                        </p:tav>
                                      </p:tavLst>
                                    </p:anim>
                                    <p:anim calcmode="lin" valueType="num">
                                      <p:cBhvr>
                                        <p:cTn id="21" dur="1000" fill="hold"/>
                                        <p:tgtEl>
                                          <p:spTgt spid="282"/>
                                        </p:tgtEl>
                                        <p:attrNameLst>
                                          <p:attrName>style.rotation</p:attrName>
                                        </p:attrNameLst>
                                      </p:cBhvr>
                                      <p:tavLst>
                                        <p:tav tm="0">
                                          <p:val>
                                            <p:fltVal val="90"/>
                                          </p:val>
                                        </p:tav>
                                        <p:tav tm="100000">
                                          <p:val>
                                            <p:fltVal val="0"/>
                                          </p:val>
                                        </p:tav>
                                      </p:tavLst>
                                    </p:anim>
                                    <p:animEffect transition="in" filter="fade">
                                      <p:cBhvr>
                                        <p:cTn id="22" dur="1000"/>
                                        <p:tgtEl>
                                          <p:spTgt spid="282"/>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63" presetClass="path" presetSubtype="0" decel="50000" fill="hold" grpId="1" nodeType="withEffect">
                                  <p:stCondLst>
                                    <p:cond delay="1000"/>
                                  </p:stCondLst>
                                  <p:childTnLst>
                                    <p:animMotion origin="layout" path="M 3.33333E-6 7.40741E-7 L 0.20547 7.40741E-7 " pathEditMode="relative" rAng="0" ptsTypes="AA">
                                      <p:cBhvr>
                                        <p:cTn id="27" dur="500" spd="-100000" fill="hold"/>
                                        <p:tgtEl>
                                          <p:spTgt spid="64"/>
                                        </p:tgtEl>
                                        <p:attrNameLst>
                                          <p:attrName>ppt_x</p:attrName>
                                          <p:attrName>ppt_y</p:attrName>
                                        </p:attrNameLst>
                                      </p:cBhvr>
                                      <p:rCtr x="10273" y="0"/>
                                    </p:animMotion>
                                  </p:childTnLst>
                                </p:cTn>
                              </p:par>
                            </p:childTnLst>
                          </p:cTn>
                        </p:par>
                        <p:par>
                          <p:cTn id="28" fill="hold">
                            <p:stCondLst>
                              <p:cond delay="1750"/>
                            </p:stCondLst>
                            <p:childTnLst>
                              <p:par>
                                <p:cTn id="29" presetID="53" presetClass="entr" presetSubtype="16"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250" fill="hold"/>
                                        <p:tgtEl>
                                          <p:spTgt spid="57"/>
                                        </p:tgtEl>
                                        <p:attrNameLst>
                                          <p:attrName>ppt_w</p:attrName>
                                        </p:attrNameLst>
                                      </p:cBhvr>
                                      <p:tavLst>
                                        <p:tav tm="0">
                                          <p:val>
                                            <p:fltVal val="0"/>
                                          </p:val>
                                        </p:tav>
                                        <p:tav tm="100000">
                                          <p:val>
                                            <p:strVal val="#ppt_w"/>
                                          </p:val>
                                        </p:tav>
                                      </p:tavLst>
                                    </p:anim>
                                    <p:anim calcmode="lin" valueType="num">
                                      <p:cBhvr>
                                        <p:cTn id="32" dur="250" fill="hold"/>
                                        <p:tgtEl>
                                          <p:spTgt spid="57"/>
                                        </p:tgtEl>
                                        <p:attrNameLst>
                                          <p:attrName>ppt_h</p:attrName>
                                        </p:attrNameLst>
                                      </p:cBhvr>
                                      <p:tavLst>
                                        <p:tav tm="0">
                                          <p:val>
                                            <p:fltVal val="0"/>
                                          </p:val>
                                        </p:tav>
                                        <p:tav tm="100000">
                                          <p:val>
                                            <p:strVal val="#ppt_h"/>
                                          </p:val>
                                        </p:tav>
                                      </p:tavLst>
                                    </p:anim>
                                    <p:animEffect transition="in" filter="fade">
                                      <p:cBhvr>
                                        <p:cTn id="33" dur="250"/>
                                        <p:tgtEl>
                                          <p:spTgt spid="57"/>
                                        </p:tgtEl>
                                      </p:cBhvr>
                                    </p:animEffect>
                                  </p:childTnLst>
                                </p:cTn>
                              </p:par>
                              <p:par>
                                <p:cTn id="34" presetID="2" presetClass="entr" presetSubtype="3"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500" fill="hold"/>
                                        <p:tgtEl>
                                          <p:spTgt spid="58"/>
                                        </p:tgtEl>
                                        <p:attrNameLst>
                                          <p:attrName>ppt_x</p:attrName>
                                        </p:attrNameLst>
                                      </p:cBhvr>
                                      <p:tavLst>
                                        <p:tav tm="0">
                                          <p:val>
                                            <p:strVal val="1+#ppt_w/2"/>
                                          </p:val>
                                        </p:tav>
                                        <p:tav tm="100000">
                                          <p:val>
                                            <p:strVal val="#ppt_x"/>
                                          </p:val>
                                        </p:tav>
                                      </p:tavLst>
                                    </p:anim>
                                    <p:anim calcmode="lin" valueType="num">
                                      <p:cBhvr additive="base">
                                        <p:cTn id="37" dur="500" fill="hold"/>
                                        <p:tgtEl>
                                          <p:spTgt spid="58"/>
                                        </p:tgtEl>
                                        <p:attrNameLst>
                                          <p:attrName>ppt_y</p:attrName>
                                        </p:attrNameLst>
                                      </p:cBhvr>
                                      <p:tavLst>
                                        <p:tav tm="0">
                                          <p:val>
                                            <p:strVal val="0-#ppt_h/2"/>
                                          </p:val>
                                        </p:tav>
                                        <p:tav tm="100000">
                                          <p:val>
                                            <p:strVal val="#ppt_y"/>
                                          </p:val>
                                        </p:tav>
                                      </p:tavLst>
                                    </p:anim>
                                  </p:childTnLst>
                                </p:cTn>
                              </p:par>
                              <p:par>
                                <p:cTn id="38" presetID="2" presetClass="entr" presetSubtype="3"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500" fill="hold"/>
                                        <p:tgtEl>
                                          <p:spTgt spid="59"/>
                                        </p:tgtEl>
                                        <p:attrNameLst>
                                          <p:attrName>ppt_x</p:attrName>
                                        </p:attrNameLst>
                                      </p:cBhvr>
                                      <p:tavLst>
                                        <p:tav tm="0">
                                          <p:val>
                                            <p:strVal val="1+#ppt_w/2"/>
                                          </p:val>
                                        </p:tav>
                                        <p:tav tm="100000">
                                          <p:val>
                                            <p:strVal val="#ppt_x"/>
                                          </p:val>
                                        </p:tav>
                                      </p:tavLst>
                                    </p:anim>
                                    <p:anim calcmode="lin" valueType="num">
                                      <p:cBhvr additive="base">
                                        <p:cTn id="41" dur="500" fill="hold"/>
                                        <p:tgtEl>
                                          <p:spTgt spid="59"/>
                                        </p:tgtEl>
                                        <p:attrNameLst>
                                          <p:attrName>ppt_y</p:attrName>
                                        </p:attrNameLst>
                                      </p:cBhvr>
                                      <p:tavLst>
                                        <p:tav tm="0">
                                          <p:val>
                                            <p:strVal val="0-#ppt_h/2"/>
                                          </p:val>
                                        </p:tav>
                                        <p:tav tm="100000">
                                          <p:val>
                                            <p:strVal val="#ppt_y"/>
                                          </p:val>
                                        </p:tav>
                                      </p:tavLst>
                                    </p:anim>
                                  </p:childTnLst>
                                </p:cTn>
                              </p:par>
                              <p:par>
                                <p:cTn id="42" presetID="2" presetClass="entr" presetSubtype="3"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500" fill="hold"/>
                                        <p:tgtEl>
                                          <p:spTgt spid="60"/>
                                        </p:tgtEl>
                                        <p:attrNameLst>
                                          <p:attrName>ppt_x</p:attrName>
                                        </p:attrNameLst>
                                      </p:cBhvr>
                                      <p:tavLst>
                                        <p:tav tm="0">
                                          <p:val>
                                            <p:strVal val="1+#ppt_w/2"/>
                                          </p:val>
                                        </p:tav>
                                        <p:tav tm="100000">
                                          <p:val>
                                            <p:strVal val="#ppt_x"/>
                                          </p:val>
                                        </p:tav>
                                      </p:tavLst>
                                    </p:anim>
                                    <p:anim calcmode="lin" valueType="num">
                                      <p:cBhvr additive="base">
                                        <p:cTn id="45" dur="500" fill="hold"/>
                                        <p:tgtEl>
                                          <p:spTgt spid="60"/>
                                        </p:tgtEl>
                                        <p:attrNameLst>
                                          <p:attrName>ppt_y</p:attrName>
                                        </p:attrNameLst>
                                      </p:cBhvr>
                                      <p:tavLst>
                                        <p:tav tm="0">
                                          <p:val>
                                            <p:strVal val="0-#ppt_h/2"/>
                                          </p:val>
                                        </p:tav>
                                        <p:tav tm="100000">
                                          <p:val>
                                            <p:strVal val="#ppt_y"/>
                                          </p:val>
                                        </p:tav>
                                      </p:tavLst>
                                    </p:anim>
                                  </p:childTnLst>
                                </p:cTn>
                              </p:par>
                              <p:par>
                                <p:cTn id="46" presetID="2" presetClass="entr" presetSubtype="3"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1+#ppt_w/2"/>
                                          </p:val>
                                        </p:tav>
                                        <p:tav tm="100000">
                                          <p:val>
                                            <p:strVal val="#ppt_x"/>
                                          </p:val>
                                        </p:tav>
                                      </p:tavLst>
                                    </p:anim>
                                    <p:anim calcmode="lin" valueType="num">
                                      <p:cBhvr additive="base">
                                        <p:cTn id="49" dur="500" fill="hold"/>
                                        <p:tgtEl>
                                          <p:spTgt spid="63"/>
                                        </p:tgtEl>
                                        <p:attrNameLst>
                                          <p:attrName>ppt_y</p:attrName>
                                        </p:attrNameLst>
                                      </p:cBhvr>
                                      <p:tavLst>
                                        <p:tav tm="0">
                                          <p:val>
                                            <p:strVal val="0-#ppt_h/2"/>
                                          </p:val>
                                        </p:tav>
                                        <p:tav tm="100000">
                                          <p:val>
                                            <p:strVal val="#ppt_y"/>
                                          </p:val>
                                        </p:tav>
                                      </p:tavLst>
                                    </p:anim>
                                  </p:childTnLst>
                                </p:cTn>
                              </p:par>
                              <p:par>
                                <p:cTn id="50" presetID="31"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 calcmode="lin" valueType="num">
                                      <p:cBhvr>
                                        <p:cTn id="52" dur="750" fill="hold"/>
                                        <p:tgtEl>
                                          <p:spTgt spid="69"/>
                                        </p:tgtEl>
                                        <p:attrNameLst>
                                          <p:attrName>ppt_w</p:attrName>
                                        </p:attrNameLst>
                                      </p:cBhvr>
                                      <p:tavLst>
                                        <p:tav tm="0">
                                          <p:val>
                                            <p:fltVal val="0"/>
                                          </p:val>
                                        </p:tav>
                                        <p:tav tm="100000">
                                          <p:val>
                                            <p:strVal val="#ppt_w"/>
                                          </p:val>
                                        </p:tav>
                                      </p:tavLst>
                                    </p:anim>
                                    <p:anim calcmode="lin" valueType="num">
                                      <p:cBhvr>
                                        <p:cTn id="53" dur="750" fill="hold"/>
                                        <p:tgtEl>
                                          <p:spTgt spid="69"/>
                                        </p:tgtEl>
                                        <p:attrNameLst>
                                          <p:attrName>ppt_h</p:attrName>
                                        </p:attrNameLst>
                                      </p:cBhvr>
                                      <p:tavLst>
                                        <p:tav tm="0">
                                          <p:val>
                                            <p:fltVal val="0"/>
                                          </p:val>
                                        </p:tav>
                                        <p:tav tm="100000">
                                          <p:val>
                                            <p:strVal val="#ppt_h"/>
                                          </p:val>
                                        </p:tav>
                                      </p:tavLst>
                                    </p:anim>
                                    <p:anim calcmode="lin" valueType="num">
                                      <p:cBhvr>
                                        <p:cTn id="54" dur="750" fill="hold"/>
                                        <p:tgtEl>
                                          <p:spTgt spid="69"/>
                                        </p:tgtEl>
                                        <p:attrNameLst>
                                          <p:attrName>style.rotation</p:attrName>
                                        </p:attrNameLst>
                                      </p:cBhvr>
                                      <p:tavLst>
                                        <p:tav tm="0">
                                          <p:val>
                                            <p:fltVal val="90"/>
                                          </p:val>
                                        </p:tav>
                                        <p:tav tm="100000">
                                          <p:val>
                                            <p:fltVal val="0"/>
                                          </p:val>
                                        </p:tav>
                                      </p:tavLst>
                                    </p:anim>
                                    <p:animEffect transition="in" filter="fade">
                                      <p:cBhvr>
                                        <p:cTn id="55" dur="750"/>
                                        <p:tgtEl>
                                          <p:spTgt spid="69"/>
                                        </p:tgtEl>
                                      </p:cBhvr>
                                    </p:animEffect>
                                  </p:childTnLst>
                                </p:cTn>
                              </p:par>
                              <p:par>
                                <p:cTn id="56" presetID="31" presetClass="entr" presetSubtype="0"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750" fill="hold"/>
                                        <p:tgtEl>
                                          <p:spTgt spid="66"/>
                                        </p:tgtEl>
                                        <p:attrNameLst>
                                          <p:attrName>ppt_w</p:attrName>
                                        </p:attrNameLst>
                                      </p:cBhvr>
                                      <p:tavLst>
                                        <p:tav tm="0">
                                          <p:val>
                                            <p:fltVal val="0"/>
                                          </p:val>
                                        </p:tav>
                                        <p:tav tm="100000">
                                          <p:val>
                                            <p:strVal val="#ppt_w"/>
                                          </p:val>
                                        </p:tav>
                                      </p:tavLst>
                                    </p:anim>
                                    <p:anim calcmode="lin" valueType="num">
                                      <p:cBhvr>
                                        <p:cTn id="59" dur="750" fill="hold"/>
                                        <p:tgtEl>
                                          <p:spTgt spid="66"/>
                                        </p:tgtEl>
                                        <p:attrNameLst>
                                          <p:attrName>ppt_h</p:attrName>
                                        </p:attrNameLst>
                                      </p:cBhvr>
                                      <p:tavLst>
                                        <p:tav tm="0">
                                          <p:val>
                                            <p:fltVal val="0"/>
                                          </p:val>
                                        </p:tav>
                                        <p:tav tm="100000">
                                          <p:val>
                                            <p:strVal val="#ppt_h"/>
                                          </p:val>
                                        </p:tav>
                                      </p:tavLst>
                                    </p:anim>
                                    <p:anim calcmode="lin" valueType="num">
                                      <p:cBhvr>
                                        <p:cTn id="60" dur="750" fill="hold"/>
                                        <p:tgtEl>
                                          <p:spTgt spid="66"/>
                                        </p:tgtEl>
                                        <p:attrNameLst>
                                          <p:attrName>style.rotation</p:attrName>
                                        </p:attrNameLst>
                                      </p:cBhvr>
                                      <p:tavLst>
                                        <p:tav tm="0">
                                          <p:val>
                                            <p:fltVal val="90"/>
                                          </p:val>
                                        </p:tav>
                                        <p:tav tm="100000">
                                          <p:val>
                                            <p:fltVal val="0"/>
                                          </p:val>
                                        </p:tav>
                                      </p:tavLst>
                                    </p:anim>
                                    <p:animEffect transition="in" filter="fade">
                                      <p:cBhvr>
                                        <p:cTn id="61" dur="750"/>
                                        <p:tgtEl>
                                          <p:spTgt spid="66"/>
                                        </p:tgtEl>
                                      </p:cBhvr>
                                    </p:animEffect>
                                  </p:childTnLst>
                                </p:cTn>
                              </p:par>
                              <p:par>
                                <p:cTn id="62" presetID="31" presetClass="entr" presetSubtype="0" fill="hold" nodeType="withEffect">
                                  <p:stCondLst>
                                    <p:cond delay="0"/>
                                  </p:stCondLst>
                                  <p:childTnLst>
                                    <p:set>
                                      <p:cBhvr>
                                        <p:cTn id="63" dur="1" fill="hold">
                                          <p:stCondLst>
                                            <p:cond delay="0"/>
                                          </p:stCondLst>
                                        </p:cTn>
                                        <p:tgtEl>
                                          <p:spTgt spid="70"/>
                                        </p:tgtEl>
                                        <p:attrNameLst>
                                          <p:attrName>style.visibility</p:attrName>
                                        </p:attrNameLst>
                                      </p:cBhvr>
                                      <p:to>
                                        <p:strVal val="visible"/>
                                      </p:to>
                                    </p:set>
                                    <p:anim calcmode="lin" valueType="num">
                                      <p:cBhvr>
                                        <p:cTn id="64" dur="750" fill="hold"/>
                                        <p:tgtEl>
                                          <p:spTgt spid="70"/>
                                        </p:tgtEl>
                                        <p:attrNameLst>
                                          <p:attrName>ppt_w</p:attrName>
                                        </p:attrNameLst>
                                      </p:cBhvr>
                                      <p:tavLst>
                                        <p:tav tm="0">
                                          <p:val>
                                            <p:fltVal val="0"/>
                                          </p:val>
                                        </p:tav>
                                        <p:tav tm="100000">
                                          <p:val>
                                            <p:strVal val="#ppt_w"/>
                                          </p:val>
                                        </p:tav>
                                      </p:tavLst>
                                    </p:anim>
                                    <p:anim calcmode="lin" valueType="num">
                                      <p:cBhvr>
                                        <p:cTn id="65" dur="750" fill="hold"/>
                                        <p:tgtEl>
                                          <p:spTgt spid="70"/>
                                        </p:tgtEl>
                                        <p:attrNameLst>
                                          <p:attrName>ppt_h</p:attrName>
                                        </p:attrNameLst>
                                      </p:cBhvr>
                                      <p:tavLst>
                                        <p:tav tm="0">
                                          <p:val>
                                            <p:fltVal val="0"/>
                                          </p:val>
                                        </p:tav>
                                        <p:tav tm="100000">
                                          <p:val>
                                            <p:strVal val="#ppt_h"/>
                                          </p:val>
                                        </p:tav>
                                      </p:tavLst>
                                    </p:anim>
                                    <p:anim calcmode="lin" valueType="num">
                                      <p:cBhvr>
                                        <p:cTn id="66" dur="750" fill="hold"/>
                                        <p:tgtEl>
                                          <p:spTgt spid="70"/>
                                        </p:tgtEl>
                                        <p:attrNameLst>
                                          <p:attrName>style.rotation</p:attrName>
                                        </p:attrNameLst>
                                      </p:cBhvr>
                                      <p:tavLst>
                                        <p:tav tm="0">
                                          <p:val>
                                            <p:fltVal val="90"/>
                                          </p:val>
                                        </p:tav>
                                        <p:tav tm="100000">
                                          <p:val>
                                            <p:fltVal val="0"/>
                                          </p:val>
                                        </p:tav>
                                      </p:tavLst>
                                    </p:anim>
                                    <p:animEffect transition="in" filter="fade">
                                      <p:cBhvr>
                                        <p:cTn id="67" dur="750"/>
                                        <p:tgtEl>
                                          <p:spTgt spid="70"/>
                                        </p:tgtEl>
                                      </p:cBhvr>
                                    </p:animEffect>
                                  </p:childTnLst>
                                </p:cTn>
                              </p:par>
                              <p:par>
                                <p:cTn id="68" presetID="31" presetClass="entr" presetSubtype="0" fill="hold" nodeType="with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p:cTn id="70" dur="750" fill="hold"/>
                                        <p:tgtEl>
                                          <p:spTgt spid="74"/>
                                        </p:tgtEl>
                                        <p:attrNameLst>
                                          <p:attrName>ppt_w</p:attrName>
                                        </p:attrNameLst>
                                      </p:cBhvr>
                                      <p:tavLst>
                                        <p:tav tm="0">
                                          <p:val>
                                            <p:fltVal val="0"/>
                                          </p:val>
                                        </p:tav>
                                        <p:tav tm="100000">
                                          <p:val>
                                            <p:strVal val="#ppt_w"/>
                                          </p:val>
                                        </p:tav>
                                      </p:tavLst>
                                    </p:anim>
                                    <p:anim calcmode="lin" valueType="num">
                                      <p:cBhvr>
                                        <p:cTn id="71" dur="750" fill="hold"/>
                                        <p:tgtEl>
                                          <p:spTgt spid="74"/>
                                        </p:tgtEl>
                                        <p:attrNameLst>
                                          <p:attrName>ppt_h</p:attrName>
                                        </p:attrNameLst>
                                      </p:cBhvr>
                                      <p:tavLst>
                                        <p:tav tm="0">
                                          <p:val>
                                            <p:fltVal val="0"/>
                                          </p:val>
                                        </p:tav>
                                        <p:tav tm="100000">
                                          <p:val>
                                            <p:strVal val="#ppt_h"/>
                                          </p:val>
                                        </p:tav>
                                      </p:tavLst>
                                    </p:anim>
                                    <p:anim calcmode="lin" valueType="num">
                                      <p:cBhvr>
                                        <p:cTn id="72" dur="750" fill="hold"/>
                                        <p:tgtEl>
                                          <p:spTgt spid="74"/>
                                        </p:tgtEl>
                                        <p:attrNameLst>
                                          <p:attrName>style.rotation</p:attrName>
                                        </p:attrNameLst>
                                      </p:cBhvr>
                                      <p:tavLst>
                                        <p:tav tm="0">
                                          <p:val>
                                            <p:fltVal val="90"/>
                                          </p:val>
                                        </p:tav>
                                        <p:tav tm="100000">
                                          <p:val>
                                            <p:fltVal val="0"/>
                                          </p:val>
                                        </p:tav>
                                      </p:tavLst>
                                    </p:anim>
                                    <p:animEffect transition="in" filter="fade">
                                      <p:cBhvr>
                                        <p:cTn id="73" dur="750"/>
                                        <p:tgtEl>
                                          <p:spTgt spid="74"/>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p:cTn id="76" dur="750" fill="hold"/>
                                        <p:tgtEl>
                                          <p:spTgt spid="91"/>
                                        </p:tgtEl>
                                        <p:attrNameLst>
                                          <p:attrName>ppt_w</p:attrName>
                                        </p:attrNameLst>
                                      </p:cBhvr>
                                      <p:tavLst>
                                        <p:tav tm="0">
                                          <p:val>
                                            <p:fltVal val="0"/>
                                          </p:val>
                                        </p:tav>
                                        <p:tav tm="100000">
                                          <p:val>
                                            <p:strVal val="#ppt_w"/>
                                          </p:val>
                                        </p:tav>
                                      </p:tavLst>
                                    </p:anim>
                                    <p:anim calcmode="lin" valueType="num">
                                      <p:cBhvr>
                                        <p:cTn id="77" dur="750" fill="hold"/>
                                        <p:tgtEl>
                                          <p:spTgt spid="91"/>
                                        </p:tgtEl>
                                        <p:attrNameLst>
                                          <p:attrName>ppt_h</p:attrName>
                                        </p:attrNameLst>
                                      </p:cBhvr>
                                      <p:tavLst>
                                        <p:tav tm="0">
                                          <p:val>
                                            <p:fltVal val="0"/>
                                          </p:val>
                                        </p:tav>
                                        <p:tav tm="100000">
                                          <p:val>
                                            <p:strVal val="#ppt_h"/>
                                          </p:val>
                                        </p:tav>
                                      </p:tavLst>
                                    </p:anim>
                                    <p:anim calcmode="lin" valueType="num">
                                      <p:cBhvr>
                                        <p:cTn id="78" dur="750" fill="hold"/>
                                        <p:tgtEl>
                                          <p:spTgt spid="91"/>
                                        </p:tgtEl>
                                        <p:attrNameLst>
                                          <p:attrName>style.rotation</p:attrName>
                                        </p:attrNameLst>
                                      </p:cBhvr>
                                      <p:tavLst>
                                        <p:tav tm="0">
                                          <p:val>
                                            <p:fltVal val="90"/>
                                          </p:val>
                                        </p:tav>
                                        <p:tav tm="100000">
                                          <p:val>
                                            <p:fltVal val="0"/>
                                          </p:val>
                                        </p:tav>
                                      </p:tavLst>
                                    </p:anim>
                                    <p:animEffect transition="in" filter="fade">
                                      <p:cBhvr>
                                        <p:cTn id="79" dur="750"/>
                                        <p:tgtEl>
                                          <p:spTgt spid="91"/>
                                        </p:tgtEl>
                                      </p:cBhvr>
                                    </p:animEffect>
                                  </p:childTnLst>
                                </p:cTn>
                              </p:par>
                              <p:par>
                                <p:cTn id="80" presetID="10" presetClass="entr" presetSubtype="0" fill="hold" nodeType="withEffect">
                                  <p:stCondLst>
                                    <p:cond delay="450"/>
                                  </p:stCondLst>
                                  <p:childTnLst>
                                    <p:set>
                                      <p:cBhvr>
                                        <p:cTn id="81" dur="1" fill="hold">
                                          <p:stCondLst>
                                            <p:cond delay="0"/>
                                          </p:stCondLst>
                                        </p:cTn>
                                        <p:tgtEl>
                                          <p:spTgt spid="95"/>
                                        </p:tgtEl>
                                        <p:attrNameLst>
                                          <p:attrName>style.visibility</p:attrName>
                                        </p:attrNameLst>
                                      </p:cBhvr>
                                      <p:to>
                                        <p:strVal val="visible"/>
                                      </p:to>
                                    </p:set>
                                    <p:animEffect transition="in" filter="fade">
                                      <p:cBhvr>
                                        <p:cTn id="82" dur="500"/>
                                        <p:tgtEl>
                                          <p:spTgt spid="95"/>
                                        </p:tgtEl>
                                      </p:cBhvr>
                                    </p:animEffect>
                                  </p:childTnLst>
                                </p:cTn>
                              </p:par>
                              <p:par>
                                <p:cTn id="83" presetID="35" presetClass="path" presetSubtype="0" decel="40000" fill="hold" nodeType="withEffect">
                                  <p:stCondLst>
                                    <p:cond delay="450"/>
                                  </p:stCondLst>
                                  <p:childTnLst>
                                    <p:animMotion origin="layout" path="M -0.0388 -0.02685 L -0.08971 0.10046 " pathEditMode="relative" rAng="0" ptsTypes="AA">
                                      <p:cBhvr>
                                        <p:cTn id="84" dur="750" spd="-100000" fill="hold"/>
                                        <p:tgtEl>
                                          <p:spTgt spid="95"/>
                                        </p:tgtEl>
                                        <p:attrNameLst>
                                          <p:attrName>ppt_x</p:attrName>
                                          <p:attrName>ppt_y</p:attrName>
                                        </p:attrNameLst>
                                      </p:cBhvr>
                                      <p:rCtr x="-2552" y="6366"/>
                                    </p:animMotion>
                                  </p:childTnLst>
                                </p:cTn>
                              </p:par>
                              <p:par>
                                <p:cTn id="85" presetID="35" presetClass="path" presetSubtype="0" accel="40000" decel="40000" fill="hold" nodeType="withEffect">
                                  <p:stCondLst>
                                    <p:cond delay="1250"/>
                                  </p:stCondLst>
                                  <p:childTnLst>
                                    <p:animMotion origin="layout" path="M -0.0345 -0.02546 L 0.0043 -0.00278 " pathEditMode="relative" rAng="0" ptsTypes="AA">
                                      <p:cBhvr>
                                        <p:cTn id="86" dur="750" fill="hold"/>
                                        <p:tgtEl>
                                          <p:spTgt spid="95"/>
                                        </p:tgtEl>
                                        <p:attrNameLst>
                                          <p:attrName>ppt_x</p:attrName>
                                          <p:attrName>ppt_y</p:attrName>
                                        </p:attrNameLst>
                                      </p:cBhvr>
                                      <p:rCtr x="1940" y="1134"/>
                                    </p:animMotion>
                                  </p:childTnLst>
                                </p:cTn>
                              </p:par>
                              <p:par>
                                <p:cTn id="87" presetID="10" presetClass="entr" presetSubtype="0" fill="hold" nodeType="withEffect">
                                  <p:stCondLst>
                                    <p:cond delay="125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500"/>
                                        <p:tgtEl>
                                          <p:spTgt spid="77"/>
                                        </p:tgtEl>
                                      </p:cBhvr>
                                    </p:animEffect>
                                  </p:childTnLst>
                                </p:cTn>
                              </p:par>
                              <p:par>
                                <p:cTn id="90" presetID="35" presetClass="path" presetSubtype="0" decel="40000" fill="hold" nodeType="withEffect">
                                  <p:stCondLst>
                                    <p:cond delay="1250"/>
                                  </p:stCondLst>
                                  <p:childTnLst>
                                    <p:animMotion origin="layout" path="M -0.0388 -0.02685 L 0.14193 0.06829 " pathEditMode="relative" rAng="0" ptsTypes="AA">
                                      <p:cBhvr>
                                        <p:cTn id="91" dur="750" spd="-100000" fill="hold"/>
                                        <p:tgtEl>
                                          <p:spTgt spid="77"/>
                                        </p:tgtEl>
                                        <p:attrNameLst>
                                          <p:attrName>ppt_x</p:attrName>
                                          <p:attrName>ppt_y</p:attrName>
                                        </p:attrNameLst>
                                      </p:cBhvr>
                                      <p:rCtr x="9036" y="4745"/>
                                    </p:animMotion>
                                  </p:childTnLst>
                                </p:cTn>
                              </p:par>
                              <p:par>
                                <p:cTn id="92" presetID="35" presetClass="path" presetSubtype="0" accel="40000" decel="40000" fill="hold" nodeType="withEffect">
                                  <p:stCondLst>
                                    <p:cond delay="2050"/>
                                  </p:stCondLst>
                                  <p:childTnLst>
                                    <p:animMotion origin="layout" path="M -0.0345 -0.02546 L 0.0043 -0.00277 " pathEditMode="relative" rAng="0" ptsTypes="AA">
                                      <p:cBhvr>
                                        <p:cTn id="93" dur="750" fill="hold"/>
                                        <p:tgtEl>
                                          <p:spTgt spid="77"/>
                                        </p:tgtEl>
                                        <p:attrNameLst>
                                          <p:attrName>ppt_x</p:attrName>
                                          <p:attrName>ppt_y</p:attrName>
                                        </p:attrNameLst>
                                      </p:cBhvr>
                                      <p:rCtr x="1940" y="1134"/>
                                    </p:animMotion>
                                  </p:childTnLst>
                                </p:cTn>
                              </p:par>
                              <p:par>
                                <p:cTn id="94" presetID="31" presetClass="entr" presetSubtype="0" fill="hold" grpId="0" nodeType="withEffect">
                                  <p:stCondLst>
                                    <p:cond delay="1750"/>
                                  </p:stCondLst>
                                  <p:childTnLst>
                                    <p:set>
                                      <p:cBhvr>
                                        <p:cTn id="95" dur="1" fill="hold">
                                          <p:stCondLst>
                                            <p:cond delay="0"/>
                                          </p:stCondLst>
                                        </p:cTn>
                                        <p:tgtEl>
                                          <p:spTgt spid="73"/>
                                        </p:tgtEl>
                                        <p:attrNameLst>
                                          <p:attrName>style.visibility</p:attrName>
                                        </p:attrNameLst>
                                      </p:cBhvr>
                                      <p:to>
                                        <p:strVal val="visible"/>
                                      </p:to>
                                    </p:set>
                                    <p:anim calcmode="lin" valueType="num">
                                      <p:cBhvr>
                                        <p:cTn id="96" dur="750" fill="hold"/>
                                        <p:tgtEl>
                                          <p:spTgt spid="73"/>
                                        </p:tgtEl>
                                        <p:attrNameLst>
                                          <p:attrName>ppt_w</p:attrName>
                                        </p:attrNameLst>
                                      </p:cBhvr>
                                      <p:tavLst>
                                        <p:tav tm="0">
                                          <p:val>
                                            <p:fltVal val="0"/>
                                          </p:val>
                                        </p:tav>
                                        <p:tav tm="100000">
                                          <p:val>
                                            <p:strVal val="#ppt_w"/>
                                          </p:val>
                                        </p:tav>
                                      </p:tavLst>
                                    </p:anim>
                                    <p:anim calcmode="lin" valueType="num">
                                      <p:cBhvr>
                                        <p:cTn id="97" dur="750" fill="hold"/>
                                        <p:tgtEl>
                                          <p:spTgt spid="73"/>
                                        </p:tgtEl>
                                        <p:attrNameLst>
                                          <p:attrName>ppt_h</p:attrName>
                                        </p:attrNameLst>
                                      </p:cBhvr>
                                      <p:tavLst>
                                        <p:tav tm="0">
                                          <p:val>
                                            <p:fltVal val="0"/>
                                          </p:val>
                                        </p:tav>
                                        <p:tav tm="100000">
                                          <p:val>
                                            <p:strVal val="#ppt_h"/>
                                          </p:val>
                                        </p:tav>
                                      </p:tavLst>
                                    </p:anim>
                                    <p:anim calcmode="lin" valueType="num">
                                      <p:cBhvr>
                                        <p:cTn id="98" dur="750" fill="hold"/>
                                        <p:tgtEl>
                                          <p:spTgt spid="73"/>
                                        </p:tgtEl>
                                        <p:attrNameLst>
                                          <p:attrName>style.rotation</p:attrName>
                                        </p:attrNameLst>
                                      </p:cBhvr>
                                      <p:tavLst>
                                        <p:tav tm="0">
                                          <p:val>
                                            <p:fltVal val="90"/>
                                          </p:val>
                                        </p:tav>
                                        <p:tav tm="100000">
                                          <p:val>
                                            <p:fltVal val="0"/>
                                          </p:val>
                                        </p:tav>
                                      </p:tavLst>
                                    </p:anim>
                                    <p:animEffect transition="in" filter="fade">
                                      <p:cBhvr>
                                        <p:cTn id="99" dur="750"/>
                                        <p:tgtEl>
                                          <p:spTgt spid="73"/>
                                        </p:tgtEl>
                                      </p:cBhvr>
                                    </p:animEffect>
                                  </p:childTnLst>
                                </p:cTn>
                              </p:par>
                              <p:par>
                                <p:cTn id="100" presetID="22" presetClass="entr" presetSubtype="1" fill="hold" grpId="0" nodeType="withEffect">
                                  <p:stCondLst>
                                    <p:cond delay="2000"/>
                                  </p:stCondLst>
                                  <p:childTnLst>
                                    <p:set>
                                      <p:cBhvr>
                                        <p:cTn id="101" dur="1" fill="hold">
                                          <p:stCondLst>
                                            <p:cond delay="0"/>
                                          </p:stCondLst>
                                        </p:cTn>
                                        <p:tgtEl>
                                          <p:spTgt spid="53"/>
                                        </p:tgtEl>
                                        <p:attrNameLst>
                                          <p:attrName>style.visibility</p:attrName>
                                        </p:attrNameLst>
                                      </p:cBhvr>
                                      <p:to>
                                        <p:strVal val="visible"/>
                                      </p:to>
                                    </p:set>
                                    <p:animEffect transition="in" filter="wipe(up)">
                                      <p:cBhvr>
                                        <p:cTn id="102"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61" grpId="0" animBg="1"/>
      <p:bldP spid="57" grpId="0" animBg="1"/>
      <p:bldP spid="64" grpId="0" animBg="1"/>
      <p:bldP spid="64" grpId="1" animBg="1"/>
      <p:bldP spid="69" grpId="0" animBg="1"/>
      <p:bldP spid="73" grpId="0" animBg="1"/>
      <p:bldP spid="9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a4fa1b00-65d9-4d10-b72d-71a11f00dc42"/>
          <p:cNvGrpSpPr>
            <a:grpSpLocks noChangeAspect="1"/>
          </p:cNvGrpSpPr>
          <p:nvPr/>
        </p:nvGrpSpPr>
        <p:grpSpPr>
          <a:xfrm>
            <a:off x="1390016" y="272828"/>
            <a:ext cx="10260403" cy="5634429"/>
            <a:chOff x="1212462" y="1240490"/>
            <a:chExt cx="10260403" cy="5634429"/>
          </a:xfrm>
        </p:grpSpPr>
        <p:grpSp>
          <p:nvGrpSpPr>
            <p:cNvPr id="4" name="Group 2"/>
            <p:cNvGrpSpPr/>
            <p:nvPr/>
          </p:nvGrpSpPr>
          <p:grpSpPr>
            <a:xfrm>
              <a:off x="2073939" y="1240490"/>
              <a:ext cx="8046653" cy="3496956"/>
              <a:chOff x="2070684" y="1380808"/>
              <a:chExt cx="8046653" cy="3496956"/>
            </a:xfrm>
          </p:grpSpPr>
          <p:sp>
            <p:nvSpPr>
              <p:cNvPr id="20" name="Rectangle 164"/>
              <p:cNvSpPr/>
              <p:nvPr/>
            </p:nvSpPr>
            <p:spPr bwMode="auto">
              <a:xfrm>
                <a:off x="6045992" y="2396681"/>
                <a:ext cx="86670" cy="460501"/>
              </a:xfrm>
              <a:prstGeom prst="rect">
                <a:avLst/>
              </a:prstGeom>
              <a:solidFill>
                <a:schemeClr val="bg1">
                  <a:lumMod val="65000"/>
                </a:schemeClr>
              </a:solidFill>
              <a:ln w="19050">
                <a:noFill/>
                <a:round/>
                <a:headEnd/>
                <a:tailEnd/>
              </a:ln>
            </p:spPr>
            <p:txBody>
              <a:bodyPr anchor="ctr"/>
              <a:lstStyle/>
              <a:p>
                <a:pPr algn="ctr"/>
                <a:endParaRPr sz="2400"/>
              </a:p>
            </p:txBody>
          </p:sp>
          <p:grpSp>
            <p:nvGrpSpPr>
              <p:cNvPr id="21" name="Group 165"/>
              <p:cNvGrpSpPr/>
              <p:nvPr/>
            </p:nvGrpSpPr>
            <p:grpSpPr>
              <a:xfrm>
                <a:off x="5831300" y="1380808"/>
                <a:ext cx="516049" cy="1044281"/>
                <a:chOff x="4387873" y="1258646"/>
                <a:chExt cx="368255" cy="745204"/>
              </a:xfrm>
            </p:grpSpPr>
            <p:sp>
              <p:nvSpPr>
                <p:cNvPr id="81" name="Oval 170"/>
                <p:cNvSpPr>
                  <a:spLocks/>
                </p:cNvSpPr>
                <p:nvPr/>
              </p:nvSpPr>
              <p:spPr bwMode="auto">
                <a:xfrm rot="16200000">
                  <a:off x="4387874" y="1258645"/>
                  <a:ext cx="368254" cy="368255"/>
                </a:xfrm>
                <a:prstGeom prst="ellipse">
                  <a:avLst/>
                </a:prstGeom>
                <a:solidFill>
                  <a:srgbClr val="FFFFFF"/>
                </a:solidFill>
                <a:ln w="9525">
                  <a:noFill/>
                  <a:round/>
                  <a:headEnd/>
                  <a:tailEnd/>
                </a:ln>
              </p:spPr>
              <p:txBody>
                <a:bodyPr anchor="ctr"/>
                <a:lstStyle/>
                <a:p>
                  <a:pPr algn="ctr"/>
                  <a:endParaRPr sz="2400"/>
                </a:p>
              </p:txBody>
            </p:sp>
            <p:sp>
              <p:nvSpPr>
                <p:cNvPr id="78" name="Oval 167"/>
                <p:cNvSpPr/>
                <p:nvPr/>
              </p:nvSpPr>
              <p:spPr bwMode="auto">
                <a:xfrm>
                  <a:off x="4495800" y="1851450"/>
                  <a:ext cx="152400" cy="152400"/>
                </a:xfrm>
                <a:prstGeom prst="ellipse">
                  <a:avLst/>
                </a:prstGeom>
                <a:solidFill>
                  <a:schemeClr val="accent1"/>
                </a:solidFill>
                <a:ln w="19050">
                  <a:noFill/>
                  <a:round/>
                  <a:headEnd/>
                  <a:tailEnd/>
                </a:ln>
              </p:spPr>
              <p:txBody>
                <a:bodyPr anchor="ctr"/>
                <a:lstStyle/>
                <a:p>
                  <a:pPr algn="ctr"/>
                  <a:endParaRPr sz="2400"/>
                </a:p>
              </p:txBody>
            </p:sp>
          </p:grpSp>
          <p:sp>
            <p:nvSpPr>
              <p:cNvPr id="22" name="Arrow: Bent 171"/>
              <p:cNvSpPr/>
              <p:nvPr/>
            </p:nvSpPr>
            <p:spPr bwMode="auto">
              <a:xfrm rot="5400000">
                <a:off x="7569511" y="1322759"/>
                <a:ext cx="933368" cy="3882976"/>
              </a:xfrm>
              <a:prstGeom prst="bentArrow">
                <a:avLst>
                  <a:gd name="adj1" fmla="val 6416"/>
                  <a:gd name="adj2" fmla="val 25000"/>
                  <a:gd name="adj3" fmla="val 0"/>
                  <a:gd name="adj4" fmla="val 43750"/>
                </a:avLst>
              </a:prstGeom>
              <a:solidFill>
                <a:schemeClr val="bg1">
                  <a:lumMod val="65000"/>
                </a:schemeClr>
              </a:solidFill>
              <a:ln w="19050">
                <a:noFill/>
                <a:round/>
                <a:headEnd/>
                <a:tailEnd/>
              </a:ln>
            </p:spPr>
            <p:txBody>
              <a:bodyPr anchor="ctr"/>
              <a:lstStyle/>
              <a:p>
                <a:pPr algn="ctr"/>
                <a:endParaRPr sz="2400"/>
              </a:p>
            </p:txBody>
          </p:sp>
          <p:sp>
            <p:nvSpPr>
              <p:cNvPr id="23" name="Arrow: Bent 172"/>
              <p:cNvSpPr/>
              <p:nvPr/>
            </p:nvSpPr>
            <p:spPr bwMode="auto">
              <a:xfrm rot="5400000">
                <a:off x="6616829" y="2300970"/>
                <a:ext cx="933368" cy="1926552"/>
              </a:xfrm>
              <a:prstGeom prst="bentArrow">
                <a:avLst>
                  <a:gd name="adj1" fmla="val 6416"/>
                  <a:gd name="adj2" fmla="val 25000"/>
                  <a:gd name="adj3" fmla="val 0"/>
                  <a:gd name="adj4" fmla="val 43750"/>
                </a:avLst>
              </a:prstGeom>
              <a:solidFill>
                <a:schemeClr val="bg1">
                  <a:lumMod val="65000"/>
                </a:schemeClr>
              </a:solidFill>
              <a:ln w="19050">
                <a:noFill/>
                <a:round/>
                <a:headEnd/>
                <a:tailEnd/>
              </a:ln>
            </p:spPr>
            <p:txBody>
              <a:bodyPr anchor="ctr"/>
              <a:lstStyle/>
              <a:p>
                <a:pPr algn="ctr"/>
                <a:endParaRPr sz="2400"/>
              </a:p>
            </p:txBody>
          </p:sp>
          <p:sp>
            <p:nvSpPr>
              <p:cNvPr id="24" name="Arrow: Bent 173"/>
              <p:cNvSpPr/>
              <p:nvPr/>
            </p:nvSpPr>
            <p:spPr bwMode="auto">
              <a:xfrm rot="16200000" flipH="1">
                <a:off x="3675772" y="1322759"/>
                <a:ext cx="933368" cy="3882976"/>
              </a:xfrm>
              <a:prstGeom prst="bentArrow">
                <a:avLst>
                  <a:gd name="adj1" fmla="val 6416"/>
                  <a:gd name="adj2" fmla="val 25000"/>
                  <a:gd name="adj3" fmla="val 0"/>
                  <a:gd name="adj4" fmla="val 43750"/>
                </a:avLst>
              </a:prstGeom>
              <a:solidFill>
                <a:schemeClr val="bg1">
                  <a:lumMod val="65000"/>
                </a:schemeClr>
              </a:solidFill>
              <a:ln w="19050">
                <a:noFill/>
                <a:round/>
                <a:headEnd/>
                <a:tailEnd/>
              </a:ln>
            </p:spPr>
            <p:txBody>
              <a:bodyPr anchor="ctr"/>
              <a:lstStyle/>
              <a:p>
                <a:pPr algn="ctr"/>
                <a:endParaRPr sz="2400"/>
              </a:p>
            </p:txBody>
          </p:sp>
          <p:sp>
            <p:nvSpPr>
              <p:cNvPr id="25" name="Arrow: Bent 174"/>
              <p:cNvSpPr/>
              <p:nvPr/>
            </p:nvSpPr>
            <p:spPr bwMode="auto">
              <a:xfrm rot="16200000" flipH="1">
                <a:off x="4668919" y="2300970"/>
                <a:ext cx="933368" cy="1926552"/>
              </a:xfrm>
              <a:prstGeom prst="bentArrow">
                <a:avLst>
                  <a:gd name="adj1" fmla="val 6416"/>
                  <a:gd name="adj2" fmla="val 25000"/>
                  <a:gd name="adj3" fmla="val 0"/>
                  <a:gd name="adj4" fmla="val 43750"/>
                </a:avLst>
              </a:prstGeom>
              <a:solidFill>
                <a:schemeClr val="bg1">
                  <a:lumMod val="65000"/>
                </a:schemeClr>
              </a:solidFill>
              <a:ln w="19050">
                <a:noFill/>
                <a:round/>
                <a:headEnd/>
                <a:tailEnd/>
              </a:ln>
            </p:spPr>
            <p:txBody>
              <a:bodyPr anchor="ctr"/>
              <a:lstStyle/>
              <a:p>
                <a:pPr algn="ctr"/>
                <a:endParaRPr sz="2400"/>
              </a:p>
            </p:txBody>
          </p:sp>
          <p:sp>
            <p:nvSpPr>
              <p:cNvPr id="26" name="Rectangle 175"/>
              <p:cNvSpPr/>
              <p:nvPr/>
            </p:nvSpPr>
            <p:spPr bwMode="auto">
              <a:xfrm>
                <a:off x="6045992" y="2800455"/>
                <a:ext cx="86670" cy="947688"/>
              </a:xfrm>
              <a:prstGeom prst="rect">
                <a:avLst/>
              </a:prstGeom>
              <a:solidFill>
                <a:schemeClr val="bg1">
                  <a:lumMod val="65000"/>
                </a:schemeClr>
              </a:solidFill>
              <a:ln w="19050">
                <a:noFill/>
                <a:round/>
                <a:headEnd/>
                <a:tailEnd/>
              </a:ln>
            </p:spPr>
            <p:txBody>
              <a:bodyPr anchor="ctr"/>
              <a:lstStyle/>
              <a:p>
                <a:pPr algn="ctr"/>
                <a:endParaRPr sz="2400"/>
              </a:p>
            </p:txBody>
          </p:sp>
          <p:sp>
            <p:nvSpPr>
              <p:cNvPr id="28" name="Oval 177"/>
              <p:cNvSpPr/>
              <p:nvPr/>
            </p:nvSpPr>
            <p:spPr bwMode="auto">
              <a:xfrm>
                <a:off x="2325268" y="3716455"/>
                <a:ext cx="213564" cy="213564"/>
              </a:xfrm>
              <a:prstGeom prst="ellipse">
                <a:avLst/>
              </a:prstGeom>
              <a:solidFill>
                <a:schemeClr val="accent2"/>
              </a:solidFill>
              <a:ln w="19050">
                <a:noFill/>
                <a:round/>
                <a:headEnd/>
                <a:tailEnd/>
              </a:ln>
            </p:spPr>
            <p:txBody>
              <a:bodyPr anchor="ctr"/>
              <a:lstStyle/>
              <a:p>
                <a:pPr algn="ctr"/>
                <a:endParaRPr sz="2400"/>
              </a:p>
            </p:txBody>
          </p:sp>
          <p:sp>
            <p:nvSpPr>
              <p:cNvPr id="29" name="Oval 178"/>
              <p:cNvSpPr/>
              <p:nvPr/>
            </p:nvSpPr>
            <p:spPr bwMode="auto">
              <a:xfrm>
                <a:off x="4290053" y="3716455"/>
                <a:ext cx="213564" cy="213564"/>
              </a:xfrm>
              <a:prstGeom prst="ellipse">
                <a:avLst/>
              </a:prstGeom>
              <a:solidFill>
                <a:schemeClr val="accent3"/>
              </a:solidFill>
              <a:ln w="19050">
                <a:noFill/>
                <a:round/>
                <a:headEnd/>
                <a:tailEnd/>
              </a:ln>
            </p:spPr>
            <p:txBody>
              <a:bodyPr anchor="ctr"/>
              <a:lstStyle/>
              <a:p>
                <a:pPr algn="ctr"/>
                <a:endParaRPr sz="2400"/>
              </a:p>
            </p:txBody>
          </p:sp>
          <p:sp>
            <p:nvSpPr>
              <p:cNvPr id="30" name="Oval 179"/>
              <p:cNvSpPr/>
              <p:nvPr/>
            </p:nvSpPr>
            <p:spPr bwMode="auto">
              <a:xfrm>
                <a:off x="5982545" y="3716455"/>
                <a:ext cx="213564" cy="213564"/>
              </a:xfrm>
              <a:prstGeom prst="ellipse">
                <a:avLst/>
              </a:prstGeom>
              <a:solidFill>
                <a:schemeClr val="accent4"/>
              </a:solidFill>
              <a:ln w="19050">
                <a:noFill/>
                <a:round/>
                <a:headEnd/>
                <a:tailEnd/>
              </a:ln>
            </p:spPr>
            <p:txBody>
              <a:bodyPr anchor="ctr"/>
              <a:lstStyle/>
              <a:p>
                <a:pPr algn="ctr"/>
                <a:endParaRPr sz="2400"/>
              </a:p>
            </p:txBody>
          </p:sp>
          <p:sp>
            <p:nvSpPr>
              <p:cNvPr id="31" name="Oval 180"/>
              <p:cNvSpPr/>
              <p:nvPr/>
            </p:nvSpPr>
            <p:spPr bwMode="auto">
              <a:xfrm>
                <a:off x="7709740" y="3716455"/>
                <a:ext cx="213564" cy="213564"/>
              </a:xfrm>
              <a:prstGeom prst="ellipse">
                <a:avLst/>
              </a:prstGeom>
              <a:solidFill>
                <a:schemeClr val="accent5"/>
              </a:solidFill>
              <a:ln w="19050">
                <a:noFill/>
                <a:round/>
                <a:headEnd/>
                <a:tailEnd/>
              </a:ln>
            </p:spPr>
            <p:txBody>
              <a:bodyPr anchor="ctr"/>
              <a:lstStyle/>
              <a:p>
                <a:pPr algn="ctr"/>
                <a:endParaRPr sz="2400"/>
              </a:p>
            </p:txBody>
          </p:sp>
          <p:sp>
            <p:nvSpPr>
              <p:cNvPr id="32" name="Oval 181"/>
              <p:cNvSpPr/>
              <p:nvPr/>
            </p:nvSpPr>
            <p:spPr bwMode="auto">
              <a:xfrm>
                <a:off x="9642491" y="3716455"/>
                <a:ext cx="213564" cy="213564"/>
              </a:xfrm>
              <a:prstGeom prst="ellipse">
                <a:avLst/>
              </a:prstGeom>
              <a:solidFill>
                <a:schemeClr val="accent6"/>
              </a:solidFill>
              <a:ln w="19050">
                <a:noFill/>
                <a:round/>
                <a:headEnd/>
                <a:tailEnd/>
              </a:ln>
            </p:spPr>
            <p:txBody>
              <a:bodyPr anchor="ctr"/>
              <a:lstStyle/>
              <a:p>
                <a:pPr algn="ctr"/>
                <a:endParaRPr sz="2400"/>
              </a:p>
            </p:txBody>
          </p:sp>
          <p:grpSp>
            <p:nvGrpSpPr>
              <p:cNvPr id="33" name="Group 182"/>
              <p:cNvGrpSpPr/>
              <p:nvPr/>
            </p:nvGrpSpPr>
            <p:grpSpPr>
              <a:xfrm rot="5400000" flipV="1">
                <a:off x="1976524" y="4052482"/>
                <a:ext cx="919442" cy="731122"/>
                <a:chOff x="3496126" y="1826578"/>
                <a:chExt cx="799361" cy="635636"/>
              </a:xfrm>
            </p:grpSpPr>
            <p:sp>
              <p:nvSpPr>
                <p:cNvPr id="74" name="Freeform: Shape 183"/>
                <p:cNvSpPr>
                  <a:spLocks/>
                </p:cNvSpPr>
                <p:nvPr/>
              </p:nvSpPr>
              <p:spPr bwMode="auto">
                <a:xfrm>
                  <a:off x="3496126" y="1826578"/>
                  <a:ext cx="799361" cy="635636"/>
                </a:xfrm>
                <a:custGeom>
                  <a:avLst/>
                  <a:gdLst/>
                  <a:ahLst/>
                  <a:cxnLst>
                    <a:cxn ang="0">
                      <a:pos x="180" y="64"/>
                    </a:cxn>
                    <a:cxn ang="0">
                      <a:pos x="180" y="64"/>
                    </a:cxn>
                    <a:cxn ang="0">
                      <a:pos x="178" y="66"/>
                    </a:cxn>
                    <a:cxn ang="0">
                      <a:pos x="0" y="222"/>
                    </a:cxn>
                    <a:cxn ang="0">
                      <a:pos x="178" y="378"/>
                    </a:cxn>
                    <a:cxn ang="0">
                      <a:pos x="180" y="381"/>
                    </a:cxn>
                    <a:cxn ang="0">
                      <a:pos x="180" y="381"/>
                    </a:cxn>
                    <a:cxn ang="0">
                      <a:pos x="336" y="444"/>
                    </a:cxn>
                    <a:cxn ang="0">
                      <a:pos x="558" y="222"/>
                    </a:cxn>
                    <a:cxn ang="0">
                      <a:pos x="336" y="0"/>
                    </a:cxn>
                    <a:cxn ang="0">
                      <a:pos x="180" y="64"/>
                    </a:cxn>
                  </a:cxnLst>
                  <a:rect l="0" t="0" r="r" b="b"/>
                  <a:pathLst>
                    <a:path w="558" h="444">
                      <a:moveTo>
                        <a:pt x="180" y="64"/>
                      </a:moveTo>
                      <a:cubicBezTo>
                        <a:pt x="180" y="64"/>
                        <a:pt x="180" y="64"/>
                        <a:pt x="180" y="64"/>
                      </a:cubicBezTo>
                      <a:cubicBezTo>
                        <a:pt x="180" y="64"/>
                        <a:pt x="179" y="65"/>
                        <a:pt x="178" y="66"/>
                      </a:cubicBezTo>
                      <a:cubicBezTo>
                        <a:pt x="77" y="163"/>
                        <a:pt x="0" y="222"/>
                        <a:pt x="0" y="222"/>
                      </a:cubicBezTo>
                      <a:cubicBezTo>
                        <a:pt x="0" y="222"/>
                        <a:pt x="73" y="273"/>
                        <a:pt x="178" y="378"/>
                      </a:cubicBezTo>
                      <a:cubicBezTo>
                        <a:pt x="179" y="379"/>
                        <a:pt x="180" y="381"/>
                        <a:pt x="180" y="381"/>
                      </a:cubicBezTo>
                      <a:cubicBezTo>
                        <a:pt x="180" y="381"/>
                        <a:pt x="180" y="381"/>
                        <a:pt x="180" y="381"/>
                      </a:cubicBezTo>
                      <a:cubicBezTo>
                        <a:pt x="220" y="420"/>
                        <a:pt x="275" y="444"/>
                        <a:pt x="336" y="444"/>
                      </a:cubicBezTo>
                      <a:cubicBezTo>
                        <a:pt x="458" y="444"/>
                        <a:pt x="558" y="345"/>
                        <a:pt x="558" y="222"/>
                      </a:cubicBezTo>
                      <a:cubicBezTo>
                        <a:pt x="558" y="99"/>
                        <a:pt x="458" y="0"/>
                        <a:pt x="336" y="0"/>
                      </a:cubicBezTo>
                      <a:cubicBezTo>
                        <a:pt x="275" y="0"/>
                        <a:pt x="220" y="24"/>
                        <a:pt x="180" y="64"/>
                      </a:cubicBezTo>
                      <a:close/>
                    </a:path>
                  </a:pathLst>
                </a:custGeom>
                <a:solidFill>
                  <a:schemeClr val="accent2"/>
                </a:solidFill>
                <a:ln w="9525">
                  <a:noFill/>
                  <a:round/>
                  <a:headEnd/>
                  <a:tailEnd/>
                </a:ln>
              </p:spPr>
              <p:txBody>
                <a:bodyPr anchor="ctr"/>
                <a:lstStyle/>
                <a:p>
                  <a:pPr algn="ctr"/>
                  <a:endParaRPr sz="2400"/>
                </a:p>
              </p:txBody>
            </p:sp>
            <p:sp>
              <p:nvSpPr>
                <p:cNvPr id="75" name="Oval 184"/>
                <p:cNvSpPr>
                  <a:spLocks/>
                </p:cNvSpPr>
                <p:nvPr/>
              </p:nvSpPr>
              <p:spPr bwMode="auto">
                <a:xfrm>
                  <a:off x="3703964" y="1872618"/>
                  <a:ext cx="543558" cy="543558"/>
                </a:xfrm>
                <a:prstGeom prst="ellipse">
                  <a:avLst/>
                </a:prstGeom>
                <a:solidFill>
                  <a:schemeClr val="accent2">
                    <a:lumMod val="75000"/>
                  </a:schemeClr>
                </a:solidFill>
                <a:ln w="9525">
                  <a:noFill/>
                  <a:round/>
                  <a:headEnd/>
                  <a:tailEnd/>
                </a:ln>
              </p:spPr>
              <p:txBody>
                <a:bodyPr anchor="ctr"/>
                <a:lstStyle/>
                <a:p>
                  <a:pPr algn="ctr"/>
                  <a:endParaRPr sz="2400"/>
                </a:p>
              </p:txBody>
            </p:sp>
            <p:sp>
              <p:nvSpPr>
                <p:cNvPr id="76" name="Oval 185"/>
                <p:cNvSpPr>
                  <a:spLocks/>
                </p:cNvSpPr>
                <p:nvPr/>
              </p:nvSpPr>
              <p:spPr bwMode="auto">
                <a:xfrm>
                  <a:off x="3751418" y="1920072"/>
                  <a:ext cx="448650" cy="448650"/>
                </a:xfrm>
                <a:prstGeom prst="ellipse">
                  <a:avLst/>
                </a:prstGeom>
                <a:solidFill>
                  <a:srgbClr val="FFFFFF"/>
                </a:solidFill>
                <a:ln w="9525">
                  <a:noFill/>
                  <a:round/>
                  <a:headEnd/>
                  <a:tailEnd/>
                </a:ln>
              </p:spPr>
              <p:txBody>
                <a:bodyPr anchor="ctr"/>
                <a:lstStyle/>
                <a:p>
                  <a:pPr algn="ctr"/>
                  <a:endParaRPr sz="2400" dirty="0"/>
                </a:p>
              </p:txBody>
            </p:sp>
          </p:grpSp>
          <p:grpSp>
            <p:nvGrpSpPr>
              <p:cNvPr id="34" name="Group 186"/>
              <p:cNvGrpSpPr/>
              <p:nvPr/>
            </p:nvGrpSpPr>
            <p:grpSpPr>
              <a:xfrm rot="5400000" flipV="1">
                <a:off x="3929500" y="4052482"/>
                <a:ext cx="919442" cy="731122"/>
                <a:chOff x="3496126" y="1826578"/>
                <a:chExt cx="799361" cy="635636"/>
              </a:xfrm>
            </p:grpSpPr>
            <p:sp>
              <p:nvSpPr>
                <p:cNvPr id="71" name="Freeform: Shape 187"/>
                <p:cNvSpPr>
                  <a:spLocks/>
                </p:cNvSpPr>
                <p:nvPr/>
              </p:nvSpPr>
              <p:spPr bwMode="auto">
                <a:xfrm>
                  <a:off x="3496126" y="1826578"/>
                  <a:ext cx="799361" cy="635636"/>
                </a:xfrm>
                <a:custGeom>
                  <a:avLst/>
                  <a:gdLst/>
                  <a:ahLst/>
                  <a:cxnLst>
                    <a:cxn ang="0">
                      <a:pos x="180" y="64"/>
                    </a:cxn>
                    <a:cxn ang="0">
                      <a:pos x="180" y="64"/>
                    </a:cxn>
                    <a:cxn ang="0">
                      <a:pos x="178" y="66"/>
                    </a:cxn>
                    <a:cxn ang="0">
                      <a:pos x="0" y="222"/>
                    </a:cxn>
                    <a:cxn ang="0">
                      <a:pos x="178" y="378"/>
                    </a:cxn>
                    <a:cxn ang="0">
                      <a:pos x="180" y="381"/>
                    </a:cxn>
                    <a:cxn ang="0">
                      <a:pos x="180" y="381"/>
                    </a:cxn>
                    <a:cxn ang="0">
                      <a:pos x="336" y="444"/>
                    </a:cxn>
                    <a:cxn ang="0">
                      <a:pos x="558" y="222"/>
                    </a:cxn>
                    <a:cxn ang="0">
                      <a:pos x="336" y="0"/>
                    </a:cxn>
                    <a:cxn ang="0">
                      <a:pos x="180" y="64"/>
                    </a:cxn>
                  </a:cxnLst>
                  <a:rect l="0" t="0" r="r" b="b"/>
                  <a:pathLst>
                    <a:path w="558" h="444">
                      <a:moveTo>
                        <a:pt x="180" y="64"/>
                      </a:moveTo>
                      <a:cubicBezTo>
                        <a:pt x="180" y="64"/>
                        <a:pt x="180" y="64"/>
                        <a:pt x="180" y="64"/>
                      </a:cubicBezTo>
                      <a:cubicBezTo>
                        <a:pt x="180" y="64"/>
                        <a:pt x="179" y="65"/>
                        <a:pt x="178" y="66"/>
                      </a:cubicBezTo>
                      <a:cubicBezTo>
                        <a:pt x="77" y="163"/>
                        <a:pt x="0" y="222"/>
                        <a:pt x="0" y="222"/>
                      </a:cubicBezTo>
                      <a:cubicBezTo>
                        <a:pt x="0" y="222"/>
                        <a:pt x="73" y="273"/>
                        <a:pt x="178" y="378"/>
                      </a:cubicBezTo>
                      <a:cubicBezTo>
                        <a:pt x="179" y="379"/>
                        <a:pt x="180" y="381"/>
                        <a:pt x="180" y="381"/>
                      </a:cubicBezTo>
                      <a:cubicBezTo>
                        <a:pt x="180" y="381"/>
                        <a:pt x="180" y="381"/>
                        <a:pt x="180" y="381"/>
                      </a:cubicBezTo>
                      <a:cubicBezTo>
                        <a:pt x="220" y="420"/>
                        <a:pt x="275" y="444"/>
                        <a:pt x="336" y="444"/>
                      </a:cubicBezTo>
                      <a:cubicBezTo>
                        <a:pt x="458" y="444"/>
                        <a:pt x="558" y="345"/>
                        <a:pt x="558" y="222"/>
                      </a:cubicBezTo>
                      <a:cubicBezTo>
                        <a:pt x="558" y="99"/>
                        <a:pt x="458" y="0"/>
                        <a:pt x="336" y="0"/>
                      </a:cubicBezTo>
                      <a:cubicBezTo>
                        <a:pt x="275" y="0"/>
                        <a:pt x="220" y="24"/>
                        <a:pt x="180" y="64"/>
                      </a:cubicBezTo>
                      <a:close/>
                    </a:path>
                  </a:pathLst>
                </a:custGeom>
                <a:solidFill>
                  <a:schemeClr val="accent3"/>
                </a:solidFill>
                <a:ln w="9525">
                  <a:noFill/>
                  <a:round/>
                  <a:headEnd/>
                  <a:tailEnd/>
                </a:ln>
              </p:spPr>
              <p:txBody>
                <a:bodyPr anchor="ctr"/>
                <a:lstStyle/>
                <a:p>
                  <a:pPr algn="ctr"/>
                  <a:endParaRPr sz="2400"/>
                </a:p>
              </p:txBody>
            </p:sp>
            <p:sp>
              <p:nvSpPr>
                <p:cNvPr id="72" name="Oval 188"/>
                <p:cNvSpPr>
                  <a:spLocks/>
                </p:cNvSpPr>
                <p:nvPr/>
              </p:nvSpPr>
              <p:spPr bwMode="auto">
                <a:xfrm>
                  <a:off x="3703964" y="1872618"/>
                  <a:ext cx="543558" cy="543558"/>
                </a:xfrm>
                <a:prstGeom prst="ellipse">
                  <a:avLst/>
                </a:prstGeom>
                <a:solidFill>
                  <a:schemeClr val="accent3">
                    <a:lumMod val="75000"/>
                  </a:schemeClr>
                </a:solidFill>
                <a:ln w="9525">
                  <a:noFill/>
                  <a:round/>
                  <a:headEnd/>
                  <a:tailEnd/>
                </a:ln>
              </p:spPr>
              <p:txBody>
                <a:bodyPr anchor="ctr"/>
                <a:lstStyle/>
                <a:p>
                  <a:pPr algn="ctr"/>
                  <a:endParaRPr sz="2400"/>
                </a:p>
              </p:txBody>
            </p:sp>
            <p:sp>
              <p:nvSpPr>
                <p:cNvPr id="73" name="Oval 189"/>
                <p:cNvSpPr>
                  <a:spLocks/>
                </p:cNvSpPr>
                <p:nvPr/>
              </p:nvSpPr>
              <p:spPr bwMode="auto">
                <a:xfrm>
                  <a:off x="3751418" y="1920072"/>
                  <a:ext cx="448650" cy="448650"/>
                </a:xfrm>
                <a:prstGeom prst="ellipse">
                  <a:avLst/>
                </a:prstGeom>
                <a:solidFill>
                  <a:srgbClr val="FFFFFF"/>
                </a:solidFill>
                <a:ln w="9525">
                  <a:noFill/>
                  <a:round/>
                  <a:headEnd/>
                  <a:tailEnd/>
                </a:ln>
              </p:spPr>
              <p:txBody>
                <a:bodyPr anchor="ctr"/>
                <a:lstStyle/>
                <a:p>
                  <a:pPr algn="ctr"/>
                  <a:endParaRPr sz="2400"/>
                </a:p>
              </p:txBody>
            </p:sp>
          </p:grpSp>
          <p:grpSp>
            <p:nvGrpSpPr>
              <p:cNvPr id="35" name="Group 190"/>
              <p:cNvGrpSpPr/>
              <p:nvPr/>
            </p:nvGrpSpPr>
            <p:grpSpPr>
              <a:xfrm rot="5400000" flipV="1">
                <a:off x="5629606" y="4052482"/>
                <a:ext cx="919442" cy="731122"/>
                <a:chOff x="3496126" y="1826578"/>
                <a:chExt cx="799361" cy="635636"/>
              </a:xfrm>
            </p:grpSpPr>
            <p:sp>
              <p:nvSpPr>
                <p:cNvPr id="68" name="Freeform: Shape 191"/>
                <p:cNvSpPr>
                  <a:spLocks/>
                </p:cNvSpPr>
                <p:nvPr/>
              </p:nvSpPr>
              <p:spPr bwMode="auto">
                <a:xfrm>
                  <a:off x="3496126" y="1826578"/>
                  <a:ext cx="799361" cy="635636"/>
                </a:xfrm>
                <a:custGeom>
                  <a:avLst/>
                  <a:gdLst/>
                  <a:ahLst/>
                  <a:cxnLst>
                    <a:cxn ang="0">
                      <a:pos x="180" y="64"/>
                    </a:cxn>
                    <a:cxn ang="0">
                      <a:pos x="180" y="64"/>
                    </a:cxn>
                    <a:cxn ang="0">
                      <a:pos x="178" y="66"/>
                    </a:cxn>
                    <a:cxn ang="0">
                      <a:pos x="0" y="222"/>
                    </a:cxn>
                    <a:cxn ang="0">
                      <a:pos x="178" y="378"/>
                    </a:cxn>
                    <a:cxn ang="0">
                      <a:pos x="180" y="381"/>
                    </a:cxn>
                    <a:cxn ang="0">
                      <a:pos x="180" y="381"/>
                    </a:cxn>
                    <a:cxn ang="0">
                      <a:pos x="336" y="444"/>
                    </a:cxn>
                    <a:cxn ang="0">
                      <a:pos x="558" y="222"/>
                    </a:cxn>
                    <a:cxn ang="0">
                      <a:pos x="336" y="0"/>
                    </a:cxn>
                    <a:cxn ang="0">
                      <a:pos x="180" y="64"/>
                    </a:cxn>
                  </a:cxnLst>
                  <a:rect l="0" t="0" r="r" b="b"/>
                  <a:pathLst>
                    <a:path w="558" h="444">
                      <a:moveTo>
                        <a:pt x="180" y="64"/>
                      </a:moveTo>
                      <a:cubicBezTo>
                        <a:pt x="180" y="64"/>
                        <a:pt x="180" y="64"/>
                        <a:pt x="180" y="64"/>
                      </a:cubicBezTo>
                      <a:cubicBezTo>
                        <a:pt x="180" y="64"/>
                        <a:pt x="179" y="65"/>
                        <a:pt x="178" y="66"/>
                      </a:cubicBezTo>
                      <a:cubicBezTo>
                        <a:pt x="77" y="163"/>
                        <a:pt x="0" y="222"/>
                        <a:pt x="0" y="222"/>
                      </a:cubicBezTo>
                      <a:cubicBezTo>
                        <a:pt x="0" y="222"/>
                        <a:pt x="73" y="273"/>
                        <a:pt x="178" y="378"/>
                      </a:cubicBezTo>
                      <a:cubicBezTo>
                        <a:pt x="179" y="379"/>
                        <a:pt x="180" y="381"/>
                        <a:pt x="180" y="381"/>
                      </a:cubicBezTo>
                      <a:cubicBezTo>
                        <a:pt x="180" y="381"/>
                        <a:pt x="180" y="381"/>
                        <a:pt x="180" y="381"/>
                      </a:cubicBezTo>
                      <a:cubicBezTo>
                        <a:pt x="220" y="420"/>
                        <a:pt x="275" y="444"/>
                        <a:pt x="336" y="444"/>
                      </a:cubicBezTo>
                      <a:cubicBezTo>
                        <a:pt x="458" y="444"/>
                        <a:pt x="558" y="345"/>
                        <a:pt x="558" y="222"/>
                      </a:cubicBezTo>
                      <a:cubicBezTo>
                        <a:pt x="558" y="99"/>
                        <a:pt x="458" y="0"/>
                        <a:pt x="336" y="0"/>
                      </a:cubicBezTo>
                      <a:cubicBezTo>
                        <a:pt x="275" y="0"/>
                        <a:pt x="220" y="24"/>
                        <a:pt x="180" y="64"/>
                      </a:cubicBezTo>
                      <a:close/>
                    </a:path>
                  </a:pathLst>
                </a:custGeom>
                <a:solidFill>
                  <a:schemeClr val="accent4"/>
                </a:solidFill>
                <a:ln w="9525">
                  <a:noFill/>
                  <a:round/>
                  <a:headEnd/>
                  <a:tailEnd/>
                </a:ln>
              </p:spPr>
              <p:txBody>
                <a:bodyPr anchor="ctr"/>
                <a:lstStyle/>
                <a:p>
                  <a:pPr algn="ctr"/>
                  <a:endParaRPr sz="2400"/>
                </a:p>
              </p:txBody>
            </p:sp>
            <p:sp>
              <p:nvSpPr>
                <p:cNvPr id="69" name="Oval 192"/>
                <p:cNvSpPr>
                  <a:spLocks/>
                </p:cNvSpPr>
                <p:nvPr/>
              </p:nvSpPr>
              <p:spPr bwMode="auto">
                <a:xfrm>
                  <a:off x="3703964" y="1872618"/>
                  <a:ext cx="543558" cy="543558"/>
                </a:xfrm>
                <a:prstGeom prst="ellipse">
                  <a:avLst/>
                </a:prstGeom>
                <a:solidFill>
                  <a:schemeClr val="accent4">
                    <a:lumMod val="75000"/>
                  </a:schemeClr>
                </a:solidFill>
                <a:ln w="9525">
                  <a:noFill/>
                  <a:round/>
                  <a:headEnd/>
                  <a:tailEnd/>
                </a:ln>
              </p:spPr>
              <p:txBody>
                <a:bodyPr anchor="ctr"/>
                <a:lstStyle/>
                <a:p>
                  <a:pPr algn="ctr"/>
                  <a:endParaRPr sz="2400"/>
                </a:p>
              </p:txBody>
            </p:sp>
            <p:sp>
              <p:nvSpPr>
                <p:cNvPr id="70" name="Oval 193"/>
                <p:cNvSpPr>
                  <a:spLocks/>
                </p:cNvSpPr>
                <p:nvPr/>
              </p:nvSpPr>
              <p:spPr bwMode="auto">
                <a:xfrm>
                  <a:off x="3751418" y="1920072"/>
                  <a:ext cx="448650" cy="448650"/>
                </a:xfrm>
                <a:prstGeom prst="ellipse">
                  <a:avLst/>
                </a:prstGeom>
                <a:solidFill>
                  <a:srgbClr val="FFFFFF"/>
                </a:solidFill>
                <a:ln w="9525">
                  <a:noFill/>
                  <a:round/>
                  <a:headEnd/>
                  <a:tailEnd/>
                </a:ln>
              </p:spPr>
              <p:txBody>
                <a:bodyPr anchor="ctr"/>
                <a:lstStyle/>
                <a:p>
                  <a:pPr algn="ctr"/>
                  <a:endParaRPr sz="2400"/>
                </a:p>
              </p:txBody>
            </p:sp>
          </p:grpSp>
          <p:grpSp>
            <p:nvGrpSpPr>
              <p:cNvPr id="36" name="Group 194"/>
              <p:cNvGrpSpPr/>
              <p:nvPr/>
            </p:nvGrpSpPr>
            <p:grpSpPr>
              <a:xfrm rot="5400000" flipV="1">
                <a:off x="7359304" y="4052482"/>
                <a:ext cx="919442" cy="731122"/>
                <a:chOff x="3496126" y="1826578"/>
                <a:chExt cx="799361" cy="635636"/>
              </a:xfrm>
            </p:grpSpPr>
            <p:sp>
              <p:nvSpPr>
                <p:cNvPr id="65" name="Freeform: Shape 195"/>
                <p:cNvSpPr>
                  <a:spLocks/>
                </p:cNvSpPr>
                <p:nvPr/>
              </p:nvSpPr>
              <p:spPr bwMode="auto">
                <a:xfrm>
                  <a:off x="3496126" y="1826578"/>
                  <a:ext cx="799361" cy="635636"/>
                </a:xfrm>
                <a:custGeom>
                  <a:avLst/>
                  <a:gdLst/>
                  <a:ahLst/>
                  <a:cxnLst>
                    <a:cxn ang="0">
                      <a:pos x="180" y="64"/>
                    </a:cxn>
                    <a:cxn ang="0">
                      <a:pos x="180" y="64"/>
                    </a:cxn>
                    <a:cxn ang="0">
                      <a:pos x="178" y="66"/>
                    </a:cxn>
                    <a:cxn ang="0">
                      <a:pos x="0" y="222"/>
                    </a:cxn>
                    <a:cxn ang="0">
                      <a:pos x="178" y="378"/>
                    </a:cxn>
                    <a:cxn ang="0">
                      <a:pos x="180" y="381"/>
                    </a:cxn>
                    <a:cxn ang="0">
                      <a:pos x="180" y="381"/>
                    </a:cxn>
                    <a:cxn ang="0">
                      <a:pos x="336" y="444"/>
                    </a:cxn>
                    <a:cxn ang="0">
                      <a:pos x="558" y="222"/>
                    </a:cxn>
                    <a:cxn ang="0">
                      <a:pos x="336" y="0"/>
                    </a:cxn>
                    <a:cxn ang="0">
                      <a:pos x="180" y="64"/>
                    </a:cxn>
                  </a:cxnLst>
                  <a:rect l="0" t="0" r="r" b="b"/>
                  <a:pathLst>
                    <a:path w="558" h="444">
                      <a:moveTo>
                        <a:pt x="180" y="64"/>
                      </a:moveTo>
                      <a:cubicBezTo>
                        <a:pt x="180" y="64"/>
                        <a:pt x="180" y="64"/>
                        <a:pt x="180" y="64"/>
                      </a:cubicBezTo>
                      <a:cubicBezTo>
                        <a:pt x="180" y="64"/>
                        <a:pt x="179" y="65"/>
                        <a:pt x="178" y="66"/>
                      </a:cubicBezTo>
                      <a:cubicBezTo>
                        <a:pt x="77" y="163"/>
                        <a:pt x="0" y="222"/>
                        <a:pt x="0" y="222"/>
                      </a:cubicBezTo>
                      <a:cubicBezTo>
                        <a:pt x="0" y="222"/>
                        <a:pt x="73" y="273"/>
                        <a:pt x="178" y="378"/>
                      </a:cubicBezTo>
                      <a:cubicBezTo>
                        <a:pt x="179" y="379"/>
                        <a:pt x="180" y="381"/>
                        <a:pt x="180" y="381"/>
                      </a:cubicBezTo>
                      <a:cubicBezTo>
                        <a:pt x="180" y="381"/>
                        <a:pt x="180" y="381"/>
                        <a:pt x="180" y="381"/>
                      </a:cubicBezTo>
                      <a:cubicBezTo>
                        <a:pt x="220" y="420"/>
                        <a:pt x="275" y="444"/>
                        <a:pt x="336" y="444"/>
                      </a:cubicBezTo>
                      <a:cubicBezTo>
                        <a:pt x="458" y="444"/>
                        <a:pt x="558" y="345"/>
                        <a:pt x="558" y="222"/>
                      </a:cubicBezTo>
                      <a:cubicBezTo>
                        <a:pt x="558" y="99"/>
                        <a:pt x="458" y="0"/>
                        <a:pt x="336" y="0"/>
                      </a:cubicBezTo>
                      <a:cubicBezTo>
                        <a:pt x="275" y="0"/>
                        <a:pt x="220" y="24"/>
                        <a:pt x="180" y="64"/>
                      </a:cubicBezTo>
                      <a:close/>
                    </a:path>
                  </a:pathLst>
                </a:custGeom>
                <a:solidFill>
                  <a:schemeClr val="accent5"/>
                </a:solidFill>
                <a:ln w="9525">
                  <a:noFill/>
                  <a:round/>
                  <a:headEnd/>
                  <a:tailEnd/>
                </a:ln>
              </p:spPr>
              <p:txBody>
                <a:bodyPr anchor="ctr"/>
                <a:lstStyle/>
                <a:p>
                  <a:pPr algn="ctr"/>
                  <a:endParaRPr sz="2400"/>
                </a:p>
              </p:txBody>
            </p:sp>
            <p:sp>
              <p:nvSpPr>
                <p:cNvPr id="66" name="Oval 196"/>
                <p:cNvSpPr>
                  <a:spLocks/>
                </p:cNvSpPr>
                <p:nvPr/>
              </p:nvSpPr>
              <p:spPr bwMode="auto">
                <a:xfrm>
                  <a:off x="3703964" y="1872618"/>
                  <a:ext cx="543558" cy="543558"/>
                </a:xfrm>
                <a:prstGeom prst="ellipse">
                  <a:avLst/>
                </a:prstGeom>
                <a:solidFill>
                  <a:schemeClr val="accent5">
                    <a:lumMod val="75000"/>
                  </a:schemeClr>
                </a:solidFill>
                <a:ln w="9525">
                  <a:noFill/>
                  <a:round/>
                  <a:headEnd/>
                  <a:tailEnd/>
                </a:ln>
              </p:spPr>
              <p:txBody>
                <a:bodyPr anchor="ctr"/>
                <a:lstStyle/>
                <a:p>
                  <a:pPr algn="ctr"/>
                  <a:endParaRPr sz="2400"/>
                </a:p>
              </p:txBody>
            </p:sp>
            <p:sp>
              <p:nvSpPr>
                <p:cNvPr id="67" name="Oval 197"/>
                <p:cNvSpPr>
                  <a:spLocks/>
                </p:cNvSpPr>
                <p:nvPr/>
              </p:nvSpPr>
              <p:spPr bwMode="auto">
                <a:xfrm>
                  <a:off x="3751418" y="1920072"/>
                  <a:ext cx="448650" cy="448650"/>
                </a:xfrm>
                <a:prstGeom prst="ellipse">
                  <a:avLst/>
                </a:prstGeom>
                <a:solidFill>
                  <a:srgbClr val="FFFFFF"/>
                </a:solidFill>
                <a:ln w="9525">
                  <a:noFill/>
                  <a:round/>
                  <a:headEnd/>
                  <a:tailEnd/>
                </a:ln>
              </p:spPr>
              <p:txBody>
                <a:bodyPr anchor="ctr"/>
                <a:lstStyle/>
                <a:p>
                  <a:pPr algn="ctr"/>
                  <a:endParaRPr sz="2400" dirty="0"/>
                </a:p>
              </p:txBody>
            </p:sp>
          </p:grpSp>
          <p:grpSp>
            <p:nvGrpSpPr>
              <p:cNvPr id="37" name="Group 198"/>
              <p:cNvGrpSpPr/>
              <p:nvPr/>
            </p:nvGrpSpPr>
            <p:grpSpPr>
              <a:xfrm rot="5400000" flipV="1">
                <a:off x="9292055" y="4052482"/>
                <a:ext cx="919442" cy="731122"/>
                <a:chOff x="3496126" y="1826578"/>
                <a:chExt cx="799361" cy="635636"/>
              </a:xfrm>
            </p:grpSpPr>
            <p:sp>
              <p:nvSpPr>
                <p:cNvPr id="62" name="Freeform: Shape 199"/>
                <p:cNvSpPr>
                  <a:spLocks/>
                </p:cNvSpPr>
                <p:nvPr/>
              </p:nvSpPr>
              <p:spPr bwMode="auto">
                <a:xfrm>
                  <a:off x="3496126" y="1826578"/>
                  <a:ext cx="799361" cy="635636"/>
                </a:xfrm>
                <a:custGeom>
                  <a:avLst/>
                  <a:gdLst/>
                  <a:ahLst/>
                  <a:cxnLst>
                    <a:cxn ang="0">
                      <a:pos x="180" y="64"/>
                    </a:cxn>
                    <a:cxn ang="0">
                      <a:pos x="180" y="64"/>
                    </a:cxn>
                    <a:cxn ang="0">
                      <a:pos x="178" y="66"/>
                    </a:cxn>
                    <a:cxn ang="0">
                      <a:pos x="0" y="222"/>
                    </a:cxn>
                    <a:cxn ang="0">
                      <a:pos x="178" y="378"/>
                    </a:cxn>
                    <a:cxn ang="0">
                      <a:pos x="180" y="381"/>
                    </a:cxn>
                    <a:cxn ang="0">
                      <a:pos x="180" y="381"/>
                    </a:cxn>
                    <a:cxn ang="0">
                      <a:pos x="336" y="444"/>
                    </a:cxn>
                    <a:cxn ang="0">
                      <a:pos x="558" y="222"/>
                    </a:cxn>
                    <a:cxn ang="0">
                      <a:pos x="336" y="0"/>
                    </a:cxn>
                    <a:cxn ang="0">
                      <a:pos x="180" y="64"/>
                    </a:cxn>
                  </a:cxnLst>
                  <a:rect l="0" t="0" r="r" b="b"/>
                  <a:pathLst>
                    <a:path w="558" h="444">
                      <a:moveTo>
                        <a:pt x="180" y="64"/>
                      </a:moveTo>
                      <a:cubicBezTo>
                        <a:pt x="180" y="64"/>
                        <a:pt x="180" y="64"/>
                        <a:pt x="180" y="64"/>
                      </a:cubicBezTo>
                      <a:cubicBezTo>
                        <a:pt x="180" y="64"/>
                        <a:pt x="179" y="65"/>
                        <a:pt x="178" y="66"/>
                      </a:cubicBezTo>
                      <a:cubicBezTo>
                        <a:pt x="77" y="163"/>
                        <a:pt x="0" y="222"/>
                        <a:pt x="0" y="222"/>
                      </a:cubicBezTo>
                      <a:cubicBezTo>
                        <a:pt x="0" y="222"/>
                        <a:pt x="73" y="273"/>
                        <a:pt x="178" y="378"/>
                      </a:cubicBezTo>
                      <a:cubicBezTo>
                        <a:pt x="179" y="379"/>
                        <a:pt x="180" y="381"/>
                        <a:pt x="180" y="381"/>
                      </a:cubicBezTo>
                      <a:cubicBezTo>
                        <a:pt x="180" y="381"/>
                        <a:pt x="180" y="381"/>
                        <a:pt x="180" y="381"/>
                      </a:cubicBezTo>
                      <a:cubicBezTo>
                        <a:pt x="220" y="420"/>
                        <a:pt x="275" y="444"/>
                        <a:pt x="336" y="444"/>
                      </a:cubicBezTo>
                      <a:cubicBezTo>
                        <a:pt x="458" y="444"/>
                        <a:pt x="558" y="345"/>
                        <a:pt x="558" y="222"/>
                      </a:cubicBezTo>
                      <a:cubicBezTo>
                        <a:pt x="558" y="99"/>
                        <a:pt x="458" y="0"/>
                        <a:pt x="336" y="0"/>
                      </a:cubicBezTo>
                      <a:cubicBezTo>
                        <a:pt x="275" y="0"/>
                        <a:pt x="220" y="24"/>
                        <a:pt x="180" y="64"/>
                      </a:cubicBezTo>
                      <a:close/>
                    </a:path>
                  </a:pathLst>
                </a:custGeom>
                <a:solidFill>
                  <a:schemeClr val="accent6"/>
                </a:solidFill>
                <a:ln w="9525">
                  <a:noFill/>
                  <a:round/>
                  <a:headEnd/>
                  <a:tailEnd/>
                </a:ln>
              </p:spPr>
              <p:txBody>
                <a:bodyPr anchor="ctr"/>
                <a:lstStyle/>
                <a:p>
                  <a:pPr algn="ctr"/>
                  <a:endParaRPr sz="2400"/>
                </a:p>
              </p:txBody>
            </p:sp>
            <p:sp>
              <p:nvSpPr>
                <p:cNvPr id="63" name="Oval 200"/>
                <p:cNvSpPr>
                  <a:spLocks/>
                </p:cNvSpPr>
                <p:nvPr/>
              </p:nvSpPr>
              <p:spPr bwMode="auto">
                <a:xfrm>
                  <a:off x="3703964" y="1872618"/>
                  <a:ext cx="543558" cy="543558"/>
                </a:xfrm>
                <a:prstGeom prst="ellipse">
                  <a:avLst/>
                </a:prstGeom>
                <a:solidFill>
                  <a:schemeClr val="accent6">
                    <a:lumMod val="75000"/>
                  </a:schemeClr>
                </a:solidFill>
                <a:ln w="9525">
                  <a:noFill/>
                  <a:round/>
                  <a:headEnd/>
                  <a:tailEnd/>
                </a:ln>
              </p:spPr>
              <p:txBody>
                <a:bodyPr anchor="ctr"/>
                <a:lstStyle/>
                <a:p>
                  <a:pPr algn="ctr"/>
                  <a:endParaRPr sz="2400"/>
                </a:p>
              </p:txBody>
            </p:sp>
            <p:sp>
              <p:nvSpPr>
                <p:cNvPr id="64" name="Oval 201"/>
                <p:cNvSpPr>
                  <a:spLocks/>
                </p:cNvSpPr>
                <p:nvPr/>
              </p:nvSpPr>
              <p:spPr bwMode="auto">
                <a:xfrm>
                  <a:off x="3751418" y="1920072"/>
                  <a:ext cx="448650" cy="448650"/>
                </a:xfrm>
                <a:prstGeom prst="ellipse">
                  <a:avLst/>
                </a:prstGeom>
                <a:solidFill>
                  <a:srgbClr val="FFFFFF"/>
                </a:solidFill>
                <a:ln w="9525">
                  <a:noFill/>
                  <a:round/>
                  <a:headEnd/>
                  <a:tailEnd/>
                </a:ln>
              </p:spPr>
              <p:txBody>
                <a:bodyPr anchor="ctr"/>
                <a:lstStyle/>
                <a:p>
                  <a:pPr algn="ctr"/>
                  <a:endParaRPr sz="2400" dirty="0"/>
                </a:p>
              </p:txBody>
            </p:sp>
          </p:grpSp>
        </p:grpSp>
        <p:grpSp>
          <p:nvGrpSpPr>
            <p:cNvPr id="5" name="Group 4"/>
            <p:cNvGrpSpPr/>
            <p:nvPr/>
          </p:nvGrpSpPr>
          <p:grpSpPr>
            <a:xfrm>
              <a:off x="4650501" y="4976412"/>
              <a:ext cx="2405848" cy="947047"/>
              <a:chOff x="881840" y="4839472"/>
              <a:chExt cx="2405848" cy="947047"/>
            </a:xfrm>
          </p:grpSpPr>
          <p:sp>
            <p:nvSpPr>
              <p:cNvPr id="18" name="TextBox 72"/>
              <p:cNvSpPr txBox="1">
                <a:spLocks/>
              </p:cNvSpPr>
              <p:nvPr/>
            </p:nvSpPr>
            <p:spPr bwMode="auto">
              <a:xfrm>
                <a:off x="1343472" y="4839472"/>
                <a:ext cx="1944216" cy="452013"/>
              </a:xfrm>
              <a:prstGeom prst="rect">
                <a:avLst/>
              </a:prstGeom>
              <a:noFill/>
              <a:extLst/>
            </p:spPr>
            <p:txBody>
              <a:bodyPr wrap="none" lIns="0" tIns="0" rIns="0" bIns="0" anchor="ctr" anchorCtr="1">
                <a:noAutofit/>
              </a:bodyPr>
              <a:lstStyle/>
              <a:p>
                <a:r>
                  <a:rPr lang="hr-HR" altLang="zh-CN" sz="1400" b="1" dirty="0">
                    <a:solidFill>
                      <a:schemeClr val="accent4">
                        <a:lumMod val="100000"/>
                      </a:schemeClr>
                    </a:solidFill>
                    <a:latin typeface="Microsoft YaHei" panose="020B0503020204020204" pitchFamily="34" charset="-122"/>
                    <a:ea typeface="Microsoft YaHei" panose="020B0503020204020204" pitchFamily="34" charset="-122"/>
                  </a:rPr>
                  <a:t>SEKUNDARNO ONEČIŠĆENO</a:t>
                </a:r>
              </a:p>
              <a:p>
                <a:r>
                  <a:rPr lang="hr-HR" altLang="zh-CN" sz="1400" b="1" dirty="0">
                    <a:solidFill>
                      <a:schemeClr val="accent4">
                        <a:lumMod val="100000"/>
                      </a:schemeClr>
                    </a:solidFill>
                    <a:latin typeface="Microsoft YaHei" panose="020B0503020204020204" pitchFamily="34" charset="-122"/>
                    <a:ea typeface="Microsoft YaHei" panose="020B0503020204020204" pitchFamily="34" charset="-122"/>
                  </a:rPr>
                  <a:t>VOĆE I POVRĆE</a:t>
                </a:r>
                <a:endParaRPr lang="zh-CN" altLang="en-US" sz="1400" b="1" dirty="0">
                  <a:solidFill>
                    <a:schemeClr val="accent4">
                      <a:lumMod val="100000"/>
                    </a:schemeClr>
                  </a:solidFill>
                  <a:latin typeface="Microsoft YaHei" panose="020B0503020204020204" pitchFamily="34" charset="-122"/>
                  <a:ea typeface="Microsoft YaHei" panose="020B0503020204020204" pitchFamily="34" charset="-122"/>
                </a:endParaRPr>
              </a:p>
            </p:txBody>
          </p:sp>
          <p:sp>
            <p:nvSpPr>
              <p:cNvPr id="19" name="TextBox 73"/>
              <p:cNvSpPr txBox="1">
                <a:spLocks/>
              </p:cNvSpPr>
              <p:nvPr/>
            </p:nvSpPr>
            <p:spPr bwMode="auto">
              <a:xfrm>
                <a:off x="881840" y="5275723"/>
                <a:ext cx="1944216" cy="510796"/>
              </a:xfrm>
              <a:prstGeom prst="rect">
                <a:avLst/>
              </a:prstGeom>
              <a:noFill/>
              <a:extLst/>
            </p:spPr>
            <p:txBody>
              <a:bodyPr wrap="square" lIns="120000" tIns="62400" rIns="120000" bIns="62400" anchor="ctr" anchorCtr="1">
                <a:noAutofit/>
              </a:bodyPr>
              <a:lstStyle/>
              <a:p>
                <a:pPr latinLnBrk="0">
                  <a:lnSpc>
                    <a:spcPct val="120000"/>
                  </a:lnSpc>
                </a:pPr>
                <a:r>
                  <a:rPr lang="hr-HR" altLang="zh-CN" sz="1200" dirty="0">
                    <a:solidFill>
                      <a:schemeClr val="tx1">
                        <a:lumMod val="85000"/>
                        <a:lumOff val="15000"/>
                      </a:schemeClr>
                    </a:solidFill>
                    <a:latin typeface="Microsoft YaHei" panose="020B0503020204020204" pitchFamily="34" charset="-122"/>
                    <a:ea typeface="Microsoft YaHei" panose="020B0503020204020204" pitchFamily="34" charset="-122"/>
                  </a:rPr>
                  <a:t>- Neispravna obrada</a:t>
                </a:r>
                <a:endParaRPr lang="zh-CN" altLang="en-US" sz="1200" dirty="0">
                  <a:solidFill>
                    <a:schemeClr val="tx1">
                      <a:lumMod val="85000"/>
                      <a:lumOff val="15000"/>
                    </a:schemeClr>
                  </a:solidFill>
                  <a:latin typeface="Microsoft YaHei" panose="020B0503020204020204" pitchFamily="34" charset="-122"/>
                  <a:ea typeface="Microsoft YaHei" panose="020B0503020204020204" pitchFamily="34" charset="-122"/>
                </a:endParaRPr>
              </a:p>
            </p:txBody>
          </p:sp>
        </p:grpSp>
        <p:grpSp>
          <p:nvGrpSpPr>
            <p:cNvPr id="6" name="Group 93"/>
            <p:cNvGrpSpPr/>
            <p:nvPr/>
          </p:nvGrpSpPr>
          <p:grpSpPr>
            <a:xfrm>
              <a:off x="1212462" y="4976419"/>
              <a:ext cx="1948802" cy="767188"/>
              <a:chOff x="1279405" y="1227224"/>
              <a:chExt cx="2312017" cy="767188"/>
            </a:xfrm>
          </p:grpSpPr>
          <p:sp>
            <p:nvSpPr>
              <p:cNvPr id="16" name="TextBox 94"/>
              <p:cNvSpPr txBox="1">
                <a:spLocks/>
              </p:cNvSpPr>
              <p:nvPr/>
            </p:nvSpPr>
            <p:spPr bwMode="auto">
              <a:xfrm>
                <a:off x="1279405" y="1227224"/>
                <a:ext cx="2299240" cy="309958"/>
              </a:xfrm>
              <a:prstGeom prst="rect">
                <a:avLst/>
              </a:prstGeom>
              <a:noFill/>
              <a:extLst/>
            </p:spPr>
            <p:txBody>
              <a:bodyPr wrap="none" lIns="0" tIns="0" rIns="0" bIns="0" anchor="ctr" anchorCtr="0">
                <a:normAutofit/>
              </a:bodyPr>
              <a:lstStyle/>
              <a:p>
                <a:pPr algn="r"/>
                <a:r>
                  <a:rPr lang="hr-HR" altLang="zh-CN" sz="1400" b="1" dirty="0">
                    <a:solidFill>
                      <a:schemeClr val="accent2">
                        <a:lumMod val="100000"/>
                      </a:schemeClr>
                    </a:solidFill>
                    <a:latin typeface="Microsoft YaHei" panose="020B0503020204020204" pitchFamily="34" charset="-122"/>
                    <a:ea typeface="Microsoft YaHei" panose="020B0503020204020204" pitchFamily="34" charset="-122"/>
                  </a:rPr>
                  <a:t>PRIMARNO ONEČIŠĆENA HRANA</a:t>
                </a:r>
                <a:endParaRPr lang="zh-CN" altLang="en-US" sz="1400" b="1" dirty="0">
                  <a:solidFill>
                    <a:schemeClr val="accent2">
                      <a:lumMod val="100000"/>
                    </a:schemeClr>
                  </a:solidFill>
                  <a:latin typeface="Microsoft YaHei" panose="020B0503020204020204" pitchFamily="34" charset="-122"/>
                  <a:ea typeface="Microsoft YaHei" panose="020B0503020204020204" pitchFamily="34" charset="-122"/>
                </a:endParaRPr>
              </a:p>
            </p:txBody>
          </p:sp>
          <p:sp>
            <p:nvSpPr>
              <p:cNvPr id="17" name="TextBox 95"/>
              <p:cNvSpPr txBox="1">
                <a:spLocks/>
              </p:cNvSpPr>
              <p:nvPr/>
            </p:nvSpPr>
            <p:spPr bwMode="auto">
              <a:xfrm>
                <a:off x="1292182" y="1438233"/>
                <a:ext cx="2299240" cy="556179"/>
              </a:xfrm>
              <a:prstGeom prst="rect">
                <a:avLst/>
              </a:prstGeom>
              <a:noFill/>
              <a:extLst/>
            </p:spPr>
            <p:txBody>
              <a:bodyPr wrap="square" lIns="0" tIns="0" rIns="0" bIns="0" anchor="ctr" anchorCtr="0">
                <a:noAutofit/>
              </a:bodyPr>
              <a:lstStyle/>
              <a:p>
                <a:pPr algn="r" latinLnBrk="0">
                  <a:lnSpc>
                    <a:spcPct val="120000"/>
                  </a:lnSpc>
                </a:pPr>
                <a:r>
                  <a:rPr lang="hr-HR" altLang="zh-CN" sz="1200" dirty="0">
                    <a:latin typeface="Microsoft YaHei" panose="020B0503020204020204" pitchFamily="34" charset="-122"/>
                    <a:ea typeface="Microsoft YaHei" panose="020B0503020204020204" pitchFamily="34" charset="-122"/>
                  </a:rPr>
                  <a:t>- Zagađena sirovina</a:t>
                </a:r>
                <a:endParaRPr lang="zh-CN" altLang="en-US" sz="1200" dirty="0">
                  <a:latin typeface="Microsoft YaHei" panose="020B0503020204020204" pitchFamily="34" charset="-122"/>
                  <a:ea typeface="Microsoft YaHei" panose="020B0503020204020204" pitchFamily="34" charset="-122"/>
                </a:endParaRPr>
              </a:p>
            </p:txBody>
          </p:sp>
        </p:grpSp>
        <p:grpSp>
          <p:nvGrpSpPr>
            <p:cNvPr id="7" name="Group 96"/>
            <p:cNvGrpSpPr/>
            <p:nvPr/>
          </p:nvGrpSpPr>
          <p:grpSpPr>
            <a:xfrm>
              <a:off x="9442425" y="4976419"/>
              <a:ext cx="2030440" cy="1090626"/>
              <a:chOff x="1415479" y="1651350"/>
              <a:chExt cx="2913192" cy="1090626"/>
            </a:xfrm>
          </p:grpSpPr>
          <p:sp>
            <p:nvSpPr>
              <p:cNvPr id="14" name="TextBox 97"/>
              <p:cNvSpPr txBox="1">
                <a:spLocks/>
              </p:cNvSpPr>
              <p:nvPr/>
            </p:nvSpPr>
            <p:spPr bwMode="auto">
              <a:xfrm>
                <a:off x="1415480" y="1651350"/>
                <a:ext cx="2913191" cy="309958"/>
              </a:xfrm>
              <a:prstGeom prst="rect">
                <a:avLst/>
              </a:prstGeom>
              <a:noFill/>
              <a:extLst/>
            </p:spPr>
            <p:txBody>
              <a:bodyPr wrap="none" lIns="0" tIns="0" rIns="0" bIns="0" anchor="ctr" anchorCtr="0">
                <a:normAutofit/>
              </a:bodyPr>
              <a:lstStyle/>
              <a:p>
                <a:pPr algn="l"/>
                <a:r>
                  <a:rPr lang="hr-HR" altLang="zh-CN" sz="1400" b="1" dirty="0">
                    <a:solidFill>
                      <a:schemeClr val="accent6">
                        <a:lumMod val="100000"/>
                      </a:schemeClr>
                    </a:solidFill>
                    <a:latin typeface="Microsoft YaHei" panose="020B0503020204020204" pitchFamily="34" charset="-122"/>
                    <a:ea typeface="Microsoft YaHei" panose="020B0503020204020204" pitchFamily="34" charset="-122"/>
                  </a:rPr>
                  <a:t>LJUDSKI FAKTOR</a:t>
                </a:r>
                <a:endParaRPr lang="zh-CN" altLang="en-US" sz="1400" b="1" dirty="0">
                  <a:solidFill>
                    <a:schemeClr val="accent6">
                      <a:lumMod val="100000"/>
                    </a:schemeClr>
                  </a:solidFill>
                  <a:latin typeface="Microsoft YaHei" panose="020B0503020204020204" pitchFamily="34" charset="-122"/>
                  <a:ea typeface="Microsoft YaHei" panose="020B0503020204020204" pitchFamily="34" charset="-122"/>
                </a:endParaRPr>
              </a:p>
            </p:txBody>
          </p:sp>
          <p:sp>
            <p:nvSpPr>
              <p:cNvPr id="15" name="TextBox 98"/>
              <p:cNvSpPr txBox="1">
                <a:spLocks/>
              </p:cNvSpPr>
              <p:nvPr/>
            </p:nvSpPr>
            <p:spPr bwMode="auto">
              <a:xfrm>
                <a:off x="1415479" y="2185797"/>
                <a:ext cx="2913191" cy="556179"/>
              </a:xfrm>
              <a:prstGeom prst="rect">
                <a:avLst/>
              </a:prstGeom>
              <a:noFill/>
              <a:extLst/>
            </p:spPr>
            <p:txBody>
              <a:bodyPr wrap="square" lIns="0" tIns="0" rIns="0" bIns="0" anchor="ctr" anchorCtr="0">
                <a:noAutofit/>
              </a:bodyPr>
              <a:lstStyle/>
              <a:p>
                <a:pPr marL="171450" indent="-171450" algn="l" latinLnBrk="0">
                  <a:lnSpc>
                    <a:spcPct val="120000"/>
                  </a:lnSpc>
                  <a:buFontTx/>
                  <a:buChar char="-"/>
                </a:pPr>
                <a:r>
                  <a:rPr lang="hr-HR" altLang="zh-CN" sz="1200" dirty="0">
                    <a:latin typeface="Microsoft YaHei" panose="020B0503020204020204" pitchFamily="34" charset="-122"/>
                    <a:ea typeface="Microsoft YaHei" panose="020B0503020204020204" pitchFamily="34" charset="-122"/>
                  </a:rPr>
                  <a:t>Bolesni čovjek, kliconoša</a:t>
                </a:r>
              </a:p>
              <a:p>
                <a:pPr marL="171450" indent="-171450" algn="l" latinLnBrk="0">
                  <a:lnSpc>
                    <a:spcPct val="120000"/>
                  </a:lnSpc>
                  <a:buFontTx/>
                  <a:buChar char="-"/>
                </a:pPr>
                <a:r>
                  <a:rPr lang="hr-HR" altLang="zh-CN" sz="1200" dirty="0">
                    <a:latin typeface="Microsoft YaHei" panose="020B0503020204020204" pitchFamily="34" charset="-122"/>
                    <a:ea typeface="Microsoft YaHei" panose="020B0503020204020204" pitchFamily="34" charset="-122"/>
                  </a:rPr>
                  <a:t>Zdrav čovjek - kriva manipulacija</a:t>
                </a:r>
                <a:endParaRPr lang="zh-CN" altLang="en-US" sz="1200" dirty="0">
                  <a:latin typeface="Microsoft YaHei" panose="020B0503020204020204" pitchFamily="34" charset="-122"/>
                  <a:ea typeface="Microsoft YaHei" panose="020B0503020204020204" pitchFamily="34" charset="-122"/>
                </a:endParaRPr>
              </a:p>
            </p:txBody>
          </p:sp>
        </p:grpSp>
        <p:grpSp>
          <p:nvGrpSpPr>
            <p:cNvPr id="8" name="Group 99"/>
            <p:cNvGrpSpPr/>
            <p:nvPr/>
          </p:nvGrpSpPr>
          <p:grpSpPr>
            <a:xfrm>
              <a:off x="7245490" y="6018282"/>
              <a:ext cx="3045658" cy="755267"/>
              <a:chOff x="1109784" y="2693213"/>
              <a:chExt cx="4369786" cy="755267"/>
            </a:xfrm>
          </p:grpSpPr>
          <p:sp>
            <p:nvSpPr>
              <p:cNvPr id="12" name="TextBox 100"/>
              <p:cNvSpPr txBox="1">
                <a:spLocks/>
              </p:cNvSpPr>
              <p:nvPr/>
            </p:nvSpPr>
            <p:spPr bwMode="auto">
              <a:xfrm>
                <a:off x="1109784" y="2693213"/>
                <a:ext cx="2913191" cy="309958"/>
              </a:xfrm>
              <a:prstGeom prst="rect">
                <a:avLst/>
              </a:prstGeom>
              <a:noFill/>
              <a:extLst/>
            </p:spPr>
            <p:txBody>
              <a:bodyPr wrap="none" lIns="0" tIns="0" rIns="0" bIns="0" anchor="ctr" anchorCtr="0">
                <a:normAutofit/>
              </a:bodyPr>
              <a:lstStyle/>
              <a:p>
                <a:pPr algn="l"/>
                <a:r>
                  <a:rPr lang="hr-HR" altLang="zh-CN" sz="1400" b="1" dirty="0">
                    <a:solidFill>
                      <a:schemeClr val="accent5">
                        <a:lumMod val="100000"/>
                      </a:schemeClr>
                    </a:solidFill>
                    <a:latin typeface="Microsoft YaHei" panose="020B0503020204020204" pitchFamily="34" charset="-122"/>
                    <a:ea typeface="Microsoft YaHei" panose="020B0503020204020204" pitchFamily="34" charset="-122"/>
                  </a:rPr>
                  <a:t>RADNA POVRŠINA</a:t>
                </a:r>
                <a:endParaRPr lang="zh-CN" altLang="en-US" sz="1400" b="1" dirty="0">
                  <a:solidFill>
                    <a:schemeClr val="accent5">
                      <a:lumMod val="100000"/>
                    </a:schemeClr>
                  </a:solidFill>
                  <a:latin typeface="Microsoft YaHei" panose="020B0503020204020204" pitchFamily="34" charset="-122"/>
                  <a:ea typeface="Microsoft YaHei" panose="020B0503020204020204" pitchFamily="34" charset="-122"/>
                </a:endParaRPr>
              </a:p>
            </p:txBody>
          </p:sp>
          <p:sp>
            <p:nvSpPr>
              <p:cNvPr id="13" name="TextBox 101"/>
              <p:cNvSpPr txBox="1">
                <a:spLocks/>
              </p:cNvSpPr>
              <p:nvPr/>
            </p:nvSpPr>
            <p:spPr bwMode="auto">
              <a:xfrm>
                <a:off x="2566379" y="2892301"/>
                <a:ext cx="2913191" cy="556179"/>
              </a:xfrm>
              <a:prstGeom prst="rect">
                <a:avLst/>
              </a:prstGeom>
              <a:noFill/>
              <a:extLst/>
            </p:spPr>
            <p:txBody>
              <a:bodyPr wrap="square" lIns="0" tIns="0" rIns="0" bIns="0" anchor="ctr" anchorCtr="0">
                <a:noAutofit/>
              </a:bodyPr>
              <a:lstStyle/>
              <a:p>
                <a:pPr algn="l" latinLnBrk="0">
                  <a:lnSpc>
                    <a:spcPct val="120000"/>
                  </a:lnSpc>
                </a:pPr>
                <a:r>
                  <a:rPr lang="hr-HR" altLang="zh-CN" sz="1200" dirty="0">
                    <a:latin typeface="Microsoft YaHei" panose="020B0503020204020204" pitchFamily="34" charset="-122"/>
                    <a:ea typeface="Microsoft YaHei" panose="020B0503020204020204" pitchFamily="34" charset="-122"/>
                  </a:rPr>
                  <a:t>- Izmet </a:t>
                </a:r>
                <a:endParaRPr lang="zh-CN" altLang="en-US" sz="1200" dirty="0">
                  <a:latin typeface="Microsoft YaHei" panose="020B0503020204020204" pitchFamily="34" charset="-122"/>
                  <a:ea typeface="Microsoft YaHei" panose="020B0503020204020204" pitchFamily="34" charset="-122"/>
                </a:endParaRPr>
              </a:p>
            </p:txBody>
          </p:sp>
        </p:grpSp>
        <p:grpSp>
          <p:nvGrpSpPr>
            <p:cNvPr id="9" name="Group 102"/>
            <p:cNvGrpSpPr/>
            <p:nvPr/>
          </p:nvGrpSpPr>
          <p:grpSpPr>
            <a:xfrm>
              <a:off x="3231885" y="6008782"/>
              <a:ext cx="2098017" cy="866137"/>
              <a:chOff x="1282637" y="2259587"/>
              <a:chExt cx="2489043" cy="866137"/>
            </a:xfrm>
          </p:grpSpPr>
          <p:sp>
            <p:nvSpPr>
              <p:cNvPr id="10" name="TextBox 103"/>
              <p:cNvSpPr txBox="1">
                <a:spLocks/>
              </p:cNvSpPr>
              <p:nvPr/>
            </p:nvSpPr>
            <p:spPr bwMode="auto">
              <a:xfrm>
                <a:off x="1472440" y="2259587"/>
                <a:ext cx="2299240" cy="309958"/>
              </a:xfrm>
              <a:prstGeom prst="rect">
                <a:avLst/>
              </a:prstGeom>
              <a:noFill/>
              <a:extLst/>
            </p:spPr>
            <p:txBody>
              <a:bodyPr wrap="none" lIns="0" tIns="0" rIns="0" bIns="0" anchor="ctr" anchorCtr="0">
                <a:normAutofit/>
              </a:bodyPr>
              <a:lstStyle/>
              <a:p>
                <a:pPr algn="r"/>
                <a:r>
                  <a:rPr lang="hr-HR" altLang="zh-CN" sz="1400" b="1" dirty="0">
                    <a:solidFill>
                      <a:schemeClr val="accent3">
                        <a:lumMod val="100000"/>
                      </a:schemeClr>
                    </a:solidFill>
                    <a:latin typeface="Microsoft YaHei" panose="020B0503020204020204" pitchFamily="34" charset="-122"/>
                    <a:ea typeface="Microsoft YaHei" panose="020B0503020204020204" pitchFamily="34" charset="-122"/>
                  </a:rPr>
                  <a:t>SEKUNDARNO ONEČIŠĆENA HRANA</a:t>
                </a:r>
                <a:endParaRPr lang="zh-CN" altLang="en-US" sz="1400" b="1" dirty="0">
                  <a:solidFill>
                    <a:schemeClr val="accent3">
                      <a:lumMod val="100000"/>
                    </a:schemeClr>
                  </a:solidFill>
                  <a:latin typeface="Microsoft YaHei" panose="020B0503020204020204" pitchFamily="34" charset="-122"/>
                  <a:ea typeface="Microsoft YaHei" panose="020B0503020204020204" pitchFamily="34" charset="-122"/>
                </a:endParaRPr>
              </a:p>
            </p:txBody>
          </p:sp>
          <p:sp>
            <p:nvSpPr>
              <p:cNvPr id="11" name="TextBox 104"/>
              <p:cNvSpPr txBox="1">
                <a:spLocks/>
              </p:cNvSpPr>
              <p:nvPr/>
            </p:nvSpPr>
            <p:spPr bwMode="auto">
              <a:xfrm>
                <a:off x="1282637" y="2569545"/>
                <a:ext cx="2408870" cy="556179"/>
              </a:xfrm>
              <a:prstGeom prst="rect">
                <a:avLst/>
              </a:prstGeom>
              <a:noFill/>
              <a:extLst/>
            </p:spPr>
            <p:txBody>
              <a:bodyPr wrap="square" lIns="0" tIns="0" rIns="0" bIns="0" anchor="ctr" anchorCtr="0">
                <a:noAutofit/>
              </a:bodyPr>
              <a:lstStyle/>
              <a:p>
                <a:pPr algn="r" latinLnBrk="0">
                  <a:lnSpc>
                    <a:spcPct val="120000"/>
                  </a:lnSpc>
                </a:pPr>
                <a:r>
                  <a:rPr lang="hr-HR" altLang="zh-CN" sz="1200" dirty="0">
                    <a:latin typeface="Microsoft YaHei" panose="020B0503020204020204" pitchFamily="34" charset="-122"/>
                    <a:ea typeface="Microsoft YaHei" panose="020B0503020204020204" pitchFamily="34" charset="-122"/>
                  </a:rPr>
                  <a:t>- Prerada i obrada (klaonice, mesnice, kuhinje)</a:t>
                </a:r>
                <a:endParaRPr lang="zh-CN" altLang="en-US" sz="1200" dirty="0">
                  <a:latin typeface="Microsoft YaHei" panose="020B0503020204020204" pitchFamily="34" charset="-122"/>
                  <a:ea typeface="Microsoft YaHei" panose="020B0503020204020204" pitchFamily="34" charset="-122"/>
                </a:endParaRPr>
              </a:p>
            </p:txBody>
          </p:sp>
        </p:grpSp>
      </p:grpSp>
      <p:sp>
        <p:nvSpPr>
          <p:cNvPr id="82" name="TextBox 81">
            <a:extLst>
              <a:ext uri="{FF2B5EF4-FFF2-40B4-BE49-F238E27FC236}">
                <a16:creationId xmlns:a16="http://schemas.microsoft.com/office/drawing/2014/main" id="{DB35BB8C-0F48-436B-BD4D-613C1C10CF56}"/>
              </a:ext>
            </a:extLst>
          </p:cNvPr>
          <p:cNvSpPr txBox="1"/>
          <p:nvPr/>
        </p:nvSpPr>
        <p:spPr>
          <a:xfrm>
            <a:off x="4691141" y="427237"/>
            <a:ext cx="3412972" cy="589028"/>
          </a:xfrm>
          <a:prstGeom prst="rect">
            <a:avLst/>
          </a:prstGeom>
          <a:noFill/>
        </p:spPr>
        <p:txBody>
          <a:bodyPr wrap="square" lIns="0" tIns="0" rIns="0" bIns="0" rtlCol="0">
            <a:noAutofit/>
          </a:bodyPr>
          <a:lstStyle/>
          <a:p>
            <a:pPr algn="ctr"/>
            <a:r>
              <a:rPr lang="hr-HR" sz="1900" b="1" dirty="0">
                <a:solidFill>
                  <a:schemeClr val="tx1">
                    <a:lumMod val="75000"/>
                    <a:lumOff val="25000"/>
                  </a:schemeClr>
                </a:solidFill>
                <a:latin typeface="Microsoft YaHei" panose="020B0503020204020204" pitchFamily="34" charset="-122"/>
                <a:ea typeface="Microsoft YaHei" panose="020B0503020204020204" pitchFamily="34" charset="-122"/>
              </a:rPr>
              <a:t>KAKO DOLAZI DO </a:t>
            </a:r>
          </a:p>
          <a:p>
            <a:pPr algn="ctr"/>
            <a:r>
              <a:rPr lang="hr-HR" sz="1900" b="1" dirty="0">
                <a:solidFill>
                  <a:schemeClr val="tx1">
                    <a:lumMod val="75000"/>
                    <a:lumOff val="25000"/>
                  </a:schemeClr>
                </a:solidFill>
                <a:latin typeface="Microsoft YaHei" panose="020B0503020204020204" pitchFamily="34" charset="-122"/>
                <a:ea typeface="Microsoft YaHei" panose="020B0503020204020204" pitchFamily="34" charset="-122"/>
              </a:rPr>
              <a:t>KONTAMINACIJE HRANE?</a:t>
            </a:r>
          </a:p>
        </p:txBody>
      </p:sp>
    </p:spTree>
    <p:extLst>
      <p:ext uri="{BB962C8B-B14F-4D97-AF65-F5344CB8AC3E}">
        <p14:creationId xmlns:p14="http://schemas.microsoft.com/office/powerpoint/2010/main" val="227826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3" presetClass="path" presetSubtype="0" accel="50000" decel="50000" fill="hold" nodeType="withEffect">
                                  <p:stCondLst>
                                    <p:cond delay="0"/>
                                  </p:stCondLst>
                                  <p:childTnLst>
                                    <p:animMotion origin="layout" path="M -0.01133 -0.71551 L 4.375E-6 -2.96296E-6 " pathEditMode="relative" rAng="0" ptsTypes="AA">
                                      <p:cBhvr>
                                        <p:cTn id="9" dur="2000" fill="hold"/>
                                        <p:tgtEl>
                                          <p:spTgt spid="3"/>
                                        </p:tgtEl>
                                        <p:attrNameLst>
                                          <p:attrName>ppt_x</p:attrName>
                                          <p:attrName>ppt_y</p:attrName>
                                        </p:attrNameLst>
                                      </p:cBhvr>
                                      <p:rCtr x="560" y="35764"/>
                                    </p:animMotion>
                                  </p:childTnLst>
                                </p:cTn>
                              </p:par>
                              <p:par>
                                <p:cTn id="10" presetID="6" presetClass="emph" presetSubtype="0" accel="50000" decel="50000" fill="hold" nodeType="withEffect">
                                  <p:stCondLst>
                                    <p:cond delay="0"/>
                                  </p:stCondLst>
                                  <p:childTnLst>
                                    <p:animScale>
                                      <p:cBhvr>
                                        <p:cTn id="11" dur="2000" fill="hold"/>
                                        <p:tgtEl>
                                          <p:spTgt spid="3"/>
                                        </p:tgtEl>
                                      </p:cBhvr>
                                      <p:by x="150000" y="150000"/>
                                      <p:from x="10798" y="19967"/>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0" name="Group 89"/>
          <p:cNvGrpSpPr/>
          <p:nvPr/>
        </p:nvGrpSpPr>
        <p:grpSpPr>
          <a:xfrm>
            <a:off x="8874679" y="3609999"/>
            <a:ext cx="3317321" cy="1877746"/>
            <a:chOff x="8072435" y="2706526"/>
            <a:chExt cx="4026113" cy="2616566"/>
          </a:xfrm>
        </p:grpSpPr>
        <p:sp>
          <p:nvSpPr>
            <p:cNvPr id="92" name="TextBox 91"/>
            <p:cNvSpPr txBox="1"/>
            <p:nvPr/>
          </p:nvSpPr>
          <p:spPr>
            <a:xfrm>
              <a:off x="8767812" y="2706526"/>
              <a:ext cx="2323716" cy="443975"/>
            </a:xfrm>
            <a:prstGeom prst="rect">
              <a:avLst/>
            </a:prstGeom>
            <a:noFill/>
          </p:spPr>
          <p:txBody>
            <a:bodyPr wrap="square" lIns="0" tIns="0" rIns="0" bIns="0" rtlCol="0">
              <a:spAutoFit/>
            </a:bodyPr>
            <a:lstStyle/>
            <a:p>
              <a:pPr>
                <a:lnSpc>
                  <a:spcPct val="120000"/>
                </a:lnSpc>
              </a:pPr>
              <a:r>
                <a:rPr lang="hr-HR" altLang="zh-CN" sz="19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MO INDIKATORI</a:t>
              </a:r>
              <a:endParaRPr lang="en-GB" sz="19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4" name="Rectangle 93"/>
            <p:cNvSpPr/>
            <p:nvPr/>
          </p:nvSpPr>
          <p:spPr>
            <a:xfrm>
              <a:off x="8072435" y="3194711"/>
              <a:ext cx="4026113" cy="2128381"/>
            </a:xfrm>
            <a:prstGeom prst="rect">
              <a:avLst/>
            </a:prstGeom>
          </p:spPr>
          <p:txBody>
            <a:bodyPr wrap="square" lIns="0" tIns="0" rIns="0" bIns="0">
              <a:spAutoFit/>
            </a:bodyPr>
            <a:lstStyle/>
            <a:p>
              <a:pP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iznad</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određene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granice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mogućnost</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nehigijenskog</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rukovanja</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namirnicom</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najčešće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se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ispituju</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k</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oliformi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Es</a:t>
              </a:r>
              <a:r>
                <a:rPr lang="hr-HR"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c</a:t>
              </a:r>
              <a:r>
                <a:rPr lang="en-US" altLang="zh-CN" sz="1400" i="1"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herichia</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coli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ukupni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broj</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Enterobacteriaceae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HACCP</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p>
          </p:txBody>
        </p:sp>
      </p:grpSp>
      <p:grpSp>
        <p:nvGrpSpPr>
          <p:cNvPr id="100" name="Group 99"/>
          <p:cNvGrpSpPr/>
          <p:nvPr/>
        </p:nvGrpSpPr>
        <p:grpSpPr>
          <a:xfrm>
            <a:off x="3351592" y="1521574"/>
            <a:ext cx="5897679" cy="1747931"/>
            <a:chOff x="-2640962" y="2675652"/>
            <a:chExt cx="8218220" cy="2435683"/>
          </a:xfrm>
        </p:grpSpPr>
        <p:sp>
          <p:nvSpPr>
            <p:cNvPr id="104" name="TextBox 103"/>
            <p:cNvSpPr txBox="1"/>
            <p:nvPr/>
          </p:nvSpPr>
          <p:spPr>
            <a:xfrm flipH="1">
              <a:off x="-1022772" y="2675652"/>
              <a:ext cx="4386423" cy="443976"/>
            </a:xfrm>
            <a:prstGeom prst="rect">
              <a:avLst/>
            </a:prstGeom>
            <a:noFill/>
          </p:spPr>
          <p:txBody>
            <a:bodyPr wrap="none" lIns="0" tIns="0" rIns="0" bIns="0" rtlCol="0">
              <a:spAutoFit/>
            </a:bodyPr>
            <a:lstStyle/>
            <a:p>
              <a:pPr algn="r">
                <a:lnSpc>
                  <a:spcPct val="120000"/>
                </a:lnSpc>
              </a:pPr>
              <a:r>
                <a:rPr lang="hr-HR" altLang="zh-CN" sz="190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MO UZROČNICI KVARENJA</a:t>
              </a:r>
              <a:endParaRPr lang="en-GB" sz="190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 name="Rectangle 101"/>
            <p:cNvSpPr/>
            <p:nvPr/>
          </p:nvSpPr>
          <p:spPr>
            <a:xfrm>
              <a:off x="-2640962" y="3343202"/>
              <a:ext cx="8218220" cy="1768133"/>
            </a:xfrm>
            <a:prstGeom prst="rect">
              <a:avLst/>
            </a:prstGeom>
          </p:spPr>
          <p:txBody>
            <a:bodyPr wrap="square" lIns="0" tIns="0" rIns="0" bIns="0">
              <a:spAutoFit/>
            </a:bodyPr>
            <a:lstStyle/>
            <a:p>
              <a:pPr algn="ct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organoleptički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promjene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izgleda</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teksture</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okusa</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mirisa</a:t>
              </a:r>
              <a:endPar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ct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-bakteri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je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roda</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Pseudomonas</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Bacillus</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Streptococcus</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te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plijesni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Mucor</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Penicil</a:t>
              </a:r>
              <a:r>
                <a:rPr lang="hr-HR"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li</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um</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Asp</a:t>
              </a:r>
              <a:r>
                <a:rPr lang="hr-HR"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er</a:t>
              </a:r>
              <a:r>
                <a:rPr lang="en-US" altLang="zh-CN" sz="1400" i="1"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gillus</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kvasci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npr</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Saccharomyces</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ct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-p</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roblem</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nastaju </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u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bilo</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kojoj</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fazi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proizvodnje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distribucije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uslijed</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neadekvatnih</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uvjeta</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manipulacije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ili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skladištenja</a:t>
              </a:r>
              <a:endPar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6" name="Group 105"/>
          <p:cNvGrpSpPr/>
          <p:nvPr/>
        </p:nvGrpSpPr>
        <p:grpSpPr>
          <a:xfrm>
            <a:off x="747401" y="3657362"/>
            <a:ext cx="3256898" cy="1363864"/>
            <a:chOff x="-1518740" y="4696256"/>
            <a:chExt cx="3979592" cy="1225506"/>
          </a:xfrm>
        </p:grpSpPr>
        <p:sp>
          <p:nvSpPr>
            <p:cNvPr id="110" name="TextBox 109"/>
            <p:cNvSpPr txBox="1"/>
            <p:nvPr/>
          </p:nvSpPr>
          <p:spPr>
            <a:xfrm flipH="1">
              <a:off x="412675" y="4696256"/>
              <a:ext cx="2048177" cy="286291"/>
            </a:xfrm>
            <a:prstGeom prst="rect">
              <a:avLst/>
            </a:prstGeom>
            <a:noFill/>
          </p:spPr>
          <p:txBody>
            <a:bodyPr wrap="none" lIns="0" tIns="0" rIns="0" bIns="0" rtlCol="0">
              <a:spAutoFit/>
            </a:bodyPr>
            <a:lstStyle/>
            <a:p>
              <a:pPr algn="r">
                <a:lnSpc>
                  <a:spcPct val="120000"/>
                </a:lnSpc>
              </a:pPr>
              <a:r>
                <a:rPr lang="hr-HR" altLang="zh-CN" sz="19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PATOGENI MO</a:t>
              </a:r>
              <a:endParaRPr lang="en-GB" sz="19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 name="Rectangle 107"/>
            <p:cNvSpPr/>
            <p:nvPr/>
          </p:nvSpPr>
          <p:spPr>
            <a:xfrm>
              <a:off x="-1518740" y="5013915"/>
              <a:ext cx="3964509" cy="907847"/>
            </a:xfrm>
            <a:prstGeom prst="rect">
              <a:avLst/>
            </a:prstGeom>
          </p:spPr>
          <p:txBody>
            <a:bodyPr wrap="square" lIns="0" tIns="0" rIns="0" bIns="0">
              <a:spAutoFit/>
            </a:bodyPr>
            <a:lstStyle/>
            <a:p>
              <a:pPr algn="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Infekcije, intoksikacije, oboljenja, smrt</a:t>
              </a:r>
            </a:p>
            <a:p>
              <a:pPr algn="r">
                <a:lnSpc>
                  <a:spcPct val="120000"/>
                </a:lnSpc>
              </a:pP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Salmonella</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Shigella</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patogeni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sojevi</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Escherichi</a:t>
              </a:r>
              <a:r>
                <a:rPr lang="hr-HR"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e</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Listeria</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Clostridium</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Staphylococcus</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i="1"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Bacil</a:t>
              </a:r>
              <a:r>
                <a:rPr lang="hr-HR"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l</a:t>
              </a:r>
              <a:r>
                <a:rPr lang="en-US" altLang="zh-CN" sz="1400" i="1"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us</a:t>
              </a:r>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400" dirty="0" err="1">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itd</a:t>
              </a:r>
              <a:r>
                <a:rPr lang="hr-HR"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3"/>
          <p:cNvGrpSpPr/>
          <p:nvPr/>
        </p:nvGrpSpPr>
        <p:grpSpPr>
          <a:xfrm rot="1254442">
            <a:off x="4463494" y="3549607"/>
            <a:ext cx="4203271" cy="3162739"/>
            <a:chOff x="3224596" y="1968492"/>
            <a:chExt cx="4840595" cy="3642291"/>
          </a:xfrm>
        </p:grpSpPr>
        <p:grpSp>
          <p:nvGrpSpPr>
            <p:cNvPr id="114" name="Group 113"/>
            <p:cNvGrpSpPr/>
            <p:nvPr/>
          </p:nvGrpSpPr>
          <p:grpSpPr>
            <a:xfrm>
              <a:off x="3224596" y="1968492"/>
              <a:ext cx="4706047" cy="3642291"/>
              <a:chOff x="2804424" y="2265723"/>
              <a:chExt cx="5694317" cy="4407173"/>
            </a:xfrm>
          </p:grpSpPr>
          <p:sp>
            <p:nvSpPr>
              <p:cNvPr id="115" name="泪滴形 1"/>
              <p:cNvSpPr/>
              <p:nvPr/>
            </p:nvSpPr>
            <p:spPr>
              <a:xfrm rot="10343435">
                <a:off x="5905548" y="320531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5">
                  <a:lumMod val="75000"/>
                </a:schemeClr>
              </a:solidFill>
              <a:ln w="25400" cap="flat" cmpd="sng" algn="ctr">
                <a:noFill/>
                <a:prstDash val="solid"/>
              </a:ln>
              <a:effectLst>
                <a:softEdge rad="127000"/>
              </a:effectLst>
            </p:spPr>
            <p:txBody>
              <a:bodyPr rtlCol="0" anchor="ctr"/>
              <a:lstStyle/>
              <a:p>
                <a:pPr algn="just" defTabSz="793904">
                  <a:lnSpc>
                    <a:spcPct val="120000"/>
                  </a:lnSpc>
                  <a:defRPr/>
                </a:pPr>
                <a:endParaRPr lang="en-US" sz="853"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6" name="Group 115"/>
              <p:cNvGrpSpPr/>
              <p:nvPr/>
            </p:nvGrpSpPr>
            <p:grpSpPr>
              <a:xfrm>
                <a:off x="2804424" y="2265723"/>
                <a:ext cx="5694317" cy="4407173"/>
                <a:chOff x="2804424" y="2265723"/>
                <a:chExt cx="5694317" cy="4407173"/>
              </a:xfrm>
            </p:grpSpPr>
            <p:sp>
              <p:nvSpPr>
                <p:cNvPr id="117" name="泪滴形 1"/>
                <p:cNvSpPr/>
                <p:nvPr/>
              </p:nvSpPr>
              <p:spPr>
                <a:xfrm rot="6787574">
                  <a:off x="4485117" y="2915181"/>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lumMod val="75000"/>
                  </a:schemeClr>
                </a:solidFill>
                <a:ln w="25400" cap="flat" cmpd="sng" algn="ctr">
                  <a:noFill/>
                  <a:prstDash val="solid"/>
                </a:ln>
                <a:effectLst>
                  <a:softEdge rad="127000"/>
                </a:effectLst>
              </p:spPr>
              <p:txBody>
                <a:bodyPr rtlCol="0" anchor="ctr"/>
                <a:lstStyle/>
                <a:p>
                  <a:pPr algn="just" defTabSz="793904">
                    <a:lnSpc>
                      <a:spcPct val="120000"/>
                    </a:lnSpc>
                    <a:defRPr/>
                  </a:pPr>
                  <a:endParaRPr lang="en-US" sz="853"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泪滴形 1"/>
                <p:cNvSpPr/>
                <p:nvPr/>
              </p:nvSpPr>
              <p:spPr>
                <a:xfrm rot="3472831">
                  <a:off x="3369184" y="378480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lumMod val="75000"/>
                  </a:schemeClr>
                </a:solidFill>
                <a:ln w="25400" cap="flat" cmpd="sng" algn="ctr">
                  <a:noFill/>
                  <a:prstDash val="solid"/>
                </a:ln>
                <a:effectLst>
                  <a:softEdge rad="127000"/>
                </a:effectLst>
              </p:spPr>
              <p:txBody>
                <a:bodyPr rtlCol="0" anchor="ctr"/>
                <a:lstStyle/>
                <a:p>
                  <a:pPr algn="just" defTabSz="793904">
                    <a:lnSpc>
                      <a:spcPct val="120000"/>
                    </a:lnSpc>
                    <a:defRPr/>
                  </a:pPr>
                  <a:endParaRPr lang="en-US" sz="853"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9" name="Group 118"/>
                <p:cNvGrpSpPr/>
                <p:nvPr/>
              </p:nvGrpSpPr>
              <p:grpSpPr>
                <a:xfrm>
                  <a:off x="2804424" y="2265723"/>
                  <a:ext cx="5694317" cy="4407173"/>
                  <a:chOff x="2804424" y="2265723"/>
                  <a:chExt cx="5694317" cy="4407173"/>
                </a:xfrm>
              </p:grpSpPr>
              <p:sp>
                <p:nvSpPr>
                  <p:cNvPr id="123" name="泪滴形 1"/>
                  <p:cNvSpPr/>
                  <p:nvPr/>
                </p:nvSpPr>
                <p:spPr>
                  <a:xfrm rot="10111243">
                    <a:off x="5582872" y="246836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3"/>
                  </a:solidFill>
                  <a:ln w="25400" cap="flat" cmpd="sng" algn="ctr">
                    <a:noFill/>
                    <a:prstDash val="solid"/>
                  </a:ln>
                  <a:effectLst/>
                </p:spPr>
                <p:txBody>
                  <a:bodyPr rtlCol="0" anchor="ctr"/>
                  <a:lstStyle/>
                  <a:p>
                    <a:pPr algn="just" defTabSz="793904">
                      <a:lnSpc>
                        <a:spcPct val="120000"/>
                      </a:lnSpc>
                      <a:defRPr/>
                    </a:pPr>
                    <a:endParaRPr lang="en-US" sz="853" kern="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4" name="泪滴形 1"/>
                  <p:cNvSpPr/>
                  <p:nvPr/>
                </p:nvSpPr>
                <p:spPr>
                  <a:xfrm rot="6430905">
                    <a:off x="3833458" y="2290078"/>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solidFill>
                  <a:ln w="25400" cap="flat" cmpd="sng" algn="ctr">
                    <a:noFill/>
                    <a:prstDash val="solid"/>
                  </a:ln>
                  <a:effectLst/>
                </p:spPr>
                <p:txBody>
                  <a:bodyPr rtlCol="0" anchor="ctr"/>
                  <a:lstStyle/>
                  <a:p>
                    <a:pPr algn="just" defTabSz="793904">
                      <a:lnSpc>
                        <a:spcPct val="120000"/>
                      </a:lnSpc>
                      <a:defRPr/>
                    </a:pPr>
                    <a:endParaRPr lang="en-US" sz="853" kern="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5" name="泪滴形 1"/>
                  <p:cNvSpPr/>
                  <p:nvPr/>
                </p:nvSpPr>
                <p:spPr>
                  <a:xfrm rot="3031563">
                    <a:off x="2780069" y="3781382"/>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1"/>
                  </a:solidFill>
                  <a:ln w="25400" cap="flat" cmpd="sng" algn="ctr">
                    <a:noFill/>
                    <a:prstDash val="solid"/>
                  </a:ln>
                  <a:effectLst/>
                </p:spPr>
                <p:txBody>
                  <a:bodyPr rtlCol="0" anchor="ctr"/>
                  <a:lstStyle/>
                  <a:p>
                    <a:pPr algn="just" defTabSz="793904">
                      <a:lnSpc>
                        <a:spcPct val="120000"/>
                      </a:lnSpc>
                      <a:defRPr/>
                    </a:pPr>
                    <a:endParaRPr lang="en-US" sz="853" kern="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6" name="椭圆 30"/>
                  <p:cNvSpPr/>
                  <p:nvPr/>
                </p:nvSpPr>
                <p:spPr>
                  <a:xfrm rot="19870947">
                    <a:off x="5859727" y="5019672"/>
                    <a:ext cx="648361" cy="648359"/>
                  </a:xfrm>
                  <a:prstGeom prst="ellipse">
                    <a:avLst/>
                  </a:prstGeom>
                  <a:solidFill>
                    <a:schemeClr val="bg2"/>
                  </a:solidFill>
                  <a:ln w="295275" cap="flat" cmpd="sng" algn="ctr">
                    <a:solidFill>
                      <a:schemeClr val="bg2">
                        <a:lumMod val="25000"/>
                      </a:schemeClr>
                    </a:solidFill>
                    <a:prstDash val="solid"/>
                  </a:ln>
                  <a:effectLst/>
                </p:spPr>
                <p:txBody>
                  <a:bodyPr rtlCol="0" anchor="ctr"/>
                  <a:lstStyle/>
                  <a:p>
                    <a:pPr algn="just" defTabSz="793904">
                      <a:lnSpc>
                        <a:spcPct val="120000"/>
                      </a:lnSpc>
                      <a:defRPr/>
                    </a:pPr>
                    <a:endParaRPr lang="en-US" sz="853" kern="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grpSp>
          <p:nvGrpSpPr>
            <p:cNvPr id="137" name="Group 136"/>
            <p:cNvGrpSpPr/>
            <p:nvPr/>
          </p:nvGrpSpPr>
          <p:grpSpPr>
            <a:xfrm>
              <a:off x="7681436" y="3866045"/>
              <a:ext cx="383755" cy="383755"/>
              <a:chOff x="4439444" y="2582069"/>
              <a:chExt cx="464344" cy="464344"/>
            </a:xfrm>
            <a:solidFill>
              <a:schemeClr val="bg2"/>
            </a:solidFill>
          </p:grpSpPr>
          <p:sp>
            <p:nvSpPr>
              <p:cNvPr id="138"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477" hangingPunct="0">
                  <a:lnSpc>
                    <a:spcPct val="120000"/>
                  </a:lnSpc>
                </a:pPr>
                <a:endParaRPr lang="en-US" sz="853">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477" hangingPunct="0">
                  <a:lnSpc>
                    <a:spcPct val="120000"/>
                  </a:lnSpc>
                </a:pPr>
                <a:endParaRPr lang="en-US" sz="853">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477" hangingPunct="0">
                  <a:lnSpc>
                    <a:spcPct val="120000"/>
                  </a:lnSpc>
                </a:pPr>
                <a:endParaRPr lang="en-US" sz="853">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 name="TextBox 1">
            <a:extLst>
              <a:ext uri="{FF2B5EF4-FFF2-40B4-BE49-F238E27FC236}">
                <a16:creationId xmlns:a16="http://schemas.microsoft.com/office/drawing/2014/main" id="{5CF4A8D7-20F6-4B70-A69F-46D770A426FA}"/>
              </a:ext>
            </a:extLst>
          </p:cNvPr>
          <p:cNvSpPr txBox="1"/>
          <p:nvPr/>
        </p:nvSpPr>
        <p:spPr>
          <a:xfrm>
            <a:off x="492005" y="1028771"/>
            <a:ext cx="7278231" cy="677158"/>
          </a:xfrm>
          <a:prstGeom prst="rect">
            <a:avLst/>
          </a:prstGeom>
          <a:noFill/>
        </p:spPr>
        <p:txBody>
          <a:bodyPr wrap="square" lIns="0" tIns="0" rIns="0" bIns="0" rtlCol="0">
            <a:noAutofit/>
          </a:bodyPr>
          <a:lstStyle/>
          <a:p>
            <a:r>
              <a:rPr lang="hr-HR" sz="1900" b="1" dirty="0">
                <a:solidFill>
                  <a:schemeClr val="bg2">
                    <a:lumMod val="25000"/>
                  </a:schemeClr>
                </a:solidFill>
              </a:rPr>
              <a:t>Mikroorganizme koji utječu na zdravlje čovjeka dijelimo na: </a:t>
            </a:r>
          </a:p>
        </p:txBody>
      </p:sp>
      <p:sp>
        <p:nvSpPr>
          <p:cNvPr id="3" name="TextBox 2">
            <a:extLst>
              <a:ext uri="{FF2B5EF4-FFF2-40B4-BE49-F238E27FC236}">
                <a16:creationId xmlns:a16="http://schemas.microsoft.com/office/drawing/2014/main" id="{A2315957-1EE9-4803-A6BA-2E59B770DFAB}"/>
              </a:ext>
            </a:extLst>
          </p:cNvPr>
          <p:cNvSpPr txBox="1"/>
          <p:nvPr/>
        </p:nvSpPr>
        <p:spPr>
          <a:xfrm>
            <a:off x="7351896" y="415944"/>
            <a:ext cx="2487586" cy="829591"/>
          </a:xfrm>
          <a:prstGeom prst="rect">
            <a:avLst/>
          </a:prstGeom>
          <a:noFill/>
        </p:spPr>
        <p:txBody>
          <a:bodyPr wrap="square" lIns="0" tIns="0" rIns="0" bIns="0" rtlCol="0">
            <a:noAutofit/>
          </a:bodyPr>
          <a:lstStyle/>
          <a:p>
            <a:pPr algn="l"/>
            <a:r>
              <a:rPr lang="hr-HR" sz="1600" dirty="0">
                <a:solidFill>
                  <a:schemeClr val="tx1">
                    <a:lumMod val="75000"/>
                    <a:lumOff val="25000"/>
                  </a:schemeClr>
                </a:solidFill>
                <a:latin typeface="+mn-lt"/>
              </a:rPr>
              <a:t>hranjivi sastojci – kvarenje</a:t>
            </a:r>
          </a:p>
        </p:txBody>
      </p:sp>
    </p:spTree>
    <p:extLst>
      <p:ext uri="{BB962C8B-B14F-4D97-AF65-F5344CB8AC3E}">
        <p14:creationId xmlns:p14="http://schemas.microsoft.com/office/powerpoint/2010/main" val="1511630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p:cTn id="13" dur="500" fill="hold"/>
                                        <p:tgtEl>
                                          <p:spTgt spid="100"/>
                                        </p:tgtEl>
                                        <p:attrNameLst>
                                          <p:attrName>ppt_w</p:attrName>
                                        </p:attrNameLst>
                                      </p:cBhvr>
                                      <p:tavLst>
                                        <p:tav tm="0">
                                          <p:val>
                                            <p:fltVal val="0"/>
                                          </p:val>
                                        </p:tav>
                                        <p:tav tm="100000">
                                          <p:val>
                                            <p:strVal val="#ppt_w"/>
                                          </p:val>
                                        </p:tav>
                                      </p:tavLst>
                                    </p:anim>
                                    <p:anim calcmode="lin" valueType="num">
                                      <p:cBhvr>
                                        <p:cTn id="14" dur="500" fill="hold"/>
                                        <p:tgtEl>
                                          <p:spTgt spid="100"/>
                                        </p:tgtEl>
                                        <p:attrNameLst>
                                          <p:attrName>ppt_h</p:attrName>
                                        </p:attrNameLst>
                                      </p:cBhvr>
                                      <p:tavLst>
                                        <p:tav tm="0">
                                          <p:val>
                                            <p:fltVal val="0"/>
                                          </p:val>
                                        </p:tav>
                                        <p:tav tm="100000">
                                          <p:val>
                                            <p:strVal val="#ppt_h"/>
                                          </p:val>
                                        </p:tav>
                                      </p:tavLst>
                                    </p:anim>
                                    <p:animEffect transition="in" filter="fade">
                                      <p:cBhvr>
                                        <p:cTn id="15" dur="500"/>
                                        <p:tgtEl>
                                          <p:spTgt spid="10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 calcmode="lin" valueType="num">
                                      <p:cBhvr>
                                        <p:cTn id="19" dur="500" fill="hold"/>
                                        <p:tgtEl>
                                          <p:spTgt spid="106"/>
                                        </p:tgtEl>
                                        <p:attrNameLst>
                                          <p:attrName>ppt_w</p:attrName>
                                        </p:attrNameLst>
                                      </p:cBhvr>
                                      <p:tavLst>
                                        <p:tav tm="0">
                                          <p:val>
                                            <p:fltVal val="0"/>
                                          </p:val>
                                        </p:tav>
                                        <p:tav tm="100000">
                                          <p:val>
                                            <p:strVal val="#ppt_w"/>
                                          </p:val>
                                        </p:tav>
                                      </p:tavLst>
                                    </p:anim>
                                    <p:anim calcmode="lin" valueType="num">
                                      <p:cBhvr>
                                        <p:cTn id="20" dur="500" fill="hold"/>
                                        <p:tgtEl>
                                          <p:spTgt spid="106"/>
                                        </p:tgtEl>
                                        <p:attrNameLst>
                                          <p:attrName>ppt_h</p:attrName>
                                        </p:attrNameLst>
                                      </p:cBhvr>
                                      <p:tavLst>
                                        <p:tav tm="0">
                                          <p:val>
                                            <p:fltVal val="0"/>
                                          </p:val>
                                        </p:tav>
                                        <p:tav tm="100000">
                                          <p:val>
                                            <p:strVal val="#ppt_h"/>
                                          </p:val>
                                        </p:tav>
                                      </p:tavLst>
                                    </p:anim>
                                    <p:animEffect transition="in" filter="fade">
                                      <p:cBhvr>
                                        <p:cTn id="21" dur="500"/>
                                        <p:tgtEl>
                                          <p:spTgt spid="10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p:cTn id="25" dur="500" fill="hold"/>
                                        <p:tgtEl>
                                          <p:spTgt spid="90"/>
                                        </p:tgtEl>
                                        <p:attrNameLst>
                                          <p:attrName>ppt_w</p:attrName>
                                        </p:attrNameLst>
                                      </p:cBhvr>
                                      <p:tavLst>
                                        <p:tav tm="0">
                                          <p:val>
                                            <p:fltVal val="0"/>
                                          </p:val>
                                        </p:tav>
                                        <p:tav tm="100000">
                                          <p:val>
                                            <p:strVal val="#ppt_w"/>
                                          </p:val>
                                        </p:tav>
                                      </p:tavLst>
                                    </p:anim>
                                    <p:anim calcmode="lin" valueType="num">
                                      <p:cBhvr>
                                        <p:cTn id="26" dur="500" fill="hold"/>
                                        <p:tgtEl>
                                          <p:spTgt spid="90"/>
                                        </p:tgtEl>
                                        <p:attrNameLst>
                                          <p:attrName>ppt_h</p:attrName>
                                        </p:attrNameLst>
                                      </p:cBhvr>
                                      <p:tavLst>
                                        <p:tav tm="0">
                                          <p:val>
                                            <p:fltVal val="0"/>
                                          </p:val>
                                        </p:tav>
                                        <p:tav tm="100000">
                                          <p:val>
                                            <p:strVal val="#ppt_h"/>
                                          </p:val>
                                        </p:tav>
                                      </p:tavLst>
                                    </p:anim>
                                    <p:animEffect transition="in" filter="fade">
                                      <p:cBhvr>
                                        <p:cTn id="2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76"/>
          <p:cNvSpPr txBox="1"/>
          <p:nvPr/>
        </p:nvSpPr>
        <p:spPr>
          <a:xfrm>
            <a:off x="1937327" y="721751"/>
            <a:ext cx="2154560"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hr-HR" altLang="zh-CN" sz="1600" dirty="0">
                <a:solidFill>
                  <a:schemeClr val="bg2">
                    <a:lumMod val="50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rPr>
              <a:t>PATOGENE BAKTERIJE</a:t>
            </a:r>
            <a:endParaRPr lang="zh-CN" altLang="zh-CN" sz="1600" dirty="0">
              <a:solidFill>
                <a:schemeClr val="bg2">
                  <a:lumMod val="50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endParaRPr>
          </a:p>
        </p:txBody>
      </p:sp>
      <p:sp>
        <p:nvSpPr>
          <p:cNvPr id="41" name="文本框 17"/>
          <p:cNvSpPr txBox="1"/>
          <p:nvPr/>
        </p:nvSpPr>
        <p:spPr>
          <a:xfrm>
            <a:off x="9526073" y="1479585"/>
            <a:ext cx="2665927" cy="70660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hr-HR" altLang="zh-CN" sz="1600" dirty="0">
                <a:solidFill>
                  <a:schemeClr val="bg2">
                    <a:lumMod val="25000"/>
                  </a:schemeClr>
                </a:solidFill>
                <a:latin typeface="微软雅黑" panose="020B0503020204020204" pitchFamily="34" charset="-122"/>
                <a:ea typeface="微软雅黑" panose="020B0503020204020204" pitchFamily="34" charset="-122"/>
              </a:rPr>
              <a:t>INTOKSIKACIJA</a:t>
            </a:r>
            <a:endParaRPr lang="zh-CN" altLang="en-US" sz="1600" dirty="0">
              <a:solidFill>
                <a:schemeClr val="bg2">
                  <a:lumMod val="25000"/>
                </a:schemeClr>
              </a:solidFill>
            </a:endParaRPr>
          </a:p>
          <a:p>
            <a:pPr>
              <a:lnSpc>
                <a:spcPct val="130000"/>
              </a:lnSpc>
            </a:pPr>
            <a:endParaRPr lang="zh-CN" altLang="en-US" sz="1600" dirty="0">
              <a:solidFill>
                <a:schemeClr val="bg2">
                  <a:lumMod val="25000"/>
                </a:schemeClr>
              </a:solidFill>
            </a:endParaRPr>
          </a:p>
        </p:txBody>
      </p:sp>
      <p:sp>
        <p:nvSpPr>
          <p:cNvPr id="42" name="TextBox 76"/>
          <p:cNvSpPr txBox="1"/>
          <p:nvPr/>
        </p:nvSpPr>
        <p:spPr>
          <a:xfrm>
            <a:off x="6706405" y="967972"/>
            <a:ext cx="231964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hr-HR" altLang="zh-CN" sz="1600" dirty="0">
                <a:solidFill>
                  <a:schemeClr val="bg2">
                    <a:lumMod val="50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rPr>
              <a:t>TOKSINI</a:t>
            </a:r>
            <a:endParaRPr lang="zh-CN" altLang="zh-CN" sz="1600" dirty="0">
              <a:solidFill>
                <a:schemeClr val="bg2">
                  <a:lumMod val="50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endParaRPr>
          </a:p>
        </p:txBody>
      </p:sp>
      <p:sp>
        <p:nvSpPr>
          <p:cNvPr id="43" name="文本框 19"/>
          <p:cNvSpPr txBox="1"/>
          <p:nvPr/>
        </p:nvSpPr>
        <p:spPr>
          <a:xfrm>
            <a:off x="3819176" y="1523318"/>
            <a:ext cx="2771083" cy="688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hr-HR" altLang="zh-CN" sz="1600" dirty="0">
                <a:solidFill>
                  <a:schemeClr val="bg2">
                    <a:lumMod val="25000"/>
                  </a:schemeClr>
                </a:solidFill>
                <a:latin typeface="微软雅黑" panose="020B0503020204020204" pitchFamily="34" charset="-122"/>
                <a:ea typeface="微软雅黑" panose="020B0503020204020204" pitchFamily="34" charset="-122"/>
              </a:rPr>
              <a:t>INFEKCIJA</a:t>
            </a:r>
            <a:endParaRPr lang="zh-CN" altLang="en-US" sz="1600" dirty="0">
              <a:solidFill>
                <a:schemeClr val="bg2">
                  <a:lumMod val="25000"/>
                </a:schemeClr>
              </a:solidFill>
            </a:endParaRPr>
          </a:p>
          <a:p>
            <a:pPr algn="ctr">
              <a:lnSpc>
                <a:spcPct val="130000"/>
              </a:lnSpc>
            </a:pPr>
            <a:endParaRPr lang="zh-CN" altLang="en-US" sz="1500" dirty="0">
              <a:solidFill>
                <a:schemeClr val="bg2">
                  <a:lumMod val="25000"/>
                </a:schemeClr>
              </a:solidFill>
            </a:endParaRPr>
          </a:p>
        </p:txBody>
      </p:sp>
      <p:sp>
        <p:nvSpPr>
          <p:cNvPr id="48" name="右箭头 47"/>
          <p:cNvSpPr/>
          <p:nvPr/>
        </p:nvSpPr>
        <p:spPr>
          <a:xfrm>
            <a:off x="1937327" y="1190325"/>
            <a:ext cx="2155569" cy="888133"/>
          </a:xfrm>
          <a:prstGeom prst="rightArrow">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39833" tIns="0" rIns="251922" bIns="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400" dirty="0">
              <a:latin typeface="微软雅黑" panose="020B0503020204020204" pitchFamily="34" charset="-122"/>
              <a:ea typeface="微软雅黑" panose="020B0503020204020204" pitchFamily="34" charset="-122"/>
            </a:endParaRPr>
          </a:p>
        </p:txBody>
      </p:sp>
      <p:sp>
        <p:nvSpPr>
          <p:cNvPr id="49" name="椭圆 48"/>
          <p:cNvSpPr/>
          <p:nvPr/>
        </p:nvSpPr>
        <p:spPr>
          <a:xfrm>
            <a:off x="1781703" y="1292442"/>
            <a:ext cx="651347" cy="653641"/>
          </a:xfrm>
          <a:prstGeom prst="ellipse">
            <a:avLst/>
          </a:prstGeom>
          <a:solidFill>
            <a:schemeClr val="accent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1799"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01</a:t>
            </a:r>
            <a:endParaRPr lang="zh-CN" altLang="en-US" sz="1799"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0" name="右箭头 49"/>
          <p:cNvSpPr/>
          <p:nvPr/>
        </p:nvSpPr>
        <p:spPr>
          <a:xfrm>
            <a:off x="6851690" y="1190325"/>
            <a:ext cx="2029074" cy="888133"/>
          </a:xfrm>
          <a:prstGeom prst="rightArrow">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39833" tIns="0" rIns="251922" bIns="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sz="1400" dirty="0">
              <a:latin typeface="微软雅黑" panose="020B0503020204020204" pitchFamily="34" charset="-122"/>
              <a:ea typeface="微软雅黑" panose="020B0503020204020204" pitchFamily="34" charset="-122"/>
            </a:endParaRPr>
          </a:p>
        </p:txBody>
      </p:sp>
      <p:sp>
        <p:nvSpPr>
          <p:cNvPr id="51" name="椭圆 50"/>
          <p:cNvSpPr/>
          <p:nvPr/>
        </p:nvSpPr>
        <p:spPr>
          <a:xfrm>
            <a:off x="6663329" y="1287288"/>
            <a:ext cx="651347" cy="653641"/>
          </a:xfrm>
          <a:prstGeom prst="ellipse">
            <a:avLst/>
          </a:prstGeom>
          <a:solidFill>
            <a:schemeClr val="accent4"/>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1799"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02</a:t>
            </a:r>
            <a:endParaRPr lang="zh-CN" altLang="en-US" sz="1799"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TextBox 23">
            <a:extLst>
              <a:ext uri="{FF2B5EF4-FFF2-40B4-BE49-F238E27FC236}">
                <a16:creationId xmlns:a16="http://schemas.microsoft.com/office/drawing/2014/main" id="{A242FB31-4781-4B56-825C-6314DE787FBD}"/>
              </a:ext>
            </a:extLst>
          </p:cNvPr>
          <p:cNvSpPr txBox="1"/>
          <p:nvPr/>
        </p:nvSpPr>
        <p:spPr>
          <a:xfrm>
            <a:off x="4691141" y="427237"/>
            <a:ext cx="3131956" cy="589028"/>
          </a:xfrm>
          <a:prstGeom prst="rect">
            <a:avLst/>
          </a:prstGeom>
          <a:noFill/>
        </p:spPr>
        <p:txBody>
          <a:bodyPr wrap="square" lIns="0" tIns="0" rIns="0" bIns="0" rtlCol="0">
            <a:noAutofit/>
          </a:bodyPr>
          <a:lstStyle/>
          <a:p>
            <a:pPr algn="ctr"/>
            <a:r>
              <a:rPr lang="hr-HR" sz="1900" b="1" dirty="0">
                <a:solidFill>
                  <a:schemeClr val="tx1">
                    <a:lumMod val="75000"/>
                    <a:lumOff val="25000"/>
                  </a:schemeClr>
                </a:solidFill>
                <a:latin typeface="Microsoft YaHei" panose="020B0503020204020204" pitchFamily="34" charset="-122"/>
                <a:ea typeface="Microsoft YaHei" panose="020B0503020204020204" pitchFamily="34" charset="-122"/>
              </a:rPr>
              <a:t>TROVANJA HRANOM</a:t>
            </a:r>
          </a:p>
        </p:txBody>
      </p:sp>
      <p:pic>
        <p:nvPicPr>
          <p:cNvPr id="2" name="Picture 1">
            <a:extLst>
              <a:ext uri="{FF2B5EF4-FFF2-40B4-BE49-F238E27FC236}">
                <a16:creationId xmlns:a16="http://schemas.microsoft.com/office/drawing/2014/main" id="{68120F50-A113-4105-A477-32CA04430EA6}"/>
              </a:ext>
            </a:extLst>
          </p:cNvPr>
          <p:cNvPicPr>
            <a:picLocks noChangeAspect="1"/>
          </p:cNvPicPr>
          <p:nvPr/>
        </p:nvPicPr>
        <p:blipFill rotWithShape="1">
          <a:blip r:embed="rId3"/>
          <a:srcRect l="47219" t="61497" r="30893" b="14819"/>
          <a:stretch/>
        </p:blipFill>
        <p:spPr>
          <a:xfrm>
            <a:off x="337936" y="2454593"/>
            <a:ext cx="1899562" cy="1070896"/>
          </a:xfrm>
          <a:prstGeom prst="flowChartConnector">
            <a:avLst/>
          </a:prstGeom>
        </p:spPr>
      </p:pic>
      <p:pic>
        <p:nvPicPr>
          <p:cNvPr id="3" name="Picture 2">
            <a:extLst>
              <a:ext uri="{FF2B5EF4-FFF2-40B4-BE49-F238E27FC236}">
                <a16:creationId xmlns:a16="http://schemas.microsoft.com/office/drawing/2014/main" id="{CD7E13B4-35EC-4462-AF0D-990D47ADCCEF}"/>
              </a:ext>
            </a:extLst>
          </p:cNvPr>
          <p:cNvPicPr>
            <a:picLocks noChangeAspect="1"/>
          </p:cNvPicPr>
          <p:nvPr/>
        </p:nvPicPr>
        <p:blipFill rotWithShape="1">
          <a:blip r:embed="rId4"/>
          <a:srcRect l="918" t="42997" r="76200" b="34069"/>
          <a:stretch/>
        </p:blipFill>
        <p:spPr>
          <a:xfrm>
            <a:off x="2702580" y="3958092"/>
            <a:ext cx="1899562" cy="1070896"/>
          </a:xfrm>
          <a:prstGeom prst="ellipse">
            <a:avLst/>
          </a:prstGeom>
        </p:spPr>
      </p:pic>
      <p:pic>
        <p:nvPicPr>
          <p:cNvPr id="4" name="Picture 3">
            <a:extLst>
              <a:ext uri="{FF2B5EF4-FFF2-40B4-BE49-F238E27FC236}">
                <a16:creationId xmlns:a16="http://schemas.microsoft.com/office/drawing/2014/main" id="{B13F515C-0209-4B9A-AA24-0EBB6C167266}"/>
              </a:ext>
            </a:extLst>
          </p:cNvPr>
          <p:cNvPicPr>
            <a:picLocks noChangeAspect="1"/>
          </p:cNvPicPr>
          <p:nvPr/>
        </p:nvPicPr>
        <p:blipFill rotWithShape="1">
          <a:blip r:embed="rId5"/>
          <a:srcRect l="2000" t="37431" r="77271" b="39260"/>
          <a:stretch/>
        </p:blipFill>
        <p:spPr>
          <a:xfrm>
            <a:off x="2702580" y="2411451"/>
            <a:ext cx="1899562" cy="1114038"/>
          </a:xfrm>
          <a:prstGeom prst="ellipse">
            <a:avLst/>
          </a:prstGeom>
        </p:spPr>
      </p:pic>
      <p:pic>
        <p:nvPicPr>
          <p:cNvPr id="5" name="Picture 4">
            <a:extLst>
              <a:ext uri="{FF2B5EF4-FFF2-40B4-BE49-F238E27FC236}">
                <a16:creationId xmlns:a16="http://schemas.microsoft.com/office/drawing/2014/main" id="{5EFD6B48-F588-4768-BC07-DD7F4C2B9095}"/>
              </a:ext>
            </a:extLst>
          </p:cNvPr>
          <p:cNvPicPr>
            <a:picLocks noChangeAspect="1"/>
          </p:cNvPicPr>
          <p:nvPr/>
        </p:nvPicPr>
        <p:blipFill rotWithShape="1">
          <a:blip r:embed="rId6"/>
          <a:srcRect l="78749" t="37231" r="2750" b="43176"/>
          <a:stretch/>
        </p:blipFill>
        <p:spPr>
          <a:xfrm>
            <a:off x="337936" y="3958092"/>
            <a:ext cx="1899561" cy="1131657"/>
          </a:xfrm>
          <a:prstGeom prst="ellipse">
            <a:avLst/>
          </a:prstGeom>
        </p:spPr>
      </p:pic>
      <p:sp>
        <p:nvSpPr>
          <p:cNvPr id="35" name="TextBox 76">
            <a:extLst>
              <a:ext uri="{FF2B5EF4-FFF2-40B4-BE49-F238E27FC236}">
                <a16:creationId xmlns:a16="http://schemas.microsoft.com/office/drawing/2014/main" id="{FCB98AC1-E40E-4C06-9E69-79BF1088BA60}"/>
              </a:ext>
            </a:extLst>
          </p:cNvPr>
          <p:cNvSpPr txBox="1"/>
          <p:nvPr/>
        </p:nvSpPr>
        <p:spPr>
          <a:xfrm>
            <a:off x="210437" y="3525489"/>
            <a:ext cx="215456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hr-HR"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rPr>
              <a:t>Salmonella spp.</a:t>
            </a:r>
            <a:endParaRPr lang="zh-CN"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endParaRPr>
          </a:p>
        </p:txBody>
      </p:sp>
      <p:sp>
        <p:nvSpPr>
          <p:cNvPr id="36" name="TextBox 76">
            <a:extLst>
              <a:ext uri="{FF2B5EF4-FFF2-40B4-BE49-F238E27FC236}">
                <a16:creationId xmlns:a16="http://schemas.microsoft.com/office/drawing/2014/main" id="{BFFC1EF5-778C-4BD8-B708-753B04AB2820}"/>
              </a:ext>
            </a:extLst>
          </p:cNvPr>
          <p:cNvSpPr txBox="1"/>
          <p:nvPr/>
        </p:nvSpPr>
        <p:spPr>
          <a:xfrm>
            <a:off x="2575080" y="5089749"/>
            <a:ext cx="215456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hr-HR"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rPr>
              <a:t>Escherichia coli</a:t>
            </a:r>
            <a:endParaRPr lang="zh-CN"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endParaRPr>
          </a:p>
        </p:txBody>
      </p:sp>
      <p:sp>
        <p:nvSpPr>
          <p:cNvPr id="37" name="TextBox 76">
            <a:extLst>
              <a:ext uri="{FF2B5EF4-FFF2-40B4-BE49-F238E27FC236}">
                <a16:creationId xmlns:a16="http://schemas.microsoft.com/office/drawing/2014/main" id="{EA031E49-65E9-478C-AD9D-520DFC522165}"/>
              </a:ext>
            </a:extLst>
          </p:cNvPr>
          <p:cNvSpPr txBox="1"/>
          <p:nvPr/>
        </p:nvSpPr>
        <p:spPr>
          <a:xfrm>
            <a:off x="2377045" y="3518968"/>
            <a:ext cx="255063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hr-HR"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rPr>
              <a:t>Staphylococcus aureus</a:t>
            </a:r>
            <a:endParaRPr lang="zh-CN"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endParaRPr>
          </a:p>
        </p:txBody>
      </p:sp>
      <p:sp>
        <p:nvSpPr>
          <p:cNvPr id="53" name="TextBox 76">
            <a:extLst>
              <a:ext uri="{FF2B5EF4-FFF2-40B4-BE49-F238E27FC236}">
                <a16:creationId xmlns:a16="http://schemas.microsoft.com/office/drawing/2014/main" id="{B21152FE-B2C7-4A51-94B4-90A4E3201733}"/>
              </a:ext>
            </a:extLst>
          </p:cNvPr>
          <p:cNvSpPr txBox="1"/>
          <p:nvPr/>
        </p:nvSpPr>
        <p:spPr>
          <a:xfrm>
            <a:off x="222485" y="5096001"/>
            <a:ext cx="215456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hr-HR"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rPr>
              <a:t>Campylobacter spp.</a:t>
            </a:r>
            <a:endParaRPr lang="zh-CN" altLang="zh-CN" sz="1400" i="1"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sym typeface="微软雅黑" panose="020B0503020204020204" pitchFamily="34" charset="-122"/>
            </a:endParaRPr>
          </a:p>
        </p:txBody>
      </p:sp>
      <p:sp>
        <p:nvSpPr>
          <p:cNvPr id="6" name="TextBox 5">
            <a:extLst>
              <a:ext uri="{FF2B5EF4-FFF2-40B4-BE49-F238E27FC236}">
                <a16:creationId xmlns:a16="http://schemas.microsoft.com/office/drawing/2014/main" id="{414133C4-1C97-4AB5-8371-C7F638ADF74C}"/>
              </a:ext>
            </a:extLst>
          </p:cNvPr>
          <p:cNvSpPr txBox="1"/>
          <p:nvPr/>
        </p:nvSpPr>
        <p:spPr>
          <a:xfrm>
            <a:off x="382134" y="5551146"/>
            <a:ext cx="4443866" cy="801338"/>
          </a:xfrm>
          <a:prstGeom prst="rect">
            <a:avLst/>
          </a:prstGeom>
          <a:noFill/>
        </p:spPr>
        <p:txBody>
          <a:bodyPr wrap="square" lIns="0" tIns="0" rIns="0" bIns="0" rtlCol="0">
            <a:noAutofit/>
          </a:bodyPr>
          <a:lstStyle/>
          <a:p>
            <a:r>
              <a:rPr lang="hr-HR" sz="1200" b="1" i="1" dirty="0">
                <a:solidFill>
                  <a:schemeClr val="tx1">
                    <a:lumMod val="75000"/>
                    <a:lumOff val="25000"/>
                  </a:schemeClr>
                </a:solidFill>
              </a:rPr>
              <a:t>Listeria monocytogenes, Bacillus cereus</a:t>
            </a:r>
            <a:r>
              <a:rPr lang="hr-HR" sz="1200" i="1" dirty="0">
                <a:solidFill>
                  <a:schemeClr val="tx1">
                    <a:lumMod val="75000"/>
                    <a:lumOff val="25000"/>
                  </a:schemeClr>
                </a:solidFill>
              </a:rPr>
              <a:t>, Yersinia enterocolitica, Aeromonas hydrophila, Plesiomonas shigelloides, Bacillus subtilis, Vibrio spp., Brucella, Clostridium perfringens tip A, Clostridium botulinum, Shigella spp., Yersinia enterocolitica, Yersinia pseudotuberculosis, Enterobacter sakazakii, Vibrio cholerae, Vibrio parahaemolyticus, Enterobacter szakazaki</a:t>
            </a:r>
          </a:p>
        </p:txBody>
      </p:sp>
      <p:sp>
        <p:nvSpPr>
          <p:cNvPr id="54" name="TextBox 53">
            <a:extLst>
              <a:ext uri="{FF2B5EF4-FFF2-40B4-BE49-F238E27FC236}">
                <a16:creationId xmlns:a16="http://schemas.microsoft.com/office/drawing/2014/main" id="{3A17AB51-CF55-47FA-A416-3614BEAABF03}"/>
              </a:ext>
            </a:extLst>
          </p:cNvPr>
          <p:cNvSpPr txBox="1"/>
          <p:nvPr/>
        </p:nvSpPr>
        <p:spPr>
          <a:xfrm>
            <a:off x="7487116" y="2619897"/>
            <a:ext cx="3131956" cy="589028"/>
          </a:xfrm>
          <a:prstGeom prst="rect">
            <a:avLst/>
          </a:prstGeom>
          <a:noFill/>
        </p:spPr>
        <p:txBody>
          <a:bodyPr wrap="square" lIns="0" tIns="0" rIns="0" bIns="0" rtlCol="0">
            <a:noAutofit/>
          </a:bodyPr>
          <a:lstStyle/>
          <a:p>
            <a:pPr algn="ctr"/>
            <a:r>
              <a:rPr lang="hr-HR" sz="1700" b="1" dirty="0">
                <a:solidFill>
                  <a:schemeClr val="tx1">
                    <a:lumMod val="75000"/>
                    <a:lumOff val="25000"/>
                  </a:schemeClr>
                </a:solidFill>
                <a:latin typeface="Microsoft YaHei" panose="020B0503020204020204" pitchFamily="34" charset="-122"/>
                <a:ea typeface="Microsoft YaHei" panose="020B0503020204020204" pitchFamily="34" charset="-122"/>
              </a:rPr>
              <a:t>HOĆE LI DOĆI DO TROVANJA?</a:t>
            </a:r>
          </a:p>
          <a:p>
            <a:pPr algn="ctr"/>
            <a:endParaRPr lang="hr-HR" sz="1700" b="1" dirty="0">
              <a:solidFill>
                <a:schemeClr val="tx1">
                  <a:lumMod val="75000"/>
                  <a:lumOff val="25000"/>
                </a:schemeClr>
              </a:solidFill>
              <a:latin typeface="Microsoft YaHei" panose="020B0503020204020204" pitchFamily="34" charset="-122"/>
              <a:ea typeface="Microsoft YaHei" panose="020B0503020204020204" pitchFamily="34" charset="-122"/>
            </a:endParaRPr>
          </a:p>
          <a:p>
            <a:pPr algn="ctr"/>
            <a:r>
              <a:rPr lang="hr-HR" sz="1700" b="1" dirty="0">
                <a:solidFill>
                  <a:schemeClr val="tx1">
                    <a:lumMod val="75000"/>
                    <a:lumOff val="25000"/>
                  </a:schemeClr>
                </a:solidFill>
                <a:latin typeface="Microsoft YaHei" panose="020B0503020204020204" pitchFamily="34" charset="-122"/>
                <a:ea typeface="Microsoft YaHei" panose="020B0503020204020204" pitchFamily="34" charset="-122"/>
              </a:rPr>
              <a:t>Ovisi o: </a:t>
            </a:r>
          </a:p>
        </p:txBody>
      </p:sp>
      <p:grpSp>
        <p:nvGrpSpPr>
          <p:cNvPr id="55" name="组合 6">
            <a:extLst>
              <a:ext uri="{FF2B5EF4-FFF2-40B4-BE49-F238E27FC236}">
                <a16:creationId xmlns:a16="http://schemas.microsoft.com/office/drawing/2014/main" id="{446A9C4D-CD0A-417E-B21E-617A3DF34365}"/>
              </a:ext>
            </a:extLst>
          </p:cNvPr>
          <p:cNvGrpSpPr/>
          <p:nvPr/>
        </p:nvGrpSpPr>
        <p:grpSpPr>
          <a:xfrm>
            <a:off x="6151739" y="3821363"/>
            <a:ext cx="5425991" cy="2609400"/>
            <a:chOff x="3383004" y="2124300"/>
            <a:chExt cx="5425991" cy="2609400"/>
          </a:xfrm>
        </p:grpSpPr>
        <p:sp>
          <p:nvSpPr>
            <p:cNvPr id="56" name="TextBox 11">
              <a:extLst>
                <a:ext uri="{FF2B5EF4-FFF2-40B4-BE49-F238E27FC236}">
                  <a16:creationId xmlns:a16="http://schemas.microsoft.com/office/drawing/2014/main" id="{06E4AF4E-67A4-407C-914E-E47199FBB14F}"/>
                </a:ext>
              </a:extLst>
            </p:cNvPr>
            <p:cNvSpPr txBox="1"/>
            <p:nvPr/>
          </p:nvSpPr>
          <p:spPr>
            <a:xfrm>
              <a:off x="3723369" y="3751073"/>
              <a:ext cx="842415" cy="500101"/>
            </a:xfrm>
            <a:prstGeom prst="rect">
              <a:avLst/>
            </a:prstGeom>
            <a:noFill/>
          </p:spPr>
          <p:txBody>
            <a:bodyPr wrap="square" lIns="68543" tIns="34272" rIns="68543" bIns="34272" rtlCol="0"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lvl="0" algn="ctr" fontAlgn="auto">
                <a:spcBef>
                  <a:spcPts val="0"/>
                </a:spcBef>
                <a:spcAft>
                  <a:spcPts val="0"/>
                </a:spcAft>
                <a:defRPr/>
              </a:pPr>
              <a:r>
                <a:rPr lang="hr-HR" altLang="zh-CN" sz="1400" kern="0" dirty="0">
                  <a:solidFill>
                    <a:schemeClr val="bg2">
                      <a:lumMod val="25000"/>
                    </a:schemeClr>
                  </a:solidFill>
                  <a:latin typeface="+mn-ea"/>
                  <a:ea typeface="+mn-ea"/>
                </a:rPr>
                <a:t>VRSTA MO</a:t>
              </a:r>
              <a:endParaRPr lang="zh-CN" altLang="en-US" sz="1400" kern="0" dirty="0">
                <a:solidFill>
                  <a:schemeClr val="bg2">
                    <a:lumMod val="25000"/>
                  </a:schemeClr>
                </a:solidFill>
                <a:latin typeface="+mn-ea"/>
                <a:ea typeface="+mn-ea"/>
              </a:endParaRPr>
            </a:p>
          </p:txBody>
        </p:sp>
        <p:sp>
          <p:nvSpPr>
            <p:cNvPr id="57" name="TextBox 12">
              <a:extLst>
                <a:ext uri="{FF2B5EF4-FFF2-40B4-BE49-F238E27FC236}">
                  <a16:creationId xmlns:a16="http://schemas.microsoft.com/office/drawing/2014/main" id="{4EC69484-48F3-439E-BADD-5C3DB099446A}"/>
                </a:ext>
              </a:extLst>
            </p:cNvPr>
            <p:cNvSpPr txBox="1"/>
            <p:nvPr/>
          </p:nvSpPr>
          <p:spPr>
            <a:xfrm>
              <a:off x="4821161" y="2847192"/>
              <a:ext cx="1193420" cy="284657"/>
            </a:xfrm>
            <a:prstGeom prst="rect">
              <a:avLst/>
            </a:prstGeom>
            <a:noFill/>
          </p:spPr>
          <p:txBody>
            <a:bodyPr wrap="square" lIns="68543" tIns="34272" rIns="68543" bIns="34272" rtlCol="0"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hr-HR" altLang="zh-CN" sz="1400" kern="0" dirty="0">
                  <a:solidFill>
                    <a:schemeClr val="bg2">
                      <a:lumMod val="25000"/>
                    </a:schemeClr>
                  </a:solidFill>
                  <a:latin typeface="+mn-ea"/>
                  <a:ea typeface="+mn-ea"/>
                </a:rPr>
                <a:t>HRANA</a:t>
              </a:r>
              <a:endParaRPr kumimoji="0" lang="zh-CN" altLang="en-US" sz="1400" b="0" i="0" u="none" strike="noStrike" kern="0" cap="none" spc="0" normalizeH="0" baseline="0" noProof="0" dirty="0">
                <a:ln>
                  <a:noFill/>
                </a:ln>
                <a:solidFill>
                  <a:schemeClr val="bg2">
                    <a:lumMod val="25000"/>
                  </a:schemeClr>
                </a:solidFill>
                <a:effectLst/>
                <a:uLnTx/>
                <a:uFillTx/>
                <a:latin typeface="+mn-ea"/>
                <a:ea typeface="+mn-ea"/>
              </a:endParaRPr>
            </a:p>
          </p:txBody>
        </p:sp>
        <p:sp>
          <p:nvSpPr>
            <p:cNvPr id="58" name="TextBox 13">
              <a:extLst>
                <a:ext uri="{FF2B5EF4-FFF2-40B4-BE49-F238E27FC236}">
                  <a16:creationId xmlns:a16="http://schemas.microsoft.com/office/drawing/2014/main" id="{D608C8C2-920F-49F0-9DD2-22B99C59C323}"/>
                </a:ext>
              </a:extLst>
            </p:cNvPr>
            <p:cNvSpPr txBox="1"/>
            <p:nvPr/>
          </p:nvSpPr>
          <p:spPr>
            <a:xfrm>
              <a:off x="6305325" y="3535942"/>
              <a:ext cx="842415" cy="500101"/>
            </a:xfrm>
            <a:prstGeom prst="rect">
              <a:avLst/>
            </a:prstGeom>
            <a:noFill/>
          </p:spPr>
          <p:txBody>
            <a:bodyPr wrap="square" lIns="68543" tIns="34272" rIns="68543" bIns="34272" rtlCol="0"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lvl="0" algn="ctr" fontAlgn="auto">
                <a:spcBef>
                  <a:spcPts val="0"/>
                </a:spcBef>
                <a:spcAft>
                  <a:spcPts val="0"/>
                </a:spcAft>
                <a:defRPr/>
              </a:pPr>
              <a:r>
                <a:rPr lang="hr-HR" altLang="zh-CN" sz="1400" kern="0" dirty="0">
                  <a:solidFill>
                    <a:schemeClr val="bg2">
                      <a:lumMod val="25000"/>
                    </a:schemeClr>
                  </a:solidFill>
                  <a:latin typeface="+mn-ea"/>
                  <a:ea typeface="+mn-ea"/>
                </a:rPr>
                <a:t>BROJ MO</a:t>
              </a:r>
              <a:endParaRPr lang="zh-CN" altLang="en-US" sz="1400" kern="0" dirty="0">
                <a:solidFill>
                  <a:schemeClr val="bg2">
                    <a:lumMod val="25000"/>
                  </a:schemeClr>
                </a:solidFill>
                <a:latin typeface="+mn-ea"/>
                <a:ea typeface="+mn-ea"/>
              </a:endParaRPr>
            </a:p>
          </p:txBody>
        </p:sp>
        <p:sp>
          <p:nvSpPr>
            <p:cNvPr id="59" name="TextBox 14">
              <a:extLst>
                <a:ext uri="{FF2B5EF4-FFF2-40B4-BE49-F238E27FC236}">
                  <a16:creationId xmlns:a16="http://schemas.microsoft.com/office/drawing/2014/main" id="{6D0EFF96-82B1-4D9F-B09B-D47C6D621FA9}"/>
                </a:ext>
              </a:extLst>
            </p:cNvPr>
            <p:cNvSpPr txBox="1"/>
            <p:nvPr/>
          </p:nvSpPr>
          <p:spPr>
            <a:xfrm>
              <a:off x="7386841" y="2872491"/>
              <a:ext cx="1193420" cy="284657"/>
            </a:xfrm>
            <a:prstGeom prst="rect">
              <a:avLst/>
            </a:prstGeom>
            <a:noFill/>
          </p:spPr>
          <p:txBody>
            <a:bodyPr wrap="square" lIns="68543" tIns="34272" rIns="68543" bIns="34272" rtlCol="0"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lvl="0" algn="ctr" fontAlgn="auto">
                <a:spcBef>
                  <a:spcPts val="0"/>
                </a:spcBef>
                <a:spcAft>
                  <a:spcPts val="0"/>
                </a:spcAft>
                <a:defRPr/>
              </a:pPr>
              <a:r>
                <a:rPr lang="hr-HR" altLang="zh-CN" sz="1400" kern="0" dirty="0">
                  <a:solidFill>
                    <a:schemeClr val="bg2">
                      <a:lumMod val="25000"/>
                    </a:schemeClr>
                  </a:solidFill>
                  <a:latin typeface="+mn-ea"/>
                  <a:ea typeface="+mn-ea"/>
                </a:rPr>
                <a:t>T, t, </a:t>
              </a:r>
              <a:r>
                <a:rPr lang="el-GR" altLang="zh-CN" sz="1400" kern="0" dirty="0">
                  <a:solidFill>
                    <a:schemeClr val="bg2">
                      <a:lumMod val="25000"/>
                    </a:schemeClr>
                  </a:solidFill>
                  <a:latin typeface="Calibri" panose="020F0502020204030204" pitchFamily="34" charset="0"/>
                  <a:ea typeface="+mn-ea"/>
                  <a:cs typeface="Calibri" panose="020F0502020204030204" pitchFamily="34" charset="0"/>
                </a:rPr>
                <a:t>ϕ</a:t>
              </a:r>
              <a:endParaRPr lang="zh-CN" altLang="en-US" sz="1400" kern="0" dirty="0">
                <a:solidFill>
                  <a:schemeClr val="bg2">
                    <a:lumMod val="25000"/>
                  </a:schemeClr>
                </a:solidFill>
                <a:latin typeface="+mn-ea"/>
                <a:ea typeface="+mn-ea"/>
              </a:endParaRPr>
            </a:p>
          </p:txBody>
        </p:sp>
        <p:sp>
          <p:nvSpPr>
            <p:cNvPr id="60" name="Freeform 4">
              <a:extLst>
                <a:ext uri="{FF2B5EF4-FFF2-40B4-BE49-F238E27FC236}">
                  <a16:creationId xmlns:a16="http://schemas.microsoft.com/office/drawing/2014/main" id="{399A5687-42C1-41F2-84D1-A1DA5EE7B3CB}"/>
                </a:ext>
              </a:extLst>
            </p:cNvPr>
            <p:cNvSpPr>
              <a:spLocks/>
            </p:cNvSpPr>
            <p:nvPr/>
          </p:nvSpPr>
          <p:spPr bwMode="auto">
            <a:xfrm>
              <a:off x="4536007" y="2124300"/>
              <a:ext cx="1746805" cy="1747374"/>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chemeClr val="accent3"/>
            </a:solidFill>
            <a:ln w="3175" cap="flat" cmpd="sng" algn="ctr">
              <a:noFill/>
              <a:prstDash val="solid"/>
            </a:ln>
            <a:effectLst/>
            <a:extLst/>
          </p:spPr>
          <p:txBody>
            <a:bodyPr lIns="0" tIns="34272" rIns="0" bIns="34272"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685434" eaLnBrk="1" fontAlgn="base" latinLnBrk="0" hangingPunct="1">
                <a:lnSpc>
                  <a:spcPct val="120000"/>
                </a:lnSpc>
                <a:spcBef>
                  <a:spcPts val="450"/>
                </a:spcBef>
                <a:spcAft>
                  <a:spcPts val="450"/>
                </a:spcAft>
                <a:buClrTx/>
                <a:buSzTx/>
                <a:buFontTx/>
                <a:buNone/>
                <a:tabLst/>
                <a:defRPr/>
              </a:pPr>
              <a:endParaRPr kumimoji="0" lang="en-US" sz="21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61" name="Freeform 6">
              <a:extLst>
                <a:ext uri="{FF2B5EF4-FFF2-40B4-BE49-F238E27FC236}">
                  <a16:creationId xmlns:a16="http://schemas.microsoft.com/office/drawing/2014/main" id="{157D8DA0-1EBF-49B2-9CF9-4ABA1EA9C23B}"/>
                </a:ext>
              </a:extLst>
            </p:cNvPr>
            <p:cNvSpPr>
              <a:spLocks/>
            </p:cNvSpPr>
            <p:nvPr/>
          </p:nvSpPr>
          <p:spPr bwMode="auto">
            <a:xfrm>
              <a:off x="6027718" y="3076691"/>
              <a:ext cx="1380704" cy="1381156"/>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bg2">
                <a:lumMod val="25000"/>
              </a:schemeClr>
            </a:solidFill>
            <a:ln w="3175" cap="flat" cmpd="sng" algn="ctr">
              <a:noFill/>
              <a:prstDash val="solid"/>
            </a:ln>
            <a:effectLst/>
            <a:extLst/>
          </p:spPr>
          <p:txBody>
            <a:bodyPr lIns="0" tIns="34272" rIns="0" bIns="34272"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685434" eaLnBrk="1" fontAlgn="base" latinLnBrk="0" hangingPunct="1">
                <a:lnSpc>
                  <a:spcPct val="120000"/>
                </a:lnSpc>
                <a:spcBef>
                  <a:spcPts val="450"/>
                </a:spcBef>
                <a:spcAft>
                  <a:spcPts val="450"/>
                </a:spcAft>
                <a:buClrTx/>
                <a:buSzTx/>
                <a:buFontTx/>
                <a:buNone/>
                <a:tabLst/>
                <a:defRPr/>
              </a:pPr>
              <a:endParaRPr kumimoji="0" lang="en-US" sz="2100" b="0" i="0" u="none" strike="noStrike" kern="0" cap="none" spc="0" normalizeH="0" baseline="0" noProof="0" dirty="0">
                <a:ln>
                  <a:noFill/>
                </a:ln>
                <a:solidFill>
                  <a:srgbClr val="414455"/>
                </a:solidFill>
                <a:effectLst/>
                <a:uLnTx/>
                <a:uFillTx/>
                <a:latin typeface="微软雅黑" pitchFamily="34" charset="-122"/>
                <a:ea typeface="微软雅黑" pitchFamily="34" charset="-122"/>
              </a:endParaRPr>
            </a:p>
          </p:txBody>
        </p:sp>
        <p:sp>
          <p:nvSpPr>
            <p:cNvPr id="62" name="Freeform 8">
              <a:extLst>
                <a:ext uri="{FF2B5EF4-FFF2-40B4-BE49-F238E27FC236}">
                  <a16:creationId xmlns:a16="http://schemas.microsoft.com/office/drawing/2014/main" id="{13164232-DBCF-4F47-966F-48663630FE6F}"/>
                </a:ext>
              </a:extLst>
            </p:cNvPr>
            <p:cNvSpPr>
              <a:spLocks/>
            </p:cNvSpPr>
            <p:nvPr/>
          </p:nvSpPr>
          <p:spPr bwMode="auto">
            <a:xfrm>
              <a:off x="3383004" y="3210200"/>
              <a:ext cx="1523907" cy="1523500"/>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chemeClr val="bg2">
                <a:lumMod val="25000"/>
              </a:schemeClr>
            </a:solidFill>
            <a:ln w="3175" cap="flat" cmpd="sng" algn="ctr">
              <a:noFill/>
              <a:prstDash val="solid"/>
            </a:ln>
            <a:effectLst/>
            <a:extLst/>
          </p:spPr>
          <p:txBody>
            <a:bodyPr lIns="0" tIns="34272" rIns="0" bIns="34272"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685434" eaLnBrk="1" fontAlgn="base" latinLnBrk="0" hangingPunct="1">
                <a:lnSpc>
                  <a:spcPct val="120000"/>
                </a:lnSpc>
                <a:spcBef>
                  <a:spcPts val="450"/>
                </a:spcBef>
                <a:spcAft>
                  <a:spcPts val="450"/>
                </a:spcAft>
                <a:buClrTx/>
                <a:buSzTx/>
                <a:buFontTx/>
                <a:buNone/>
                <a:tabLst/>
                <a:defRPr/>
              </a:pPr>
              <a:endParaRPr kumimoji="0" lang="en-US" sz="21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63" name="Freeform 6">
              <a:extLst>
                <a:ext uri="{FF2B5EF4-FFF2-40B4-BE49-F238E27FC236}">
                  <a16:creationId xmlns:a16="http://schemas.microsoft.com/office/drawing/2014/main" id="{29259B1E-98F5-4D5C-ACBB-D9D7AA6A37D1}"/>
                </a:ext>
              </a:extLst>
            </p:cNvPr>
            <p:cNvSpPr>
              <a:spLocks/>
            </p:cNvSpPr>
            <p:nvPr/>
          </p:nvSpPr>
          <p:spPr bwMode="auto">
            <a:xfrm>
              <a:off x="7141181" y="2179328"/>
              <a:ext cx="1667814" cy="1668361"/>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accent4"/>
            </a:solidFill>
            <a:ln w="3175" cap="flat" cmpd="sng" algn="ctr">
              <a:noFill/>
              <a:prstDash val="solid"/>
            </a:ln>
            <a:effectLst/>
            <a:extLst/>
          </p:spPr>
          <p:txBody>
            <a:bodyPr lIns="0" tIns="34272" rIns="0" bIns="34272"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685434" eaLnBrk="1" fontAlgn="base" latinLnBrk="0" hangingPunct="1">
                <a:lnSpc>
                  <a:spcPct val="120000"/>
                </a:lnSpc>
                <a:spcBef>
                  <a:spcPts val="450"/>
                </a:spcBef>
                <a:spcAft>
                  <a:spcPts val="450"/>
                </a:spcAft>
                <a:buClrTx/>
                <a:buSzTx/>
                <a:buFontTx/>
                <a:buNone/>
                <a:tabLst/>
                <a:defRPr/>
              </a:pPr>
              <a:endParaRPr kumimoji="0" lang="en-US" sz="21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grpSp>
      <p:sp>
        <p:nvSpPr>
          <p:cNvPr id="64" name="文本框 19">
            <a:extLst>
              <a:ext uri="{FF2B5EF4-FFF2-40B4-BE49-F238E27FC236}">
                <a16:creationId xmlns:a16="http://schemas.microsoft.com/office/drawing/2014/main" id="{71D3E9BB-68F0-4ED2-AA46-3F529FC72EA5}"/>
              </a:ext>
            </a:extLst>
          </p:cNvPr>
          <p:cNvSpPr txBox="1"/>
          <p:nvPr/>
        </p:nvSpPr>
        <p:spPr>
          <a:xfrm>
            <a:off x="5527769" y="6352930"/>
            <a:ext cx="2771083" cy="6298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hr-HR" altLang="zh-CN" sz="1400" dirty="0">
                <a:solidFill>
                  <a:schemeClr val="bg2">
                    <a:lumMod val="25000"/>
                  </a:schemeClr>
                </a:solidFill>
                <a:latin typeface="微软雅黑" panose="020B0503020204020204" pitchFamily="34" charset="-122"/>
                <a:ea typeface="微软雅黑" panose="020B0503020204020204" pitchFamily="34" charset="-122"/>
              </a:rPr>
              <a:t>-patogen</a:t>
            </a:r>
            <a:endParaRPr lang="zh-CN" altLang="en-US" sz="1400" dirty="0">
              <a:solidFill>
                <a:schemeClr val="bg2">
                  <a:lumMod val="25000"/>
                </a:schemeClr>
              </a:solidFill>
            </a:endParaRPr>
          </a:p>
          <a:p>
            <a:pPr algn="ctr">
              <a:lnSpc>
                <a:spcPct val="130000"/>
              </a:lnSpc>
            </a:pPr>
            <a:endParaRPr lang="zh-CN" altLang="en-US" sz="1400" dirty="0">
              <a:solidFill>
                <a:schemeClr val="bg2">
                  <a:lumMod val="25000"/>
                </a:schemeClr>
              </a:solidFill>
            </a:endParaRPr>
          </a:p>
        </p:txBody>
      </p:sp>
      <p:sp>
        <p:nvSpPr>
          <p:cNvPr id="65" name="文本框 19">
            <a:extLst>
              <a:ext uri="{FF2B5EF4-FFF2-40B4-BE49-F238E27FC236}">
                <a16:creationId xmlns:a16="http://schemas.microsoft.com/office/drawing/2014/main" id="{94C10CFC-788F-4852-A8A3-6240F2346D43}"/>
              </a:ext>
            </a:extLst>
          </p:cNvPr>
          <p:cNvSpPr txBox="1"/>
          <p:nvPr/>
        </p:nvSpPr>
        <p:spPr>
          <a:xfrm>
            <a:off x="7624614" y="5540039"/>
            <a:ext cx="1209954" cy="147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hr-HR" altLang="zh-CN" sz="1400" dirty="0">
                <a:solidFill>
                  <a:schemeClr val="bg2">
                    <a:lumMod val="25000"/>
                  </a:schemeClr>
                </a:solidFill>
                <a:latin typeface="微软雅黑" panose="020B0503020204020204" pitchFamily="34" charset="-122"/>
                <a:ea typeface="微软雅黑" panose="020B0503020204020204" pitchFamily="34" charset="-122"/>
              </a:rPr>
              <a:t>-mlijeko, meso, školjkaši, jaja, itd.</a:t>
            </a:r>
            <a:endParaRPr lang="zh-CN" altLang="en-US" sz="1400" dirty="0">
              <a:solidFill>
                <a:schemeClr val="bg2">
                  <a:lumMod val="25000"/>
                </a:schemeClr>
              </a:solidFill>
            </a:endParaRPr>
          </a:p>
          <a:p>
            <a:pPr algn="ctr">
              <a:lnSpc>
                <a:spcPct val="130000"/>
              </a:lnSpc>
            </a:pPr>
            <a:endParaRPr lang="zh-CN" altLang="en-US" sz="1400" dirty="0">
              <a:solidFill>
                <a:schemeClr val="bg2">
                  <a:lumMod val="25000"/>
                </a:schemeClr>
              </a:solidFill>
            </a:endParaRPr>
          </a:p>
        </p:txBody>
      </p:sp>
      <p:sp>
        <p:nvSpPr>
          <p:cNvPr id="66" name="文本框 19">
            <a:extLst>
              <a:ext uri="{FF2B5EF4-FFF2-40B4-BE49-F238E27FC236}">
                <a16:creationId xmlns:a16="http://schemas.microsoft.com/office/drawing/2014/main" id="{9C03CC5F-B548-4A34-A39E-564F2DE39B8A}"/>
              </a:ext>
            </a:extLst>
          </p:cNvPr>
          <p:cNvSpPr txBox="1"/>
          <p:nvPr/>
        </p:nvSpPr>
        <p:spPr>
          <a:xfrm>
            <a:off x="8154024" y="6127189"/>
            <a:ext cx="2771083" cy="6298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hr-HR" altLang="zh-CN" sz="1400" dirty="0">
                <a:solidFill>
                  <a:schemeClr val="bg2">
                    <a:lumMod val="25000"/>
                  </a:schemeClr>
                </a:solidFill>
                <a:latin typeface="微软雅黑" panose="020B0503020204020204" pitchFamily="34" charset="-122"/>
                <a:ea typeface="微软雅黑" panose="020B0503020204020204" pitchFamily="34" charset="-122"/>
              </a:rPr>
              <a:t>-više konc.</a:t>
            </a:r>
            <a:endParaRPr lang="zh-CN" altLang="en-US" sz="1400" dirty="0">
              <a:solidFill>
                <a:schemeClr val="bg2">
                  <a:lumMod val="25000"/>
                </a:schemeClr>
              </a:solidFill>
            </a:endParaRPr>
          </a:p>
          <a:p>
            <a:pPr algn="ctr">
              <a:lnSpc>
                <a:spcPct val="130000"/>
              </a:lnSpc>
            </a:pPr>
            <a:endParaRPr lang="zh-CN" altLang="en-US" sz="1400" dirty="0">
              <a:solidFill>
                <a:schemeClr val="bg2">
                  <a:lumMod val="25000"/>
                </a:schemeClr>
              </a:solidFill>
            </a:endParaRPr>
          </a:p>
        </p:txBody>
      </p:sp>
      <p:sp>
        <p:nvSpPr>
          <p:cNvPr id="67" name="文本框 19">
            <a:extLst>
              <a:ext uri="{FF2B5EF4-FFF2-40B4-BE49-F238E27FC236}">
                <a16:creationId xmlns:a16="http://schemas.microsoft.com/office/drawing/2014/main" id="{2EB2E4FC-C682-4475-A532-AA5BA7138100}"/>
              </a:ext>
            </a:extLst>
          </p:cNvPr>
          <p:cNvSpPr txBox="1"/>
          <p:nvPr/>
        </p:nvSpPr>
        <p:spPr>
          <a:xfrm>
            <a:off x="10218457" y="5575108"/>
            <a:ext cx="1185028" cy="9099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hr-HR" altLang="zh-CN" sz="1400" dirty="0">
                <a:solidFill>
                  <a:schemeClr val="bg2">
                    <a:lumMod val="25000"/>
                  </a:schemeClr>
                </a:solidFill>
                <a:latin typeface="微软雅黑" panose="020B0503020204020204" pitchFamily="34" charset="-122"/>
                <a:ea typeface="微软雅黑" panose="020B0503020204020204" pitchFamily="34" charset="-122"/>
              </a:rPr>
              <a:t>-pogodni za rast MO</a:t>
            </a:r>
            <a:endParaRPr lang="zh-CN" altLang="en-US" sz="1400" dirty="0">
              <a:solidFill>
                <a:schemeClr val="bg2">
                  <a:lumMod val="25000"/>
                </a:schemeClr>
              </a:solidFill>
            </a:endParaRPr>
          </a:p>
          <a:p>
            <a:pPr algn="ctr">
              <a:lnSpc>
                <a:spcPct val="130000"/>
              </a:lnSpc>
            </a:pPr>
            <a:endParaRPr lang="zh-CN" altLang="en-US" sz="1400" dirty="0">
              <a:solidFill>
                <a:schemeClr val="bg2">
                  <a:lumMod val="25000"/>
                </a:schemeClr>
              </a:solidFill>
            </a:endParaRPr>
          </a:p>
        </p:txBody>
      </p:sp>
      <p:sp>
        <p:nvSpPr>
          <p:cNvPr id="7" name="Rectangle 6">
            <a:extLst>
              <a:ext uri="{FF2B5EF4-FFF2-40B4-BE49-F238E27FC236}">
                <a16:creationId xmlns:a16="http://schemas.microsoft.com/office/drawing/2014/main" id="{5AC3777C-1658-4068-888D-5403A5B8CFC5}"/>
              </a:ext>
            </a:extLst>
          </p:cNvPr>
          <p:cNvSpPr/>
          <p:nvPr/>
        </p:nvSpPr>
        <p:spPr>
          <a:xfrm>
            <a:off x="5471244" y="2318011"/>
            <a:ext cx="6939280" cy="4850447"/>
          </a:xfrm>
          <a:prstGeom prst="rect">
            <a:avLst/>
          </a:prstGeom>
          <a:noFill/>
          <a:ln w="28575">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46521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1+#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1000" fill="hold"/>
                                        <p:tgtEl>
                                          <p:spTgt spid="35"/>
                                        </p:tgtEl>
                                        <p:attrNameLst>
                                          <p:attrName>ppt_w</p:attrName>
                                        </p:attrNameLst>
                                      </p:cBhvr>
                                      <p:tavLst>
                                        <p:tav tm="0">
                                          <p:val>
                                            <p:fltVal val="0"/>
                                          </p:val>
                                        </p:tav>
                                        <p:tav tm="100000">
                                          <p:val>
                                            <p:strVal val="#ppt_w"/>
                                          </p:val>
                                        </p:tav>
                                      </p:tavLst>
                                    </p:anim>
                                    <p:anim calcmode="lin" valueType="num">
                                      <p:cBhvr>
                                        <p:cTn id="28" dur="1000" fill="hold"/>
                                        <p:tgtEl>
                                          <p:spTgt spid="35"/>
                                        </p:tgtEl>
                                        <p:attrNameLst>
                                          <p:attrName>ppt_h</p:attrName>
                                        </p:attrNameLst>
                                      </p:cBhvr>
                                      <p:tavLst>
                                        <p:tav tm="0">
                                          <p:val>
                                            <p:fltVal val="0"/>
                                          </p:val>
                                        </p:tav>
                                        <p:tav tm="100000">
                                          <p:val>
                                            <p:strVal val="#ppt_h"/>
                                          </p:val>
                                        </p:tav>
                                      </p:tavLst>
                                    </p:anim>
                                    <p:anim calcmode="lin" valueType="num">
                                      <p:cBhvr>
                                        <p:cTn id="29" dur="1000" fill="hold"/>
                                        <p:tgtEl>
                                          <p:spTgt spid="35"/>
                                        </p:tgtEl>
                                        <p:attrNameLst>
                                          <p:attrName>style.rotation</p:attrName>
                                        </p:attrNameLst>
                                      </p:cBhvr>
                                      <p:tavLst>
                                        <p:tav tm="0">
                                          <p:val>
                                            <p:fltVal val="90"/>
                                          </p:val>
                                        </p:tav>
                                        <p:tav tm="100000">
                                          <p:val>
                                            <p:fltVal val="0"/>
                                          </p:val>
                                        </p:tav>
                                      </p:tavLst>
                                    </p:anim>
                                    <p:animEffect transition="in" filter="fade">
                                      <p:cBhvr>
                                        <p:cTn id="30" dur="1000"/>
                                        <p:tgtEl>
                                          <p:spTgt spid="35"/>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1000" fill="hold"/>
                                        <p:tgtEl>
                                          <p:spTgt spid="36"/>
                                        </p:tgtEl>
                                        <p:attrNameLst>
                                          <p:attrName>ppt_w</p:attrName>
                                        </p:attrNameLst>
                                      </p:cBhvr>
                                      <p:tavLst>
                                        <p:tav tm="0">
                                          <p:val>
                                            <p:fltVal val="0"/>
                                          </p:val>
                                        </p:tav>
                                        <p:tav tm="100000">
                                          <p:val>
                                            <p:strVal val="#ppt_w"/>
                                          </p:val>
                                        </p:tav>
                                      </p:tavLst>
                                    </p:anim>
                                    <p:anim calcmode="lin" valueType="num">
                                      <p:cBhvr>
                                        <p:cTn id="34" dur="1000" fill="hold"/>
                                        <p:tgtEl>
                                          <p:spTgt spid="36"/>
                                        </p:tgtEl>
                                        <p:attrNameLst>
                                          <p:attrName>ppt_h</p:attrName>
                                        </p:attrNameLst>
                                      </p:cBhvr>
                                      <p:tavLst>
                                        <p:tav tm="0">
                                          <p:val>
                                            <p:fltVal val="0"/>
                                          </p:val>
                                        </p:tav>
                                        <p:tav tm="100000">
                                          <p:val>
                                            <p:strVal val="#ppt_h"/>
                                          </p:val>
                                        </p:tav>
                                      </p:tavLst>
                                    </p:anim>
                                    <p:anim calcmode="lin" valueType="num">
                                      <p:cBhvr>
                                        <p:cTn id="35" dur="1000" fill="hold"/>
                                        <p:tgtEl>
                                          <p:spTgt spid="36"/>
                                        </p:tgtEl>
                                        <p:attrNameLst>
                                          <p:attrName>style.rotation</p:attrName>
                                        </p:attrNameLst>
                                      </p:cBhvr>
                                      <p:tavLst>
                                        <p:tav tm="0">
                                          <p:val>
                                            <p:fltVal val="90"/>
                                          </p:val>
                                        </p:tav>
                                        <p:tav tm="100000">
                                          <p:val>
                                            <p:fltVal val="0"/>
                                          </p:val>
                                        </p:tav>
                                      </p:tavLst>
                                    </p:anim>
                                    <p:animEffect transition="in" filter="fade">
                                      <p:cBhvr>
                                        <p:cTn id="36" dur="1000"/>
                                        <p:tgtEl>
                                          <p:spTgt spid="36"/>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1000" fill="hold"/>
                                        <p:tgtEl>
                                          <p:spTgt spid="37"/>
                                        </p:tgtEl>
                                        <p:attrNameLst>
                                          <p:attrName>ppt_w</p:attrName>
                                        </p:attrNameLst>
                                      </p:cBhvr>
                                      <p:tavLst>
                                        <p:tav tm="0">
                                          <p:val>
                                            <p:fltVal val="0"/>
                                          </p:val>
                                        </p:tav>
                                        <p:tav tm="100000">
                                          <p:val>
                                            <p:strVal val="#ppt_w"/>
                                          </p:val>
                                        </p:tav>
                                      </p:tavLst>
                                    </p:anim>
                                    <p:anim calcmode="lin" valueType="num">
                                      <p:cBhvr>
                                        <p:cTn id="40" dur="1000" fill="hold"/>
                                        <p:tgtEl>
                                          <p:spTgt spid="37"/>
                                        </p:tgtEl>
                                        <p:attrNameLst>
                                          <p:attrName>ppt_h</p:attrName>
                                        </p:attrNameLst>
                                      </p:cBhvr>
                                      <p:tavLst>
                                        <p:tav tm="0">
                                          <p:val>
                                            <p:fltVal val="0"/>
                                          </p:val>
                                        </p:tav>
                                        <p:tav tm="100000">
                                          <p:val>
                                            <p:strVal val="#ppt_h"/>
                                          </p:val>
                                        </p:tav>
                                      </p:tavLst>
                                    </p:anim>
                                    <p:anim calcmode="lin" valueType="num">
                                      <p:cBhvr>
                                        <p:cTn id="41" dur="1000" fill="hold"/>
                                        <p:tgtEl>
                                          <p:spTgt spid="37"/>
                                        </p:tgtEl>
                                        <p:attrNameLst>
                                          <p:attrName>style.rotation</p:attrName>
                                        </p:attrNameLst>
                                      </p:cBhvr>
                                      <p:tavLst>
                                        <p:tav tm="0">
                                          <p:val>
                                            <p:fltVal val="90"/>
                                          </p:val>
                                        </p:tav>
                                        <p:tav tm="100000">
                                          <p:val>
                                            <p:fltVal val="0"/>
                                          </p:val>
                                        </p:tav>
                                      </p:tavLst>
                                    </p:anim>
                                    <p:animEffect transition="in" filter="fade">
                                      <p:cBhvr>
                                        <p:cTn id="42" dur="1000"/>
                                        <p:tgtEl>
                                          <p:spTgt spid="3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1000" fill="hold"/>
                                        <p:tgtEl>
                                          <p:spTgt spid="53"/>
                                        </p:tgtEl>
                                        <p:attrNameLst>
                                          <p:attrName>ppt_w</p:attrName>
                                        </p:attrNameLst>
                                      </p:cBhvr>
                                      <p:tavLst>
                                        <p:tav tm="0">
                                          <p:val>
                                            <p:fltVal val="0"/>
                                          </p:val>
                                        </p:tav>
                                        <p:tav tm="100000">
                                          <p:val>
                                            <p:strVal val="#ppt_w"/>
                                          </p:val>
                                        </p:tav>
                                      </p:tavLst>
                                    </p:anim>
                                    <p:anim calcmode="lin" valueType="num">
                                      <p:cBhvr>
                                        <p:cTn id="46" dur="1000" fill="hold"/>
                                        <p:tgtEl>
                                          <p:spTgt spid="53"/>
                                        </p:tgtEl>
                                        <p:attrNameLst>
                                          <p:attrName>ppt_h</p:attrName>
                                        </p:attrNameLst>
                                      </p:cBhvr>
                                      <p:tavLst>
                                        <p:tav tm="0">
                                          <p:val>
                                            <p:fltVal val="0"/>
                                          </p:val>
                                        </p:tav>
                                        <p:tav tm="100000">
                                          <p:val>
                                            <p:strVal val="#ppt_h"/>
                                          </p:val>
                                        </p:tav>
                                      </p:tavLst>
                                    </p:anim>
                                    <p:anim calcmode="lin" valueType="num">
                                      <p:cBhvr>
                                        <p:cTn id="47" dur="1000" fill="hold"/>
                                        <p:tgtEl>
                                          <p:spTgt spid="53"/>
                                        </p:tgtEl>
                                        <p:attrNameLst>
                                          <p:attrName>style.rotation</p:attrName>
                                        </p:attrNameLst>
                                      </p:cBhvr>
                                      <p:tavLst>
                                        <p:tav tm="0">
                                          <p:val>
                                            <p:fltVal val="90"/>
                                          </p:val>
                                        </p:tav>
                                        <p:tav tm="100000">
                                          <p:val>
                                            <p:fltVal val="0"/>
                                          </p:val>
                                        </p:tav>
                                      </p:tavLst>
                                    </p:anim>
                                    <p:animEffect transition="in" filter="fade">
                                      <p:cBhvr>
                                        <p:cTn id="48" dur="1000"/>
                                        <p:tgtEl>
                                          <p:spTgt spid="53"/>
                                        </p:tgtEl>
                                      </p:cBhvr>
                                    </p:animEffect>
                                  </p:childTnLst>
                                </p:cTn>
                              </p:par>
                              <p:par>
                                <p:cTn id="49" presetID="3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90"/>
                                          </p:val>
                                        </p:tav>
                                        <p:tav tm="100000">
                                          <p:val>
                                            <p:fltVal val="0"/>
                                          </p:val>
                                        </p:tav>
                                      </p:tavLst>
                                    </p:anim>
                                    <p:animEffect transition="in" filter="fade">
                                      <p:cBhvr>
                                        <p:cTn id="54" dur="1000"/>
                                        <p:tgtEl>
                                          <p:spTgt spid="2"/>
                                        </p:tgtEl>
                                      </p:cBhvr>
                                    </p:animEffect>
                                  </p:childTnLst>
                                </p:cTn>
                              </p:par>
                              <p:par>
                                <p:cTn id="55" presetID="31"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1000" fill="hold"/>
                                        <p:tgtEl>
                                          <p:spTgt spid="3"/>
                                        </p:tgtEl>
                                        <p:attrNameLst>
                                          <p:attrName>ppt_w</p:attrName>
                                        </p:attrNameLst>
                                      </p:cBhvr>
                                      <p:tavLst>
                                        <p:tav tm="0">
                                          <p:val>
                                            <p:fltVal val="0"/>
                                          </p:val>
                                        </p:tav>
                                        <p:tav tm="100000">
                                          <p:val>
                                            <p:strVal val="#ppt_w"/>
                                          </p:val>
                                        </p:tav>
                                      </p:tavLst>
                                    </p:anim>
                                    <p:anim calcmode="lin" valueType="num">
                                      <p:cBhvr>
                                        <p:cTn id="58" dur="1000" fill="hold"/>
                                        <p:tgtEl>
                                          <p:spTgt spid="3"/>
                                        </p:tgtEl>
                                        <p:attrNameLst>
                                          <p:attrName>ppt_h</p:attrName>
                                        </p:attrNameLst>
                                      </p:cBhvr>
                                      <p:tavLst>
                                        <p:tav tm="0">
                                          <p:val>
                                            <p:fltVal val="0"/>
                                          </p:val>
                                        </p:tav>
                                        <p:tav tm="100000">
                                          <p:val>
                                            <p:strVal val="#ppt_h"/>
                                          </p:val>
                                        </p:tav>
                                      </p:tavLst>
                                    </p:anim>
                                    <p:anim calcmode="lin" valueType="num">
                                      <p:cBhvr>
                                        <p:cTn id="59" dur="1000" fill="hold"/>
                                        <p:tgtEl>
                                          <p:spTgt spid="3"/>
                                        </p:tgtEl>
                                        <p:attrNameLst>
                                          <p:attrName>style.rotation</p:attrName>
                                        </p:attrNameLst>
                                      </p:cBhvr>
                                      <p:tavLst>
                                        <p:tav tm="0">
                                          <p:val>
                                            <p:fltVal val="90"/>
                                          </p:val>
                                        </p:tav>
                                        <p:tav tm="100000">
                                          <p:val>
                                            <p:fltVal val="0"/>
                                          </p:val>
                                        </p:tav>
                                      </p:tavLst>
                                    </p:anim>
                                    <p:animEffect transition="in" filter="fade">
                                      <p:cBhvr>
                                        <p:cTn id="60" dur="1000"/>
                                        <p:tgtEl>
                                          <p:spTgt spid="3"/>
                                        </p:tgtEl>
                                      </p:cBhvr>
                                    </p:animEffect>
                                  </p:childTnLst>
                                </p:cTn>
                              </p:par>
                              <p:par>
                                <p:cTn id="61" presetID="3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fltVal val="0"/>
                                          </p:val>
                                        </p:tav>
                                        <p:tav tm="100000">
                                          <p:val>
                                            <p:strVal val="#ppt_w"/>
                                          </p:val>
                                        </p:tav>
                                      </p:tavLst>
                                    </p:anim>
                                    <p:anim calcmode="lin" valueType="num">
                                      <p:cBhvr>
                                        <p:cTn id="64" dur="1000" fill="hold"/>
                                        <p:tgtEl>
                                          <p:spTgt spid="4"/>
                                        </p:tgtEl>
                                        <p:attrNameLst>
                                          <p:attrName>ppt_h</p:attrName>
                                        </p:attrNameLst>
                                      </p:cBhvr>
                                      <p:tavLst>
                                        <p:tav tm="0">
                                          <p:val>
                                            <p:fltVal val="0"/>
                                          </p:val>
                                        </p:tav>
                                        <p:tav tm="100000">
                                          <p:val>
                                            <p:strVal val="#ppt_h"/>
                                          </p:val>
                                        </p:tav>
                                      </p:tavLst>
                                    </p:anim>
                                    <p:anim calcmode="lin" valueType="num">
                                      <p:cBhvr>
                                        <p:cTn id="65" dur="1000" fill="hold"/>
                                        <p:tgtEl>
                                          <p:spTgt spid="4"/>
                                        </p:tgtEl>
                                        <p:attrNameLst>
                                          <p:attrName>style.rotation</p:attrName>
                                        </p:attrNameLst>
                                      </p:cBhvr>
                                      <p:tavLst>
                                        <p:tav tm="0">
                                          <p:val>
                                            <p:fltVal val="90"/>
                                          </p:val>
                                        </p:tav>
                                        <p:tav tm="100000">
                                          <p:val>
                                            <p:fltVal val="0"/>
                                          </p:val>
                                        </p:tav>
                                      </p:tavLst>
                                    </p:anim>
                                    <p:animEffect transition="in" filter="fade">
                                      <p:cBhvr>
                                        <p:cTn id="66" dur="1000"/>
                                        <p:tgtEl>
                                          <p:spTgt spid="4"/>
                                        </p:tgtEl>
                                      </p:cBhvr>
                                    </p:animEffect>
                                  </p:childTnLst>
                                </p:cTn>
                              </p:par>
                              <p:par>
                                <p:cTn id="67" presetID="31"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1000" fill="hold"/>
                                        <p:tgtEl>
                                          <p:spTgt spid="5"/>
                                        </p:tgtEl>
                                        <p:attrNameLst>
                                          <p:attrName>ppt_w</p:attrName>
                                        </p:attrNameLst>
                                      </p:cBhvr>
                                      <p:tavLst>
                                        <p:tav tm="0">
                                          <p:val>
                                            <p:fltVal val="0"/>
                                          </p:val>
                                        </p:tav>
                                        <p:tav tm="100000">
                                          <p:val>
                                            <p:strVal val="#ppt_w"/>
                                          </p:val>
                                        </p:tav>
                                      </p:tavLst>
                                    </p:anim>
                                    <p:anim calcmode="lin" valueType="num">
                                      <p:cBhvr>
                                        <p:cTn id="70" dur="1000" fill="hold"/>
                                        <p:tgtEl>
                                          <p:spTgt spid="5"/>
                                        </p:tgtEl>
                                        <p:attrNameLst>
                                          <p:attrName>ppt_h</p:attrName>
                                        </p:attrNameLst>
                                      </p:cBhvr>
                                      <p:tavLst>
                                        <p:tav tm="0">
                                          <p:val>
                                            <p:fltVal val="0"/>
                                          </p:val>
                                        </p:tav>
                                        <p:tav tm="100000">
                                          <p:val>
                                            <p:strVal val="#ppt_h"/>
                                          </p:val>
                                        </p:tav>
                                      </p:tavLst>
                                    </p:anim>
                                    <p:anim calcmode="lin" valueType="num">
                                      <p:cBhvr>
                                        <p:cTn id="71" dur="1000" fill="hold"/>
                                        <p:tgtEl>
                                          <p:spTgt spid="5"/>
                                        </p:tgtEl>
                                        <p:attrNameLst>
                                          <p:attrName>style.rotation</p:attrName>
                                        </p:attrNameLst>
                                      </p:cBhvr>
                                      <p:tavLst>
                                        <p:tav tm="0">
                                          <p:val>
                                            <p:fltVal val="90"/>
                                          </p:val>
                                        </p:tav>
                                        <p:tav tm="100000">
                                          <p:val>
                                            <p:fltVal val="0"/>
                                          </p:val>
                                        </p:tav>
                                      </p:tavLst>
                                    </p:anim>
                                    <p:animEffect transition="in" filter="fade">
                                      <p:cBhvr>
                                        <p:cTn id="72" dur="1000"/>
                                        <p:tgtEl>
                                          <p:spTgt spid="5"/>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1000" fill="hold"/>
                                        <p:tgtEl>
                                          <p:spTgt spid="6"/>
                                        </p:tgtEl>
                                        <p:attrNameLst>
                                          <p:attrName>ppt_w</p:attrName>
                                        </p:attrNameLst>
                                      </p:cBhvr>
                                      <p:tavLst>
                                        <p:tav tm="0">
                                          <p:val>
                                            <p:fltVal val="0"/>
                                          </p:val>
                                        </p:tav>
                                        <p:tav tm="100000">
                                          <p:val>
                                            <p:strVal val="#ppt_w"/>
                                          </p:val>
                                        </p:tav>
                                      </p:tavLst>
                                    </p:anim>
                                    <p:anim calcmode="lin" valueType="num">
                                      <p:cBhvr>
                                        <p:cTn id="76" dur="1000" fill="hold"/>
                                        <p:tgtEl>
                                          <p:spTgt spid="6"/>
                                        </p:tgtEl>
                                        <p:attrNameLst>
                                          <p:attrName>ppt_h</p:attrName>
                                        </p:attrNameLst>
                                      </p:cBhvr>
                                      <p:tavLst>
                                        <p:tav tm="0">
                                          <p:val>
                                            <p:fltVal val="0"/>
                                          </p:val>
                                        </p:tav>
                                        <p:tav tm="100000">
                                          <p:val>
                                            <p:strVal val="#ppt_h"/>
                                          </p:val>
                                        </p:tav>
                                      </p:tavLst>
                                    </p:anim>
                                    <p:anim calcmode="lin" valueType="num">
                                      <p:cBhvr>
                                        <p:cTn id="77" dur="1000" fill="hold"/>
                                        <p:tgtEl>
                                          <p:spTgt spid="6"/>
                                        </p:tgtEl>
                                        <p:attrNameLst>
                                          <p:attrName>style.rotation</p:attrName>
                                        </p:attrNameLst>
                                      </p:cBhvr>
                                      <p:tavLst>
                                        <p:tav tm="0">
                                          <p:val>
                                            <p:fltVal val="90"/>
                                          </p:val>
                                        </p:tav>
                                        <p:tav tm="100000">
                                          <p:val>
                                            <p:fltVal val="0"/>
                                          </p:val>
                                        </p:tav>
                                      </p:tavLst>
                                    </p:anim>
                                    <p:animEffect transition="in" filter="fade">
                                      <p:cBhvr>
                                        <p:cTn id="78" dur="10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circle(in)">
                                      <p:cBhvr>
                                        <p:cTn id="83" dur="2000"/>
                                        <p:tgtEl>
                                          <p:spTgt spid="54"/>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circle(in)">
                                      <p:cBhvr>
                                        <p:cTn id="86" dur="2000"/>
                                        <p:tgtEl>
                                          <p:spTgt spid="7"/>
                                        </p:tgtEl>
                                      </p:cBhvr>
                                    </p:animEffect>
                                  </p:childTnLst>
                                </p:cTn>
                              </p:par>
                            </p:childTnLst>
                          </p:cTn>
                        </p:par>
                        <p:par>
                          <p:cTn id="87" fill="hold">
                            <p:stCondLst>
                              <p:cond delay="2000"/>
                            </p:stCondLst>
                            <p:childTnLst>
                              <p:par>
                                <p:cTn id="88" presetID="42" presetClass="entr" presetSubtype="0" fill="hold" nodeType="after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1000"/>
                                        <p:tgtEl>
                                          <p:spTgt spid="55"/>
                                        </p:tgtEl>
                                      </p:cBhvr>
                                    </p:animEffect>
                                    <p:anim calcmode="lin" valueType="num">
                                      <p:cBhvr>
                                        <p:cTn id="91" dur="1000" fill="hold"/>
                                        <p:tgtEl>
                                          <p:spTgt spid="55"/>
                                        </p:tgtEl>
                                        <p:attrNameLst>
                                          <p:attrName>ppt_x</p:attrName>
                                        </p:attrNameLst>
                                      </p:cBhvr>
                                      <p:tavLst>
                                        <p:tav tm="0">
                                          <p:val>
                                            <p:strVal val="#ppt_x"/>
                                          </p:val>
                                        </p:tav>
                                        <p:tav tm="100000">
                                          <p:val>
                                            <p:strVal val="#ppt_x"/>
                                          </p:val>
                                        </p:tav>
                                      </p:tavLst>
                                    </p:anim>
                                    <p:anim calcmode="lin" valueType="num">
                                      <p:cBhvr>
                                        <p:cTn id="9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anim calcmode="lin" valueType="num">
                                      <p:cBhvr additive="base">
                                        <p:cTn id="97" dur="500" fill="hold"/>
                                        <p:tgtEl>
                                          <p:spTgt spid="64"/>
                                        </p:tgtEl>
                                        <p:attrNameLst>
                                          <p:attrName>ppt_x</p:attrName>
                                        </p:attrNameLst>
                                      </p:cBhvr>
                                      <p:tavLst>
                                        <p:tav tm="0">
                                          <p:val>
                                            <p:strVal val="0-#ppt_w/2"/>
                                          </p:val>
                                        </p:tav>
                                        <p:tav tm="100000">
                                          <p:val>
                                            <p:strVal val="#ppt_x"/>
                                          </p:val>
                                        </p:tav>
                                      </p:tavLst>
                                    </p:anim>
                                    <p:anim calcmode="lin" valueType="num">
                                      <p:cBhvr additive="base">
                                        <p:cTn id="98" dur="500" fill="hold"/>
                                        <p:tgtEl>
                                          <p:spTgt spid="64"/>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 calcmode="lin" valueType="num">
                                      <p:cBhvr additive="base">
                                        <p:cTn id="101" dur="500" fill="hold"/>
                                        <p:tgtEl>
                                          <p:spTgt spid="65"/>
                                        </p:tgtEl>
                                        <p:attrNameLst>
                                          <p:attrName>ppt_x</p:attrName>
                                        </p:attrNameLst>
                                      </p:cBhvr>
                                      <p:tavLst>
                                        <p:tav tm="0">
                                          <p:val>
                                            <p:strVal val="0-#ppt_w/2"/>
                                          </p:val>
                                        </p:tav>
                                        <p:tav tm="100000">
                                          <p:val>
                                            <p:strVal val="#ppt_x"/>
                                          </p:val>
                                        </p:tav>
                                      </p:tavLst>
                                    </p:anim>
                                    <p:anim calcmode="lin" valueType="num">
                                      <p:cBhvr additive="base">
                                        <p:cTn id="102" dur="500" fill="hold"/>
                                        <p:tgtEl>
                                          <p:spTgt spid="65"/>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anim calcmode="lin" valueType="num">
                                      <p:cBhvr additive="base">
                                        <p:cTn id="105" dur="500" fill="hold"/>
                                        <p:tgtEl>
                                          <p:spTgt spid="66"/>
                                        </p:tgtEl>
                                        <p:attrNameLst>
                                          <p:attrName>ppt_x</p:attrName>
                                        </p:attrNameLst>
                                      </p:cBhvr>
                                      <p:tavLst>
                                        <p:tav tm="0">
                                          <p:val>
                                            <p:strVal val="0-#ppt_w/2"/>
                                          </p:val>
                                        </p:tav>
                                        <p:tav tm="100000">
                                          <p:val>
                                            <p:strVal val="#ppt_x"/>
                                          </p:val>
                                        </p:tav>
                                      </p:tavLst>
                                    </p:anim>
                                    <p:anim calcmode="lin" valueType="num">
                                      <p:cBhvr additive="base">
                                        <p:cTn id="106" dur="500" fill="hold"/>
                                        <p:tgtEl>
                                          <p:spTgt spid="66"/>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additive="base">
                                        <p:cTn id="109" dur="500" fill="hold"/>
                                        <p:tgtEl>
                                          <p:spTgt spid="67"/>
                                        </p:tgtEl>
                                        <p:attrNameLst>
                                          <p:attrName>ppt_x</p:attrName>
                                        </p:attrNameLst>
                                      </p:cBhvr>
                                      <p:tavLst>
                                        <p:tav tm="0">
                                          <p:val>
                                            <p:strVal val="0-#ppt_w/2"/>
                                          </p:val>
                                        </p:tav>
                                        <p:tav tm="100000">
                                          <p:val>
                                            <p:strVal val="#ppt_x"/>
                                          </p:val>
                                        </p:tav>
                                      </p:tavLst>
                                    </p:anim>
                                    <p:anim calcmode="lin" valueType="num">
                                      <p:cBhvr additive="base">
                                        <p:cTn id="11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35" grpId="0"/>
      <p:bldP spid="36" grpId="0"/>
      <p:bldP spid="37" grpId="0"/>
      <p:bldP spid="53" grpId="0"/>
      <p:bldP spid="6" grpId="0"/>
      <p:bldP spid="54" grpId="0"/>
      <p:bldP spid="64" grpId="0"/>
      <p:bldP spid="65" grpId="0"/>
      <p:bldP spid="66" grpId="0"/>
      <p:bldP spid="67"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72923A-FDC7-4327-8394-9011D63ECE42}"/>
              </a:ext>
            </a:extLst>
          </p:cNvPr>
          <p:cNvSpPr>
            <a:spLocks noGrp="1"/>
          </p:cNvSpPr>
          <p:nvPr>
            <p:ph type="title"/>
          </p:nvPr>
        </p:nvSpPr>
        <p:spPr/>
        <p:txBody>
          <a:bodyPr/>
          <a:lstStyle/>
          <a:p>
            <a:r>
              <a:rPr lang="hr-HR" dirty="0"/>
              <a:t>Primjeri</a:t>
            </a:r>
            <a:endParaRPr lang="en-US" dirty="0"/>
          </a:p>
        </p:txBody>
      </p:sp>
      <p:sp>
        <p:nvSpPr>
          <p:cNvPr id="5" name="TextBox 23">
            <a:extLst>
              <a:ext uri="{FF2B5EF4-FFF2-40B4-BE49-F238E27FC236}">
                <a16:creationId xmlns:a16="http://schemas.microsoft.com/office/drawing/2014/main" id="{F7770E5E-3E15-4979-BCFD-FAE8D5BD70EA}"/>
              </a:ext>
            </a:extLst>
          </p:cNvPr>
          <p:cNvSpPr txBox="1"/>
          <p:nvPr/>
        </p:nvSpPr>
        <p:spPr>
          <a:xfrm>
            <a:off x="1056514" y="1081662"/>
            <a:ext cx="4110571" cy="589028"/>
          </a:xfrm>
          <a:prstGeom prst="rect">
            <a:avLst/>
          </a:prstGeom>
          <a:noFill/>
        </p:spPr>
        <p:txBody>
          <a:bodyPr wrap="square" lIns="0" tIns="0" rIns="0" bIns="0" rtlCol="0">
            <a:noAutofit/>
          </a:bodyPr>
          <a:lstStyle/>
          <a:p>
            <a:pPr algn="ctr"/>
            <a:r>
              <a:rPr lang="hr-HR" sz="1700" b="1" dirty="0">
                <a:solidFill>
                  <a:schemeClr val="accent6"/>
                </a:solidFill>
                <a:latin typeface="Microsoft YaHei" panose="020B0503020204020204" pitchFamily="34" charset="-122"/>
                <a:ea typeface="Microsoft YaHei" panose="020B0503020204020204" pitchFamily="34" charset="-122"/>
              </a:rPr>
              <a:t>1. Uzročnik: </a:t>
            </a:r>
            <a:r>
              <a:rPr lang="hr-HR" sz="1700" b="1" i="1" dirty="0" err="1">
                <a:solidFill>
                  <a:schemeClr val="accent6"/>
                </a:solidFill>
                <a:latin typeface="Microsoft YaHei" panose="020B0503020204020204" pitchFamily="34" charset="-122"/>
                <a:ea typeface="Microsoft YaHei" panose="020B0503020204020204" pitchFamily="34" charset="-122"/>
              </a:rPr>
              <a:t>Salmonella</a:t>
            </a:r>
            <a:r>
              <a:rPr lang="hr-HR" sz="1700" b="1" i="1" dirty="0">
                <a:solidFill>
                  <a:schemeClr val="accent6"/>
                </a:solidFill>
                <a:latin typeface="Microsoft YaHei" panose="020B0503020204020204" pitchFamily="34" charset="-122"/>
                <a:ea typeface="Microsoft YaHei" panose="020B0503020204020204" pitchFamily="34" charset="-122"/>
              </a:rPr>
              <a:t> </a:t>
            </a:r>
            <a:r>
              <a:rPr lang="hr-HR" sz="1700" b="1" i="1" dirty="0" err="1">
                <a:solidFill>
                  <a:schemeClr val="accent6"/>
                </a:solidFill>
                <a:latin typeface="Microsoft YaHei" panose="020B0503020204020204" pitchFamily="34" charset="-122"/>
                <a:ea typeface="Microsoft YaHei" panose="020B0503020204020204" pitchFamily="34" charset="-122"/>
              </a:rPr>
              <a:t>spp</a:t>
            </a:r>
            <a:r>
              <a:rPr lang="hr-HR" sz="1700" b="1" dirty="0">
                <a:solidFill>
                  <a:schemeClr val="accent6"/>
                </a:solidFill>
                <a:latin typeface="Microsoft YaHei" panose="020B0503020204020204" pitchFamily="34" charset="-122"/>
                <a:ea typeface="Microsoft YaHei" panose="020B0503020204020204" pitchFamily="34" charset="-122"/>
              </a:rPr>
              <a:t>. </a:t>
            </a:r>
          </a:p>
        </p:txBody>
      </p:sp>
      <p:pic>
        <p:nvPicPr>
          <p:cNvPr id="3" name="Slika 2">
            <a:extLst>
              <a:ext uri="{FF2B5EF4-FFF2-40B4-BE49-F238E27FC236}">
                <a16:creationId xmlns:a16="http://schemas.microsoft.com/office/drawing/2014/main" id="{C39FBC40-76EE-48FA-A9F3-DCE7927F3215}"/>
              </a:ext>
            </a:extLst>
          </p:cNvPr>
          <p:cNvPicPr>
            <a:picLocks noChangeAspect="1"/>
          </p:cNvPicPr>
          <p:nvPr/>
        </p:nvPicPr>
        <p:blipFill rotWithShape="1">
          <a:blip r:embed="rId2"/>
          <a:srcRect l="27302" t="10370" r="26984" b="35348"/>
          <a:stretch/>
        </p:blipFill>
        <p:spPr>
          <a:xfrm>
            <a:off x="7460342" y="526408"/>
            <a:ext cx="3210686" cy="2859314"/>
          </a:xfrm>
          <a:prstGeom prst="rect">
            <a:avLst/>
          </a:prstGeom>
        </p:spPr>
      </p:pic>
      <p:pic>
        <p:nvPicPr>
          <p:cNvPr id="6" name="Slika 5">
            <a:extLst>
              <a:ext uri="{FF2B5EF4-FFF2-40B4-BE49-F238E27FC236}">
                <a16:creationId xmlns:a16="http://schemas.microsoft.com/office/drawing/2014/main" id="{BAFC831A-3214-4D31-913F-765B26C14AA4}"/>
              </a:ext>
            </a:extLst>
          </p:cNvPr>
          <p:cNvPicPr>
            <a:picLocks noChangeAspect="1"/>
          </p:cNvPicPr>
          <p:nvPr/>
        </p:nvPicPr>
        <p:blipFill rotWithShape="1">
          <a:blip r:embed="rId3"/>
          <a:srcRect l="3016" t="22010" r="2540" b="17672"/>
          <a:stretch/>
        </p:blipFill>
        <p:spPr>
          <a:xfrm>
            <a:off x="6807373" y="3878678"/>
            <a:ext cx="5120996" cy="2452914"/>
          </a:xfrm>
          <a:prstGeom prst="rect">
            <a:avLst/>
          </a:prstGeom>
        </p:spPr>
      </p:pic>
      <p:pic>
        <p:nvPicPr>
          <p:cNvPr id="7" name="Slika 6">
            <a:extLst>
              <a:ext uri="{FF2B5EF4-FFF2-40B4-BE49-F238E27FC236}">
                <a16:creationId xmlns:a16="http://schemas.microsoft.com/office/drawing/2014/main" id="{E0883BFE-838A-4AB5-B4DB-790FBE6189EF}"/>
              </a:ext>
            </a:extLst>
          </p:cNvPr>
          <p:cNvPicPr>
            <a:picLocks noChangeAspect="1"/>
          </p:cNvPicPr>
          <p:nvPr/>
        </p:nvPicPr>
        <p:blipFill rotWithShape="1">
          <a:blip r:embed="rId4"/>
          <a:srcRect l="12857" t="53653" r="13175" b="27408"/>
          <a:stretch/>
        </p:blipFill>
        <p:spPr>
          <a:xfrm>
            <a:off x="458115" y="5264602"/>
            <a:ext cx="5618783" cy="1078980"/>
          </a:xfrm>
          <a:prstGeom prst="rect">
            <a:avLst/>
          </a:prstGeom>
        </p:spPr>
      </p:pic>
      <p:sp>
        <p:nvSpPr>
          <p:cNvPr id="8" name="Pravokutnik: zaobljeni kutovi 7">
            <a:extLst>
              <a:ext uri="{FF2B5EF4-FFF2-40B4-BE49-F238E27FC236}">
                <a16:creationId xmlns:a16="http://schemas.microsoft.com/office/drawing/2014/main" id="{5C0735EC-23E8-4AF8-AD07-B14DAEC337A0}"/>
              </a:ext>
            </a:extLst>
          </p:cNvPr>
          <p:cNvSpPr/>
          <p:nvPr/>
        </p:nvSpPr>
        <p:spPr>
          <a:xfrm>
            <a:off x="458115" y="1462133"/>
            <a:ext cx="1799771" cy="9854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bg2">
                    <a:lumMod val="25000"/>
                  </a:schemeClr>
                </a:solidFill>
              </a:rPr>
              <a:t>Krema od svježih jaja</a:t>
            </a:r>
            <a:endParaRPr lang="en-US" dirty="0">
              <a:solidFill>
                <a:schemeClr val="bg2">
                  <a:lumMod val="25000"/>
                </a:schemeClr>
              </a:solidFill>
            </a:endParaRPr>
          </a:p>
        </p:txBody>
      </p:sp>
      <p:sp>
        <p:nvSpPr>
          <p:cNvPr id="9" name="Pravokutnik: zaobljeni kutovi 8">
            <a:extLst>
              <a:ext uri="{FF2B5EF4-FFF2-40B4-BE49-F238E27FC236}">
                <a16:creationId xmlns:a16="http://schemas.microsoft.com/office/drawing/2014/main" id="{60576A5C-906F-41C2-9FF6-2F6CAE7F603B}"/>
              </a:ext>
            </a:extLst>
          </p:cNvPr>
          <p:cNvSpPr/>
          <p:nvPr/>
        </p:nvSpPr>
        <p:spPr>
          <a:xfrm>
            <a:off x="625715" y="3099574"/>
            <a:ext cx="1799771" cy="9854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bg2">
                    <a:lumMod val="25000"/>
                  </a:schemeClr>
                </a:solidFill>
              </a:rPr>
              <a:t>Konzumacija sljedeći dan</a:t>
            </a:r>
            <a:endParaRPr lang="en-US" dirty="0">
              <a:solidFill>
                <a:schemeClr val="bg2">
                  <a:lumMod val="25000"/>
                </a:schemeClr>
              </a:solidFill>
            </a:endParaRPr>
          </a:p>
        </p:txBody>
      </p:sp>
      <p:sp>
        <p:nvSpPr>
          <p:cNvPr id="10" name="Pravokutnik: zaobljeni kutovi 9">
            <a:extLst>
              <a:ext uri="{FF2B5EF4-FFF2-40B4-BE49-F238E27FC236}">
                <a16:creationId xmlns:a16="http://schemas.microsoft.com/office/drawing/2014/main" id="{ACC62BE9-1FF5-4E45-8819-A3F2C72C0C75}"/>
              </a:ext>
            </a:extLst>
          </p:cNvPr>
          <p:cNvSpPr/>
          <p:nvPr/>
        </p:nvSpPr>
        <p:spPr>
          <a:xfrm>
            <a:off x="2993058" y="1593398"/>
            <a:ext cx="2142228" cy="9854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bg2">
                    <a:lumMod val="25000"/>
                  </a:schemeClr>
                </a:solidFill>
              </a:rPr>
              <a:t>Dekoracija  </a:t>
            </a:r>
          </a:p>
          <a:p>
            <a:pPr algn="ctr"/>
            <a:r>
              <a:rPr lang="hr-HR" dirty="0">
                <a:solidFill>
                  <a:schemeClr val="bg2">
                    <a:lumMod val="25000"/>
                  </a:schemeClr>
                </a:solidFill>
              </a:rPr>
              <a:t>-sobna temperatura</a:t>
            </a:r>
            <a:endParaRPr lang="en-US" dirty="0">
              <a:solidFill>
                <a:schemeClr val="bg2">
                  <a:lumMod val="25000"/>
                </a:schemeClr>
              </a:solidFill>
            </a:endParaRPr>
          </a:p>
        </p:txBody>
      </p:sp>
      <p:sp>
        <p:nvSpPr>
          <p:cNvPr id="11" name="Pravokutnik: zaobljeni kutovi 10">
            <a:extLst>
              <a:ext uri="{FF2B5EF4-FFF2-40B4-BE49-F238E27FC236}">
                <a16:creationId xmlns:a16="http://schemas.microsoft.com/office/drawing/2014/main" id="{05ED06A7-46A7-41B2-8A9C-E0EE720954CE}"/>
              </a:ext>
            </a:extLst>
          </p:cNvPr>
          <p:cNvSpPr/>
          <p:nvPr/>
        </p:nvSpPr>
        <p:spPr>
          <a:xfrm>
            <a:off x="2982643" y="3086064"/>
            <a:ext cx="1799771" cy="98542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bg2">
                    <a:lumMod val="25000"/>
                  </a:schemeClr>
                </a:solidFill>
              </a:rPr>
              <a:t>Pojava simptoma </a:t>
            </a:r>
            <a:endParaRPr lang="en-US" dirty="0">
              <a:solidFill>
                <a:schemeClr val="bg2">
                  <a:lumMod val="25000"/>
                </a:schemeClr>
              </a:solidFill>
            </a:endParaRPr>
          </a:p>
        </p:txBody>
      </p:sp>
      <p:cxnSp>
        <p:nvCxnSpPr>
          <p:cNvPr id="14" name="Ravni poveznik sa strelicom 13">
            <a:extLst>
              <a:ext uri="{FF2B5EF4-FFF2-40B4-BE49-F238E27FC236}">
                <a16:creationId xmlns:a16="http://schemas.microsoft.com/office/drawing/2014/main" id="{7236ACF2-3560-484B-BEB0-3FC54DF134AB}"/>
              </a:ext>
            </a:extLst>
          </p:cNvPr>
          <p:cNvCxnSpPr/>
          <p:nvPr/>
        </p:nvCxnSpPr>
        <p:spPr>
          <a:xfrm>
            <a:off x="2554514" y="2124861"/>
            <a:ext cx="290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avni poveznik sa strelicom 15">
            <a:extLst>
              <a:ext uri="{FF2B5EF4-FFF2-40B4-BE49-F238E27FC236}">
                <a16:creationId xmlns:a16="http://schemas.microsoft.com/office/drawing/2014/main" id="{23DAE971-8207-40D2-9D08-68EEEB007245}"/>
              </a:ext>
            </a:extLst>
          </p:cNvPr>
          <p:cNvCxnSpPr/>
          <p:nvPr/>
        </p:nvCxnSpPr>
        <p:spPr>
          <a:xfrm flipH="1">
            <a:off x="2133600" y="2578822"/>
            <a:ext cx="859458" cy="392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Ravni poveznik sa strelicom 17">
            <a:extLst>
              <a:ext uri="{FF2B5EF4-FFF2-40B4-BE49-F238E27FC236}">
                <a16:creationId xmlns:a16="http://schemas.microsoft.com/office/drawing/2014/main" id="{FA70DFED-1E01-4270-9FA7-5E8AE8D52A45}"/>
              </a:ext>
            </a:extLst>
          </p:cNvPr>
          <p:cNvCxnSpPr/>
          <p:nvPr/>
        </p:nvCxnSpPr>
        <p:spPr>
          <a:xfrm>
            <a:off x="2563329" y="3592286"/>
            <a:ext cx="281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Elipsa 19">
            <a:extLst>
              <a:ext uri="{FF2B5EF4-FFF2-40B4-BE49-F238E27FC236}">
                <a16:creationId xmlns:a16="http://schemas.microsoft.com/office/drawing/2014/main" id="{D870F088-A08E-4701-8CC2-50BF594F8D9E}"/>
              </a:ext>
            </a:extLst>
          </p:cNvPr>
          <p:cNvSpPr/>
          <p:nvPr/>
        </p:nvSpPr>
        <p:spPr>
          <a:xfrm>
            <a:off x="5301913" y="2510345"/>
            <a:ext cx="1782486" cy="13683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a:solidFill>
                  <a:schemeClr val="bg1"/>
                </a:solidFill>
              </a:rPr>
              <a:t>Iz stolice izolirana </a:t>
            </a:r>
            <a:r>
              <a:rPr lang="hr-HR" b="1" i="1" dirty="0" err="1">
                <a:solidFill>
                  <a:schemeClr val="bg1"/>
                </a:solidFill>
              </a:rPr>
              <a:t>Salmonella</a:t>
            </a:r>
            <a:endParaRPr lang="en-US" b="1" i="1" dirty="0">
              <a:solidFill>
                <a:schemeClr val="bg1"/>
              </a:solidFill>
            </a:endParaRPr>
          </a:p>
        </p:txBody>
      </p:sp>
      <p:cxnSp>
        <p:nvCxnSpPr>
          <p:cNvPr id="21" name="Ravni poveznik sa strelicom 20">
            <a:extLst>
              <a:ext uri="{FF2B5EF4-FFF2-40B4-BE49-F238E27FC236}">
                <a16:creationId xmlns:a16="http://schemas.microsoft.com/office/drawing/2014/main" id="{6979761B-208E-458E-B9B1-11C42D145E08}"/>
              </a:ext>
            </a:extLst>
          </p:cNvPr>
          <p:cNvCxnSpPr/>
          <p:nvPr/>
        </p:nvCxnSpPr>
        <p:spPr>
          <a:xfrm>
            <a:off x="4885614" y="3342179"/>
            <a:ext cx="281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57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72923A-FDC7-4327-8394-9011D63ECE42}"/>
              </a:ext>
            </a:extLst>
          </p:cNvPr>
          <p:cNvSpPr>
            <a:spLocks noGrp="1"/>
          </p:cNvSpPr>
          <p:nvPr>
            <p:ph type="title"/>
          </p:nvPr>
        </p:nvSpPr>
        <p:spPr/>
        <p:txBody>
          <a:bodyPr/>
          <a:lstStyle/>
          <a:p>
            <a:r>
              <a:rPr lang="hr-HR" dirty="0"/>
              <a:t>Primjeri</a:t>
            </a:r>
            <a:endParaRPr lang="en-US" dirty="0"/>
          </a:p>
        </p:txBody>
      </p:sp>
      <p:sp>
        <p:nvSpPr>
          <p:cNvPr id="5" name="TextBox 23">
            <a:extLst>
              <a:ext uri="{FF2B5EF4-FFF2-40B4-BE49-F238E27FC236}">
                <a16:creationId xmlns:a16="http://schemas.microsoft.com/office/drawing/2014/main" id="{F7770E5E-3E15-4979-BCFD-FAE8D5BD70EA}"/>
              </a:ext>
            </a:extLst>
          </p:cNvPr>
          <p:cNvSpPr txBox="1"/>
          <p:nvPr/>
        </p:nvSpPr>
        <p:spPr>
          <a:xfrm>
            <a:off x="1056514" y="1081662"/>
            <a:ext cx="4110571" cy="589028"/>
          </a:xfrm>
          <a:prstGeom prst="rect">
            <a:avLst/>
          </a:prstGeom>
          <a:noFill/>
        </p:spPr>
        <p:txBody>
          <a:bodyPr wrap="square" lIns="0" tIns="0" rIns="0" bIns="0" rtlCol="0">
            <a:noAutofit/>
          </a:bodyPr>
          <a:lstStyle/>
          <a:p>
            <a:pPr algn="ctr"/>
            <a:r>
              <a:rPr lang="hr-HR" sz="1700" b="1" dirty="0">
                <a:solidFill>
                  <a:schemeClr val="accent6"/>
                </a:solidFill>
                <a:latin typeface="Microsoft YaHei" panose="020B0503020204020204" pitchFamily="34" charset="-122"/>
                <a:ea typeface="Microsoft YaHei" panose="020B0503020204020204" pitchFamily="34" charset="-122"/>
              </a:rPr>
              <a:t>2. Uzročnik: </a:t>
            </a:r>
            <a:r>
              <a:rPr lang="hr-HR" sz="1700" b="1" i="1" dirty="0" err="1">
                <a:solidFill>
                  <a:schemeClr val="accent6"/>
                </a:solidFill>
                <a:latin typeface="Microsoft YaHei" panose="020B0503020204020204" pitchFamily="34" charset="-122"/>
                <a:ea typeface="Microsoft YaHei" panose="020B0503020204020204" pitchFamily="34" charset="-122"/>
              </a:rPr>
              <a:t>Clostridium</a:t>
            </a:r>
            <a:r>
              <a:rPr lang="hr-HR" sz="1700" b="1" i="1" dirty="0">
                <a:solidFill>
                  <a:schemeClr val="accent6"/>
                </a:solidFill>
                <a:latin typeface="Microsoft YaHei" panose="020B0503020204020204" pitchFamily="34" charset="-122"/>
                <a:ea typeface="Microsoft YaHei" panose="020B0503020204020204" pitchFamily="34" charset="-122"/>
              </a:rPr>
              <a:t> </a:t>
            </a:r>
            <a:r>
              <a:rPr lang="hr-HR" sz="1700" b="1" i="1" dirty="0" err="1">
                <a:solidFill>
                  <a:schemeClr val="accent6"/>
                </a:solidFill>
                <a:latin typeface="Microsoft YaHei" panose="020B0503020204020204" pitchFamily="34" charset="-122"/>
                <a:ea typeface="Microsoft YaHei" panose="020B0503020204020204" pitchFamily="34" charset="-122"/>
              </a:rPr>
              <a:t>botulinum</a:t>
            </a:r>
            <a:endParaRPr lang="hr-HR" sz="1700" b="1" dirty="0">
              <a:solidFill>
                <a:schemeClr val="accent6"/>
              </a:solidFill>
              <a:latin typeface="Microsoft YaHei" panose="020B0503020204020204" pitchFamily="34" charset="-122"/>
              <a:ea typeface="Microsoft YaHei" panose="020B0503020204020204" pitchFamily="34" charset="-122"/>
            </a:endParaRPr>
          </a:p>
        </p:txBody>
      </p:sp>
      <p:pic>
        <p:nvPicPr>
          <p:cNvPr id="12" name="Slika 11">
            <a:extLst>
              <a:ext uri="{FF2B5EF4-FFF2-40B4-BE49-F238E27FC236}">
                <a16:creationId xmlns:a16="http://schemas.microsoft.com/office/drawing/2014/main" id="{9172684C-DC2F-4B5D-9450-A77C244DA5FF}"/>
              </a:ext>
            </a:extLst>
          </p:cNvPr>
          <p:cNvPicPr>
            <a:picLocks noChangeAspect="1"/>
          </p:cNvPicPr>
          <p:nvPr/>
        </p:nvPicPr>
        <p:blipFill rotWithShape="1">
          <a:blip r:embed="rId2"/>
          <a:srcRect l="1429" t="11005" r="2062" b="51958"/>
          <a:stretch/>
        </p:blipFill>
        <p:spPr>
          <a:xfrm>
            <a:off x="653143" y="5051080"/>
            <a:ext cx="4513942" cy="1299244"/>
          </a:xfrm>
          <a:prstGeom prst="rect">
            <a:avLst/>
          </a:prstGeom>
        </p:spPr>
      </p:pic>
      <p:sp>
        <p:nvSpPr>
          <p:cNvPr id="13" name="TekstniOkvir 12">
            <a:extLst>
              <a:ext uri="{FF2B5EF4-FFF2-40B4-BE49-F238E27FC236}">
                <a16:creationId xmlns:a16="http://schemas.microsoft.com/office/drawing/2014/main" id="{B1255DE5-4AF8-419D-84B0-ECD15FA76755}"/>
              </a:ext>
            </a:extLst>
          </p:cNvPr>
          <p:cNvSpPr txBox="1"/>
          <p:nvPr/>
        </p:nvSpPr>
        <p:spPr>
          <a:xfrm>
            <a:off x="1117603" y="2481943"/>
            <a:ext cx="5907314" cy="2278743"/>
          </a:xfrm>
          <a:prstGeom prst="rect">
            <a:avLst/>
          </a:prstGeom>
          <a:noFill/>
        </p:spPr>
        <p:txBody>
          <a:bodyPr wrap="square" lIns="0" tIns="0" rIns="0" bIns="0" rtlCol="0">
            <a:noAutofit/>
          </a:bodyPr>
          <a:lstStyle/>
          <a:p>
            <a:r>
              <a:rPr lang="en-US" sz="1500" b="1" dirty="0" err="1">
                <a:solidFill>
                  <a:schemeClr val="tx1">
                    <a:lumMod val="75000"/>
                    <a:lumOff val="25000"/>
                  </a:schemeClr>
                </a:solidFill>
                <a:latin typeface="Microsoft YaHei" panose="020B0503020204020204" pitchFamily="34" charset="-122"/>
                <a:ea typeface="Microsoft YaHei" panose="020B0503020204020204" pitchFamily="34" charset="-122"/>
              </a:rPr>
              <a:t>Botulizam</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najčešće</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k</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onzumacij</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kobasica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i</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šunke</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pršuta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proizvedenih</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u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domaćinstvu</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endParaRPr lang="hr-HR" sz="1500" dirty="0">
              <a:solidFill>
                <a:schemeClr val="tx1">
                  <a:lumMod val="75000"/>
                  <a:lumOff val="25000"/>
                </a:schemeClr>
              </a:solidFill>
              <a:latin typeface="Microsoft YaHei" panose="020B0503020204020204" pitchFamily="34" charset="-122"/>
              <a:ea typeface="Microsoft YaHei" panose="020B0503020204020204" pitchFamily="34" charset="-122"/>
            </a:endParaRPr>
          </a:p>
          <a:p>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konzerviran</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hran</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endParaRPr lang="hr-HR"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15" name="Pravokutnik: zaobljeni kutovi 14">
            <a:extLst>
              <a:ext uri="{FF2B5EF4-FFF2-40B4-BE49-F238E27FC236}">
                <a16:creationId xmlns:a16="http://schemas.microsoft.com/office/drawing/2014/main" id="{F30D7271-F164-4C9E-925C-1F5F2246EFC5}"/>
              </a:ext>
            </a:extLst>
          </p:cNvPr>
          <p:cNvSpPr/>
          <p:nvPr/>
        </p:nvSpPr>
        <p:spPr>
          <a:xfrm>
            <a:off x="1821998" y="3421959"/>
            <a:ext cx="4615543" cy="118269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Konzerve</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hr-HR" sz="1500" dirty="0" err="1">
                <a:solidFill>
                  <a:schemeClr val="tx1">
                    <a:lumMod val="75000"/>
                    <a:lumOff val="25000"/>
                  </a:schemeClr>
                </a:solidFill>
                <a:latin typeface="Microsoft YaHei" panose="020B0503020204020204" pitchFamily="34" charset="-122"/>
                <a:ea typeface="Microsoft YaHei" panose="020B0503020204020204" pitchFamily="34" charset="-122"/>
              </a:rPr>
              <a:t>ugl</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konzervirani</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proizvodi</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voća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i</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povrća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ne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pokazuju</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vanjske</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promjene</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 ni miris</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endParaRPr lang="hr-HR" sz="1500" dirty="0">
              <a:solidFill>
                <a:schemeClr val="tx1">
                  <a:lumMod val="75000"/>
                  <a:lumOff val="25000"/>
                </a:schemeClr>
              </a:solidFill>
              <a:latin typeface="Microsoft YaHei" panose="020B0503020204020204" pitchFamily="34" charset="-122"/>
              <a:ea typeface="Microsoft YaHei" panose="020B0503020204020204" pitchFamily="34" charset="-122"/>
            </a:endParaRPr>
          </a:p>
          <a:p>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nedovoljn</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temperatur</a:t>
            </a:r>
            <a:r>
              <a:rPr lang="hr-HR" sz="1500" dirty="0">
                <a:solidFill>
                  <a:schemeClr val="tx1">
                    <a:lumMod val="75000"/>
                    <a:lumOff val="25000"/>
                  </a:schemeClr>
                </a:solidFill>
                <a:latin typeface="Microsoft YaHei" panose="020B0503020204020204" pitchFamily="34" charset="-122"/>
                <a:ea typeface="Microsoft YaHei" panose="020B0503020204020204" pitchFamily="34" charset="-122"/>
              </a:rPr>
              <a:t>a</a:t>
            </a:r>
            <a:r>
              <a:rPr 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lang="en-US" sz="1500" dirty="0" err="1">
                <a:solidFill>
                  <a:schemeClr val="tx1">
                    <a:lumMod val="75000"/>
                    <a:lumOff val="25000"/>
                  </a:schemeClr>
                </a:solidFill>
                <a:latin typeface="Microsoft YaHei" panose="020B0503020204020204" pitchFamily="34" charset="-122"/>
                <a:ea typeface="Microsoft YaHei" panose="020B0503020204020204" pitchFamily="34" charset="-122"/>
              </a:rPr>
              <a:t>sterilizacije</a:t>
            </a:r>
            <a:endParaRPr 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17" name="Elipsa 16">
            <a:extLst>
              <a:ext uri="{FF2B5EF4-FFF2-40B4-BE49-F238E27FC236}">
                <a16:creationId xmlns:a16="http://schemas.microsoft.com/office/drawing/2014/main" id="{8ED6A42C-4F90-493E-AEF4-DC467872CB36}"/>
              </a:ext>
            </a:extLst>
          </p:cNvPr>
          <p:cNvSpPr/>
          <p:nvPr/>
        </p:nvSpPr>
        <p:spPr>
          <a:xfrm>
            <a:off x="2431598" y="1485007"/>
            <a:ext cx="1698172" cy="8066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500" b="1" dirty="0">
                <a:solidFill>
                  <a:schemeClr val="bg1"/>
                </a:solidFill>
                <a:latin typeface="Microsoft YaHei" panose="020B0503020204020204" pitchFamily="34" charset="-122"/>
                <a:ea typeface="Microsoft YaHei" panose="020B0503020204020204" pitchFamily="34" charset="-122"/>
              </a:rPr>
              <a:t>TOKSIN</a:t>
            </a:r>
            <a:endParaRPr lang="en-US" sz="1500" b="1" dirty="0">
              <a:solidFill>
                <a:schemeClr val="bg1"/>
              </a:solidFill>
              <a:latin typeface="Microsoft YaHei" panose="020B0503020204020204" pitchFamily="34" charset="-122"/>
              <a:ea typeface="Microsoft YaHei" panose="020B0503020204020204" pitchFamily="34" charset="-122"/>
            </a:endParaRPr>
          </a:p>
        </p:txBody>
      </p:sp>
      <p:pic>
        <p:nvPicPr>
          <p:cNvPr id="19" name="Slika 18">
            <a:extLst>
              <a:ext uri="{FF2B5EF4-FFF2-40B4-BE49-F238E27FC236}">
                <a16:creationId xmlns:a16="http://schemas.microsoft.com/office/drawing/2014/main" id="{FA6E4505-A82D-4177-8EDC-0D85DB97D359}"/>
              </a:ext>
            </a:extLst>
          </p:cNvPr>
          <p:cNvPicPr>
            <a:picLocks noChangeAspect="1"/>
          </p:cNvPicPr>
          <p:nvPr/>
        </p:nvPicPr>
        <p:blipFill rotWithShape="1">
          <a:blip r:embed="rId3"/>
          <a:srcRect l="1269" t="10370" r="4603" b="32857"/>
          <a:stretch/>
        </p:blipFill>
        <p:spPr>
          <a:xfrm>
            <a:off x="7141939" y="381970"/>
            <a:ext cx="4876800" cy="2206074"/>
          </a:xfrm>
          <a:prstGeom prst="rect">
            <a:avLst/>
          </a:prstGeom>
        </p:spPr>
      </p:pic>
      <p:pic>
        <p:nvPicPr>
          <p:cNvPr id="22" name="Slika 21">
            <a:extLst>
              <a:ext uri="{FF2B5EF4-FFF2-40B4-BE49-F238E27FC236}">
                <a16:creationId xmlns:a16="http://schemas.microsoft.com/office/drawing/2014/main" id="{ED20F875-233C-4807-853A-7F35941C210A}"/>
              </a:ext>
            </a:extLst>
          </p:cNvPr>
          <p:cNvPicPr>
            <a:picLocks noChangeAspect="1"/>
          </p:cNvPicPr>
          <p:nvPr/>
        </p:nvPicPr>
        <p:blipFill rotWithShape="1">
          <a:blip r:embed="rId4"/>
          <a:srcRect l="1111" t="12598" r="39841" b="35238"/>
          <a:stretch/>
        </p:blipFill>
        <p:spPr>
          <a:xfrm>
            <a:off x="7925446" y="2921269"/>
            <a:ext cx="3148951" cy="2086369"/>
          </a:xfrm>
          <a:prstGeom prst="rect">
            <a:avLst/>
          </a:prstGeom>
        </p:spPr>
      </p:pic>
      <p:pic>
        <p:nvPicPr>
          <p:cNvPr id="23" name="Slika 22">
            <a:extLst>
              <a:ext uri="{FF2B5EF4-FFF2-40B4-BE49-F238E27FC236}">
                <a16:creationId xmlns:a16="http://schemas.microsoft.com/office/drawing/2014/main" id="{EFDA6A3C-B69A-4D25-A9D0-1D820E931B51}"/>
              </a:ext>
            </a:extLst>
          </p:cNvPr>
          <p:cNvPicPr>
            <a:picLocks noChangeAspect="1"/>
          </p:cNvPicPr>
          <p:nvPr/>
        </p:nvPicPr>
        <p:blipFill rotWithShape="1">
          <a:blip r:embed="rId5"/>
          <a:srcRect t="33417" r="3259" b="48555"/>
          <a:stretch/>
        </p:blipFill>
        <p:spPr>
          <a:xfrm>
            <a:off x="5487309" y="5254590"/>
            <a:ext cx="6567259" cy="1236364"/>
          </a:xfrm>
          <a:prstGeom prst="rect">
            <a:avLst/>
          </a:prstGeom>
        </p:spPr>
      </p:pic>
    </p:spTree>
    <p:extLst>
      <p:ext uri="{BB962C8B-B14F-4D97-AF65-F5344CB8AC3E}">
        <p14:creationId xmlns:p14="http://schemas.microsoft.com/office/powerpoint/2010/main" val="328303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72923A-FDC7-4327-8394-9011D63ECE42}"/>
              </a:ext>
            </a:extLst>
          </p:cNvPr>
          <p:cNvSpPr>
            <a:spLocks noGrp="1"/>
          </p:cNvSpPr>
          <p:nvPr>
            <p:ph type="title"/>
          </p:nvPr>
        </p:nvSpPr>
        <p:spPr/>
        <p:txBody>
          <a:bodyPr/>
          <a:lstStyle/>
          <a:p>
            <a:r>
              <a:rPr lang="hr-HR" dirty="0"/>
              <a:t>Primjeri</a:t>
            </a:r>
            <a:endParaRPr lang="en-US" dirty="0"/>
          </a:p>
        </p:txBody>
      </p:sp>
      <p:sp>
        <p:nvSpPr>
          <p:cNvPr id="5" name="TextBox 23">
            <a:extLst>
              <a:ext uri="{FF2B5EF4-FFF2-40B4-BE49-F238E27FC236}">
                <a16:creationId xmlns:a16="http://schemas.microsoft.com/office/drawing/2014/main" id="{F7770E5E-3E15-4979-BCFD-FAE8D5BD70EA}"/>
              </a:ext>
            </a:extLst>
          </p:cNvPr>
          <p:cNvSpPr txBox="1"/>
          <p:nvPr/>
        </p:nvSpPr>
        <p:spPr>
          <a:xfrm>
            <a:off x="7457314" y="745629"/>
            <a:ext cx="4110571" cy="589028"/>
          </a:xfrm>
          <a:prstGeom prst="rect">
            <a:avLst/>
          </a:prstGeom>
          <a:noFill/>
        </p:spPr>
        <p:txBody>
          <a:bodyPr wrap="square" lIns="0" tIns="0" rIns="0" bIns="0" rtlCol="0">
            <a:noAutofit/>
          </a:bodyPr>
          <a:lstStyle/>
          <a:p>
            <a:pPr algn="ctr"/>
            <a:r>
              <a:rPr lang="hr-HR" sz="1700" b="1" dirty="0">
                <a:solidFill>
                  <a:schemeClr val="accent6"/>
                </a:solidFill>
                <a:latin typeface="Microsoft YaHei" panose="020B0503020204020204" pitchFamily="34" charset="-122"/>
                <a:ea typeface="Microsoft YaHei" panose="020B0503020204020204" pitchFamily="34" charset="-122"/>
              </a:rPr>
              <a:t>3. Uzročnik: </a:t>
            </a:r>
            <a:r>
              <a:rPr lang="hr-HR" sz="1700" b="1" i="1" dirty="0" err="1">
                <a:solidFill>
                  <a:schemeClr val="accent6"/>
                </a:solidFill>
                <a:latin typeface="Microsoft YaHei" panose="020B0503020204020204" pitchFamily="34" charset="-122"/>
                <a:ea typeface="Microsoft YaHei" panose="020B0503020204020204" pitchFamily="34" charset="-122"/>
              </a:rPr>
              <a:t>Trichinella</a:t>
            </a:r>
            <a:r>
              <a:rPr lang="hr-HR" sz="1700" b="1" i="1" dirty="0">
                <a:solidFill>
                  <a:schemeClr val="accent6"/>
                </a:solidFill>
                <a:latin typeface="Microsoft YaHei" panose="020B0503020204020204" pitchFamily="34" charset="-122"/>
                <a:ea typeface="Microsoft YaHei" panose="020B0503020204020204" pitchFamily="34" charset="-122"/>
              </a:rPr>
              <a:t> </a:t>
            </a:r>
            <a:r>
              <a:rPr lang="hr-HR" sz="1700" b="1" i="1" dirty="0" err="1">
                <a:solidFill>
                  <a:schemeClr val="accent6"/>
                </a:solidFill>
                <a:latin typeface="Microsoft YaHei" panose="020B0503020204020204" pitchFamily="34" charset="-122"/>
                <a:ea typeface="Microsoft YaHei" panose="020B0503020204020204" pitchFamily="34" charset="-122"/>
              </a:rPr>
              <a:t>spiralis</a:t>
            </a:r>
            <a:endParaRPr lang="hr-HR" sz="1700" b="1" dirty="0">
              <a:solidFill>
                <a:schemeClr val="accent6"/>
              </a:solidFill>
              <a:latin typeface="Microsoft YaHei" panose="020B0503020204020204" pitchFamily="34" charset="-122"/>
              <a:ea typeface="Microsoft YaHei" panose="020B0503020204020204" pitchFamily="34" charset="-122"/>
            </a:endParaRPr>
          </a:p>
        </p:txBody>
      </p:sp>
      <p:pic>
        <p:nvPicPr>
          <p:cNvPr id="3" name="Slika 2">
            <a:extLst>
              <a:ext uri="{FF2B5EF4-FFF2-40B4-BE49-F238E27FC236}">
                <a16:creationId xmlns:a16="http://schemas.microsoft.com/office/drawing/2014/main" id="{60FCE569-8612-417A-99CB-2E9AB32C59E5}"/>
              </a:ext>
            </a:extLst>
          </p:cNvPr>
          <p:cNvPicPr>
            <a:picLocks noChangeAspect="1"/>
          </p:cNvPicPr>
          <p:nvPr/>
        </p:nvPicPr>
        <p:blipFill rotWithShape="1">
          <a:blip r:embed="rId2"/>
          <a:srcRect l="1110" t="48254" r="3651" b="35026"/>
          <a:stretch/>
        </p:blipFill>
        <p:spPr>
          <a:xfrm>
            <a:off x="420000" y="5777157"/>
            <a:ext cx="6618514" cy="871439"/>
          </a:xfrm>
          <a:prstGeom prst="rect">
            <a:avLst/>
          </a:prstGeom>
        </p:spPr>
      </p:pic>
      <p:pic>
        <p:nvPicPr>
          <p:cNvPr id="4" name="Slika 3">
            <a:extLst>
              <a:ext uri="{FF2B5EF4-FFF2-40B4-BE49-F238E27FC236}">
                <a16:creationId xmlns:a16="http://schemas.microsoft.com/office/drawing/2014/main" id="{B908CA21-C2FB-42C0-B4A2-4739D45E65AE}"/>
              </a:ext>
            </a:extLst>
          </p:cNvPr>
          <p:cNvPicPr>
            <a:picLocks noChangeAspect="1"/>
          </p:cNvPicPr>
          <p:nvPr/>
        </p:nvPicPr>
        <p:blipFill rotWithShape="1">
          <a:blip r:embed="rId3"/>
          <a:srcRect l="1270" t="12598" r="41038" b="8148"/>
          <a:stretch/>
        </p:blipFill>
        <p:spPr>
          <a:xfrm>
            <a:off x="743489" y="2094460"/>
            <a:ext cx="2618759" cy="2698110"/>
          </a:xfrm>
          <a:prstGeom prst="rect">
            <a:avLst/>
          </a:prstGeom>
        </p:spPr>
      </p:pic>
      <p:pic>
        <p:nvPicPr>
          <p:cNvPr id="6" name="Slika 5">
            <a:extLst>
              <a:ext uri="{FF2B5EF4-FFF2-40B4-BE49-F238E27FC236}">
                <a16:creationId xmlns:a16="http://schemas.microsoft.com/office/drawing/2014/main" id="{C92EC05A-7664-4F02-A4E5-93CA2B0CC78B}"/>
              </a:ext>
            </a:extLst>
          </p:cNvPr>
          <p:cNvPicPr>
            <a:picLocks noChangeAspect="1"/>
          </p:cNvPicPr>
          <p:nvPr/>
        </p:nvPicPr>
        <p:blipFill rotWithShape="1">
          <a:blip r:embed="rId4"/>
          <a:srcRect l="9365" t="37491" r="38836" b="6300"/>
          <a:stretch/>
        </p:blipFill>
        <p:spPr>
          <a:xfrm>
            <a:off x="3569174" y="269762"/>
            <a:ext cx="2954003" cy="2404197"/>
          </a:xfrm>
          <a:prstGeom prst="rect">
            <a:avLst/>
          </a:prstGeom>
        </p:spPr>
      </p:pic>
      <p:pic>
        <p:nvPicPr>
          <p:cNvPr id="7" name="Slika 6">
            <a:extLst>
              <a:ext uri="{FF2B5EF4-FFF2-40B4-BE49-F238E27FC236}">
                <a16:creationId xmlns:a16="http://schemas.microsoft.com/office/drawing/2014/main" id="{4D0327AA-3A10-41A5-AAFD-12D2D68A3D8C}"/>
              </a:ext>
            </a:extLst>
          </p:cNvPr>
          <p:cNvPicPr>
            <a:picLocks noChangeAspect="1"/>
          </p:cNvPicPr>
          <p:nvPr/>
        </p:nvPicPr>
        <p:blipFill rotWithShape="1">
          <a:blip r:embed="rId5"/>
          <a:srcRect l="29929" t="10794" r="31495" b="30661"/>
          <a:stretch/>
        </p:blipFill>
        <p:spPr>
          <a:xfrm>
            <a:off x="3933407" y="2961011"/>
            <a:ext cx="2474082" cy="2816146"/>
          </a:xfrm>
          <a:prstGeom prst="rect">
            <a:avLst/>
          </a:prstGeom>
        </p:spPr>
      </p:pic>
      <p:sp>
        <p:nvSpPr>
          <p:cNvPr id="8" name="TekstniOkvir 7">
            <a:extLst>
              <a:ext uri="{FF2B5EF4-FFF2-40B4-BE49-F238E27FC236}">
                <a16:creationId xmlns:a16="http://schemas.microsoft.com/office/drawing/2014/main" id="{B7A8EB73-2A5C-41EF-A4CB-286A90B3218B}"/>
              </a:ext>
            </a:extLst>
          </p:cNvPr>
          <p:cNvSpPr txBox="1"/>
          <p:nvPr/>
        </p:nvSpPr>
        <p:spPr>
          <a:xfrm>
            <a:off x="7802378" y="2678360"/>
            <a:ext cx="3614058" cy="3246798"/>
          </a:xfrm>
          <a:prstGeom prst="rect">
            <a:avLst/>
          </a:prstGeom>
          <a:noFill/>
        </p:spPr>
        <p:txBody>
          <a:bodyPr wrap="square" lIns="0" tIns="0" rIns="0" bIns="0" rtlCol="0">
            <a:noAutofit/>
          </a:bodyPr>
          <a:lstStyle/>
          <a:p>
            <a:r>
              <a:rPr lang="en-US" sz="1500" b="1" dirty="0" err="1">
                <a:latin typeface="Microsoft YaHei" panose="020B0503020204020204" pitchFamily="34" charset="-122"/>
                <a:ea typeface="Microsoft YaHei" panose="020B0503020204020204" pitchFamily="34" charset="-122"/>
              </a:rPr>
              <a:t>Trihineloza</a:t>
            </a:r>
            <a:r>
              <a:rPr lang="en-US" sz="1500" dirty="0">
                <a:latin typeface="Microsoft YaHei" panose="020B0503020204020204" pitchFamily="34" charset="-122"/>
                <a:ea typeface="Microsoft YaHei" panose="020B0503020204020204" pitchFamily="34" charset="-122"/>
              </a:rPr>
              <a:t> </a:t>
            </a:r>
            <a:r>
              <a:rPr lang="hr-HR" sz="1500" dirty="0">
                <a:latin typeface="Microsoft YaHei" panose="020B0503020204020204" pitchFamily="34" charset="-122"/>
                <a:ea typeface="Microsoft YaHei" panose="020B0503020204020204" pitchFamily="34" charset="-122"/>
              </a:rPr>
              <a:t> - </a:t>
            </a:r>
            <a:r>
              <a:rPr lang="en-US" sz="1500" dirty="0" err="1">
                <a:latin typeface="Microsoft YaHei" panose="020B0503020204020204" pitchFamily="34" charset="-122"/>
                <a:ea typeface="Microsoft YaHei" panose="020B0503020204020204" pitchFamily="34" charset="-122"/>
              </a:rPr>
              <a:t>konzumacij</a:t>
            </a:r>
            <a:r>
              <a:rPr lang="hr-HR" sz="1500" dirty="0">
                <a:latin typeface="Microsoft YaHei" panose="020B0503020204020204" pitchFamily="34" charset="-122"/>
                <a:ea typeface="Microsoft YaHei" panose="020B0503020204020204" pitchFamily="34" charset="-122"/>
              </a:rPr>
              <a:t>a</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sirovog</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ili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nedovoljno</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termički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obrađenog</a:t>
            </a:r>
            <a:r>
              <a:rPr lang="en-US" sz="1500" dirty="0">
                <a:latin typeface="Microsoft YaHei" panose="020B0503020204020204" pitchFamily="34" charset="-122"/>
                <a:ea typeface="Microsoft YaHei" panose="020B0503020204020204" pitchFamily="34" charset="-122"/>
              </a:rPr>
              <a:t> mesa </a:t>
            </a:r>
            <a:r>
              <a:rPr lang="en-US" sz="1500" dirty="0" err="1">
                <a:latin typeface="Microsoft YaHei" panose="020B0503020204020204" pitchFamily="34" charset="-122"/>
                <a:ea typeface="Microsoft YaHei" panose="020B0503020204020204" pitchFamily="34" charset="-122"/>
              </a:rPr>
              <a:t>ili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proizvoda</a:t>
            </a:r>
            <a:r>
              <a:rPr lang="en-US" sz="1500" dirty="0">
                <a:latin typeface="Microsoft YaHei" panose="020B0503020204020204" pitchFamily="34" charset="-122"/>
                <a:ea typeface="Microsoft YaHei" panose="020B0503020204020204" pitchFamily="34" charset="-122"/>
              </a:rPr>
              <a:t> od mesa </a:t>
            </a:r>
            <a:r>
              <a:rPr lang="en-US" sz="1500" dirty="0" err="1">
                <a:latin typeface="Microsoft YaHei" panose="020B0503020204020204" pitchFamily="34" charset="-122"/>
                <a:ea typeface="Microsoft YaHei" panose="020B0503020204020204" pitchFamily="34" charset="-122"/>
              </a:rPr>
              <a:t>koji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sadrže</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učahurene</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trihinele</a:t>
            </a:r>
            <a:endParaRPr lang="hr-HR" sz="1500" dirty="0">
              <a:latin typeface="Microsoft YaHei" panose="020B0503020204020204" pitchFamily="34" charset="-122"/>
              <a:ea typeface="Microsoft YaHei" panose="020B0503020204020204" pitchFamily="34" charset="-122"/>
            </a:endParaRPr>
          </a:p>
          <a:p>
            <a:endParaRPr lang="hr-HR" sz="1500" dirty="0">
              <a:latin typeface="Microsoft YaHei" panose="020B0503020204020204" pitchFamily="34" charset="-122"/>
              <a:ea typeface="Microsoft YaHei" panose="020B0503020204020204" pitchFamily="34" charset="-122"/>
            </a:endParaRPr>
          </a:p>
          <a:p>
            <a:r>
              <a:rPr lang="hr-HR" sz="1500" b="1" u="sng" dirty="0">
                <a:solidFill>
                  <a:schemeClr val="accent4"/>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VAŽNO !</a:t>
            </a:r>
            <a:r>
              <a:rPr lang="en-US" sz="1500" dirty="0">
                <a:latin typeface="Microsoft YaHei" panose="020B0503020204020204" pitchFamily="34" charset="-122"/>
                <a:ea typeface="Microsoft YaHei" panose="020B0503020204020204" pitchFamily="34" charset="-122"/>
              </a:rPr>
              <a:t> meso, </a:t>
            </a:r>
            <a:r>
              <a:rPr lang="en-US" sz="1500" dirty="0" err="1">
                <a:latin typeface="Microsoft YaHei" panose="020B0503020204020204" pitchFamily="34" charset="-122"/>
                <a:ea typeface="Microsoft YaHei" panose="020B0503020204020204" pitchFamily="34" charset="-122"/>
              </a:rPr>
              <a:t>mesni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pripravci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mesni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proizvodi</a:t>
            </a:r>
            <a:r>
              <a:rPr lang="en-US" sz="1500" dirty="0">
                <a:latin typeface="Microsoft YaHei" panose="020B0503020204020204" pitchFamily="34" charset="-122"/>
                <a:ea typeface="Microsoft YaHei" panose="020B0503020204020204" pitchFamily="34" charset="-122"/>
              </a:rPr>
              <a:t> u </a:t>
            </a:r>
            <a:r>
              <a:rPr lang="en-US" sz="1500" dirty="0" err="1">
                <a:latin typeface="Microsoft YaHei" panose="020B0503020204020204" pitchFamily="34" charset="-122"/>
                <a:ea typeface="Microsoft YaHei" panose="020B0503020204020204" pitchFamily="34" charset="-122"/>
              </a:rPr>
              <a:t>objekte</a:t>
            </a:r>
            <a:r>
              <a:rPr lang="en-US" sz="1500" dirty="0">
                <a:latin typeface="Microsoft YaHei" panose="020B0503020204020204" pitchFamily="34" charset="-122"/>
                <a:ea typeface="Microsoft YaHei" panose="020B0503020204020204" pitchFamily="34" charset="-122"/>
              </a:rPr>
              <a:t> </a:t>
            </a:r>
            <a:r>
              <a:rPr lang="hr-HR" sz="1500" dirty="0">
                <a:latin typeface="Microsoft YaHei" panose="020B0503020204020204" pitchFamily="34" charset="-122"/>
                <a:ea typeface="Microsoft YaHei" panose="020B0503020204020204" pitchFamily="34" charset="-122"/>
              </a:rPr>
              <a:t>moraju doći</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isključivo</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iz</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odobrenih</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objekata</a:t>
            </a:r>
            <a:r>
              <a:rPr lang="en-US" sz="1500" dirty="0">
                <a:latin typeface="Microsoft YaHei" panose="020B0503020204020204" pitchFamily="34" charset="-122"/>
                <a:ea typeface="Microsoft YaHei" panose="020B0503020204020204" pitchFamily="34" charset="-122"/>
              </a:rPr>
              <a:t> pod </a:t>
            </a:r>
            <a:r>
              <a:rPr lang="en-US" sz="1500" dirty="0" err="1">
                <a:latin typeface="Microsoft YaHei" panose="020B0503020204020204" pitchFamily="34" charset="-122"/>
                <a:ea typeface="Microsoft YaHei" panose="020B0503020204020204" pitchFamily="34" charset="-122"/>
              </a:rPr>
              <a:t>nadzorom</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veterinarske</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inspekcije</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gdje</a:t>
            </a:r>
            <a:r>
              <a:rPr lang="en-US" sz="1500" dirty="0">
                <a:latin typeface="Microsoft YaHei" panose="020B0503020204020204" pitchFamily="34" charset="-122"/>
                <a:ea typeface="Microsoft YaHei" panose="020B0503020204020204" pitchFamily="34" charset="-122"/>
              </a:rPr>
              <a:t> se meso </a:t>
            </a:r>
            <a:r>
              <a:rPr lang="en-US" sz="1500" dirty="0" err="1">
                <a:latin typeface="Microsoft YaHei" panose="020B0503020204020204" pitchFamily="34" charset="-122"/>
                <a:ea typeface="Microsoft YaHei" panose="020B0503020204020204" pitchFamily="34" charset="-122"/>
              </a:rPr>
              <a:t>sa</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svakog</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trupa</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obavezno</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kontrolira</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na</a:t>
            </a:r>
            <a:r>
              <a:rPr lang="en-US" sz="1500" dirty="0">
                <a:latin typeface="Microsoft YaHei" panose="020B0503020204020204" pitchFamily="34" charset="-122"/>
                <a:ea typeface="Microsoft YaHei" panose="020B0503020204020204" pitchFamily="34" charset="-122"/>
              </a:rPr>
              <a:t> </a:t>
            </a:r>
            <a:r>
              <a:rPr lang="en-US" sz="1500" dirty="0" err="1">
                <a:latin typeface="Microsoft YaHei" panose="020B0503020204020204" pitchFamily="34" charset="-122"/>
                <a:ea typeface="Microsoft YaHei" panose="020B0503020204020204" pitchFamily="34" charset="-122"/>
              </a:rPr>
              <a:t>prisustvo</a:t>
            </a:r>
            <a:r>
              <a:rPr lang="en-US" sz="1500" i="1" dirty="0" err="1">
                <a:latin typeface="Microsoft YaHei" panose="020B0503020204020204" pitchFamily="34" charset="-122"/>
                <a:ea typeface="Microsoft YaHei" panose="020B0503020204020204" pitchFamily="34" charset="-122"/>
              </a:rPr>
              <a:t>Trichinella</a:t>
            </a:r>
            <a:endParaRPr lang="en-US" sz="1500" i="1" dirty="0">
              <a:latin typeface="Microsoft YaHei" panose="020B0503020204020204" pitchFamily="34" charset="-122"/>
              <a:ea typeface="Microsoft YaHei" panose="020B0503020204020204" pitchFamily="34" charset="-122"/>
            </a:endParaRPr>
          </a:p>
        </p:txBody>
      </p:sp>
      <p:sp>
        <p:nvSpPr>
          <p:cNvPr id="16" name="Elipsa 15">
            <a:extLst>
              <a:ext uri="{FF2B5EF4-FFF2-40B4-BE49-F238E27FC236}">
                <a16:creationId xmlns:a16="http://schemas.microsoft.com/office/drawing/2014/main" id="{17D98D23-6B26-47B9-97CC-CF663CE97F68}"/>
              </a:ext>
            </a:extLst>
          </p:cNvPr>
          <p:cNvSpPr/>
          <p:nvPr/>
        </p:nvSpPr>
        <p:spPr>
          <a:xfrm>
            <a:off x="8663513" y="1414870"/>
            <a:ext cx="1698172" cy="8066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500" b="1" dirty="0">
                <a:solidFill>
                  <a:schemeClr val="bg1"/>
                </a:solidFill>
                <a:latin typeface="Microsoft YaHei" panose="020B0503020204020204" pitchFamily="34" charset="-122"/>
                <a:ea typeface="Microsoft YaHei" panose="020B0503020204020204" pitchFamily="34" charset="-122"/>
              </a:rPr>
              <a:t>PARAZIT</a:t>
            </a:r>
          </a:p>
        </p:txBody>
      </p:sp>
    </p:spTree>
    <p:extLst>
      <p:ext uri="{BB962C8B-B14F-4D97-AF65-F5344CB8AC3E}">
        <p14:creationId xmlns:p14="http://schemas.microsoft.com/office/powerpoint/2010/main" val="3925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Environment Pitch Deck_01_SB - v4.potx" id="{4767A4A5-B777-4A95-AB94-FD17FD1362AA}" vid="{9DC7DFAC-E0EA-4333-A663-FA6782D5D4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Pitch deck</Template>
  <TotalTime>0</TotalTime>
  <Words>2813</Words>
  <Application>Microsoft Office PowerPoint</Application>
  <PresentationFormat>Široki zaslon</PresentationFormat>
  <Paragraphs>344</Paragraphs>
  <Slides>27</Slides>
  <Notes>11</Notes>
  <HiddenSlides>0</HiddenSlides>
  <MMClips>0</MMClips>
  <ScaleCrop>false</ScaleCrop>
  <HeadingPairs>
    <vt:vector size="6" baseType="variant">
      <vt:variant>
        <vt:lpstr>Korišteni fontovi</vt:lpstr>
      </vt:variant>
      <vt:variant>
        <vt:i4>12</vt:i4>
      </vt:variant>
      <vt:variant>
        <vt:lpstr>Tema</vt:lpstr>
      </vt:variant>
      <vt:variant>
        <vt:i4>1</vt:i4>
      </vt:variant>
      <vt:variant>
        <vt:lpstr>Naslovi slajdova</vt:lpstr>
      </vt:variant>
      <vt:variant>
        <vt:i4>27</vt:i4>
      </vt:variant>
    </vt:vector>
  </HeadingPairs>
  <TitlesOfParts>
    <vt:vector size="40" baseType="lpstr">
      <vt:lpstr>Microsoft YaHei</vt:lpstr>
      <vt:lpstr>Microsoft YaHei</vt:lpstr>
      <vt:lpstr>宋体</vt:lpstr>
      <vt:lpstr>Arial</vt:lpstr>
      <vt:lpstr>Calibri</vt:lpstr>
      <vt:lpstr>Calibri Light</vt:lpstr>
      <vt:lpstr>等线</vt:lpstr>
      <vt:lpstr>Impact</vt:lpstr>
      <vt:lpstr>Roboto Black</vt:lpstr>
      <vt:lpstr>Rockwell</vt:lpstr>
      <vt:lpstr>华文细黑</vt:lpstr>
      <vt:lpstr>Times New Roman</vt:lpstr>
      <vt:lpstr>Office Theme</vt:lpstr>
      <vt:lpstr>PowerPoint prezentacija</vt:lpstr>
      <vt:lpstr>PowerPoint prezentacija</vt:lpstr>
      <vt:lpstr>PowerPoint prezentacija</vt:lpstr>
      <vt:lpstr>PowerPoint prezentacija</vt:lpstr>
      <vt:lpstr>PowerPoint prezentacija</vt:lpstr>
      <vt:lpstr>PowerPoint prezentacija</vt:lpstr>
      <vt:lpstr>Primjeri</vt:lpstr>
      <vt:lpstr>Primjeri</vt:lpstr>
      <vt:lpstr>Primjeri</vt:lpstr>
      <vt:lpstr>Mikotoksini</vt:lpstr>
      <vt:lpstr>Mikotoksini</vt:lpstr>
      <vt:lpstr>Zakonska regulativa</vt:lpstr>
      <vt:lpstr>PowerPoint prezentacija</vt:lpstr>
      <vt:lpstr>Alergeni</vt:lpstr>
      <vt:lpstr>Pesticidi</vt:lpstr>
      <vt:lpstr>PowerPoint prezentacija</vt:lpstr>
      <vt:lpstr>PowerPoint prezentacija</vt:lpstr>
      <vt:lpstr>PowerPoint prezentacija</vt:lpstr>
      <vt:lpstr>PowerPoint prezentacija</vt:lpstr>
      <vt:lpstr>PowerPoint prezentacija</vt:lpstr>
      <vt:lpstr>Karakteristična senzorska obilježja određenih vrsta  hrane sa znakovima njena kvarenja</vt:lpstr>
      <vt:lpstr>Kontrola temperaturnih režima čuvanja hrane i termičke  obrade hrane </vt:lpstr>
      <vt:lpstr>PowerPoint prezentacija</vt:lpstr>
      <vt:lpstr>Označavanje hrane</vt:lpstr>
      <vt:lpstr>PowerPoint prezentacija</vt:lpstr>
      <vt:lpstr>Nepretpakirana hrana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2018-06-15T14:54:12Z</dcterms:created>
  <dcterms:modified xsi:type="dcterms:W3CDTF">2026-04-27T13:08:24Z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2018-06-06T23:54:02.5199353Z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