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3" r:id="rId10"/>
    <p:sldId id="261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Topljak" userId="2792135b-9d92-4cb4-91a0-c143ba890ead" providerId="ADAL" clId="{E7E6B97B-C3B6-41A2-AE2C-BDFCC3557D95}"/>
    <pc:docChg chg="undo custSel modSld">
      <pc:chgData name="Martin Topljak" userId="2792135b-9d92-4cb4-91a0-c143ba890ead" providerId="ADAL" clId="{E7E6B97B-C3B6-41A2-AE2C-BDFCC3557D95}" dt="2023-11-22T14:23:40.488" v="132" actId="20577"/>
      <pc:docMkLst>
        <pc:docMk/>
      </pc:docMkLst>
      <pc:sldChg chg="addSp delSp modSp">
        <pc:chgData name="Martin Topljak" userId="2792135b-9d92-4cb4-91a0-c143ba890ead" providerId="ADAL" clId="{E7E6B97B-C3B6-41A2-AE2C-BDFCC3557D95}" dt="2023-11-22T14:23:40.488" v="132" actId="20577"/>
        <pc:sldMkLst>
          <pc:docMk/>
          <pc:sldMk cId="3347095116" sldId="256"/>
        </pc:sldMkLst>
        <pc:spChg chg="mod">
          <ac:chgData name="Martin Topljak" userId="2792135b-9d92-4cb4-91a0-c143ba890ead" providerId="ADAL" clId="{E7E6B97B-C3B6-41A2-AE2C-BDFCC3557D95}" dt="2023-11-22T14:23:24.805" v="129" actId="20577"/>
          <ac:spMkLst>
            <pc:docMk/>
            <pc:sldMk cId="3347095116" sldId="256"/>
            <ac:spMk id="3" creationId="{00000000-0000-0000-0000-000000000000}"/>
          </ac:spMkLst>
        </pc:spChg>
        <pc:spChg chg="mod">
          <ac:chgData name="Martin Topljak" userId="2792135b-9d92-4cb4-91a0-c143ba890ead" providerId="ADAL" clId="{E7E6B97B-C3B6-41A2-AE2C-BDFCC3557D95}" dt="2023-11-22T14:23:40.488" v="132" actId="20577"/>
          <ac:spMkLst>
            <pc:docMk/>
            <pc:sldMk cId="3347095116" sldId="256"/>
            <ac:spMk id="5" creationId="{8BC3E899-43C9-4477-9AA3-172710E4AE41}"/>
          </ac:spMkLst>
        </pc:spChg>
        <pc:spChg chg="add del mod">
          <ac:chgData name="Martin Topljak" userId="2792135b-9d92-4cb4-91a0-c143ba890ead" providerId="ADAL" clId="{E7E6B97B-C3B6-41A2-AE2C-BDFCC3557D95}" dt="2023-11-22T14:21:21.829" v="24"/>
          <ac:spMkLst>
            <pc:docMk/>
            <pc:sldMk cId="3347095116" sldId="256"/>
            <ac:spMk id="6" creationId="{4D3B449B-508E-47CF-A99A-FBD0E3B2DA78}"/>
          </ac:spMkLst>
        </pc:spChg>
        <pc:spChg chg="add del mod">
          <ac:chgData name="Martin Topljak" userId="2792135b-9d92-4cb4-91a0-c143ba890ead" providerId="ADAL" clId="{E7E6B97B-C3B6-41A2-AE2C-BDFCC3557D95}" dt="2023-11-22T14:21:21.829" v="26"/>
          <ac:spMkLst>
            <pc:docMk/>
            <pc:sldMk cId="3347095116" sldId="256"/>
            <ac:spMk id="9" creationId="{78A8113F-8C65-473F-B0E3-0E596C9512B1}"/>
          </ac:spMkLst>
        </pc:spChg>
        <pc:spChg chg="add mod">
          <ac:chgData name="Martin Topljak" userId="2792135b-9d92-4cb4-91a0-c143ba890ead" providerId="ADAL" clId="{E7E6B97B-C3B6-41A2-AE2C-BDFCC3557D95}" dt="2023-11-22T14:23:11.527" v="127" actId="20577"/>
          <ac:spMkLst>
            <pc:docMk/>
            <pc:sldMk cId="3347095116" sldId="256"/>
            <ac:spMk id="11" creationId="{5EF19034-8C83-4BF3-BFB5-D7AA0277584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1871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550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69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8193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75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4342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1025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4129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872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400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315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6A2C4-F22B-444A-AB51-FA1D298C0748}" type="datetimeFigureOut">
              <a:rPr lang="hr-HR" smtClean="0"/>
              <a:t>22.11.2023.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20231-3CE5-49AD-BE4A-2A3B0F83C68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964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83718" y="1687929"/>
            <a:ext cx="6719455" cy="1348654"/>
          </a:xfrm>
        </p:spPr>
        <p:txBody>
          <a:bodyPr>
            <a:normAutofit fontScale="90000"/>
          </a:bodyPr>
          <a:lstStyle/>
          <a:p>
            <a:b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OPG </a:t>
            </a:r>
            <a:r>
              <a:rPr lang="hr-H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Režek</a:t>
            </a:r>
            <a:b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Pogled u budućnost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40233" y="5376652"/>
            <a:ext cx="4685730" cy="2612571"/>
          </a:xfrm>
        </p:spPr>
        <p:txBody>
          <a:bodyPr>
            <a:normAutofit/>
          </a:bodyPr>
          <a:lstStyle/>
          <a:p>
            <a:pPr algn="r"/>
            <a:r>
              <a:rPr lang="hr-HR" sz="2000" dirty="0"/>
              <a:t>Veleučilište u Križevcima</a:t>
            </a:r>
          </a:p>
          <a:p>
            <a:pPr algn="r"/>
            <a:r>
              <a:rPr lang="hr-HR" sz="2000" dirty="0"/>
              <a:t>Smjer: Menadžment u poljoprivredi </a:t>
            </a:r>
          </a:p>
          <a:p>
            <a:pPr algn="r"/>
            <a:r>
              <a:rPr lang="hr-HR" sz="2000" dirty="0"/>
              <a:t>Kolegij: Ruralni razvoj, 3. god</a:t>
            </a:r>
            <a:r>
              <a:rPr lang="hr-HR" sz="4200" dirty="0"/>
              <a:t>.</a:t>
            </a:r>
          </a:p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630" y="3648891"/>
            <a:ext cx="3248369" cy="3166247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1659424" y="202642"/>
            <a:ext cx="604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Terenska nastava u sklopu 4. međunarodne znanstveno-stručne konferencije za razvoj ruralnog turizma RRT 2023 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890" y="1"/>
            <a:ext cx="3255109" cy="2107474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6890" y="2102929"/>
            <a:ext cx="3255109" cy="2359324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BC3E899-43C9-4477-9AA3-172710E4AE41}"/>
              </a:ext>
            </a:extLst>
          </p:cNvPr>
          <p:cNvSpPr txBox="1"/>
          <p:nvPr/>
        </p:nvSpPr>
        <p:spPr>
          <a:xfrm>
            <a:off x="191193" y="4637988"/>
            <a:ext cx="14611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/>
              <a:t>Izradili: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EF19034-8C83-4BF3-BFB5-D7AA0277584B}"/>
              </a:ext>
            </a:extLst>
          </p:cNvPr>
          <p:cNvSpPr txBox="1"/>
          <p:nvPr/>
        </p:nvSpPr>
        <p:spPr>
          <a:xfrm>
            <a:off x="191193" y="4925047"/>
            <a:ext cx="23358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Lorena </a:t>
            </a:r>
            <a:r>
              <a:rPr lang="hr-HR" dirty="0" err="1"/>
              <a:t>Milinković</a:t>
            </a:r>
            <a:endParaRPr lang="hr-HR" dirty="0"/>
          </a:p>
          <a:p>
            <a:r>
              <a:rPr lang="hr-HR" dirty="0"/>
              <a:t>Anamarija Burek</a:t>
            </a:r>
          </a:p>
          <a:p>
            <a:r>
              <a:rPr lang="hr-HR" dirty="0"/>
              <a:t>Zvjezdana Uzelac</a:t>
            </a:r>
          </a:p>
          <a:p>
            <a:r>
              <a:rPr lang="hr-HR" dirty="0" err="1"/>
              <a:t>Timon</a:t>
            </a:r>
            <a:r>
              <a:rPr lang="hr-HR" dirty="0"/>
              <a:t> </a:t>
            </a:r>
            <a:r>
              <a:rPr lang="hr-HR" dirty="0" err="1"/>
              <a:t>Fabijanec</a:t>
            </a:r>
            <a:endParaRPr lang="hr-HR" dirty="0"/>
          </a:p>
          <a:p>
            <a:r>
              <a:rPr lang="hr-HR" dirty="0"/>
              <a:t>Mihael Stručić</a:t>
            </a:r>
          </a:p>
          <a:p>
            <a:r>
              <a:rPr lang="hr-HR" dirty="0"/>
              <a:t>Danijel Topljak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47095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lika 4" descr="Slika na kojoj se prikazuje obuća, odijevanje, osoba, traper&#10;&#10;Opis je automatski generiran">
            <a:extLst>
              <a:ext uri="{FF2B5EF4-FFF2-40B4-BE49-F238E27FC236}">
                <a16:creationId xmlns:a16="http://schemas.microsoft.com/office/drawing/2014/main" id="{4CC4D9E7-CFDC-2BB1-1A9E-0142C3AF7A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26212" b="1"/>
          <a:stretch/>
        </p:blipFill>
        <p:spPr>
          <a:xfrm rot="5400000">
            <a:off x="339089" y="-256029"/>
            <a:ext cx="6858000" cy="7370057"/>
          </a:xfrm>
          <a:prstGeom prst="rect">
            <a:avLst/>
          </a:prstGeom>
        </p:spPr>
      </p:pic>
      <p:pic>
        <p:nvPicPr>
          <p:cNvPr id="3" name="Slika 2" descr="Slika na kojoj se prikazuje vanjski, nebo, odijevanje, osoba&#10;&#10;Opis je automatski generiran">
            <a:extLst>
              <a:ext uri="{FF2B5EF4-FFF2-40B4-BE49-F238E27FC236}">
                <a16:creationId xmlns:a16="http://schemas.microsoft.com/office/drawing/2014/main" id="{E46A0318-6459-0559-E406-255BF3E949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r="39484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7" name="Slika 6" descr="Slika na kojoj se prikazuje osoba, zid, u dvorani, boca&#10;&#10;Opis je automatski generiran">
            <a:extLst>
              <a:ext uri="{FF2B5EF4-FFF2-40B4-BE49-F238E27FC236}">
                <a16:creationId xmlns:a16="http://schemas.microsoft.com/office/drawing/2014/main" id="{9968EEBC-5E63-F9FC-FAFE-476138D74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90A0A36-D3B9-091F-5D1D-09439D24ABC8}"/>
              </a:ext>
            </a:extLst>
          </p:cNvPr>
          <p:cNvSpPr txBox="1"/>
          <p:nvPr/>
        </p:nvSpPr>
        <p:spPr>
          <a:xfrm>
            <a:off x="829994" y="576774"/>
            <a:ext cx="6428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>
                <a:solidFill>
                  <a:srgbClr val="92D050"/>
                </a:solidFill>
              </a:rPr>
              <a:t>Hvala na pozornosti!</a:t>
            </a:r>
          </a:p>
        </p:txBody>
      </p:sp>
    </p:spTree>
    <p:extLst>
      <p:ext uri="{BB962C8B-B14F-4D97-AF65-F5344CB8AC3E}">
        <p14:creationId xmlns:p14="http://schemas.microsoft.com/office/powerpoint/2010/main" val="42396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vanjski, nebo, odijevanje, kuća&#10;&#10;Opis je automatski generiran">
            <a:extLst>
              <a:ext uri="{FF2B5EF4-FFF2-40B4-BE49-F238E27FC236}">
                <a16:creationId xmlns:a16="http://schemas.microsoft.com/office/drawing/2014/main" id="{78B3D2E2-7C35-3AC1-89CD-1B72ED3B0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6" r="3540" b="4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Slika 4" descr="Slika na kojoj se prikazuje vanjski, odijevanje, nebo, osoba&#10;&#10;Opis je automatski generiran">
            <a:extLst>
              <a:ext uri="{FF2B5EF4-FFF2-40B4-BE49-F238E27FC236}">
                <a16:creationId xmlns:a16="http://schemas.microsoft.com/office/drawing/2014/main" id="{8962AAD0-9274-FB3E-43A2-1394AC0E49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r="4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Slika 8" descr="Slika na kojoj se prikazuje tekst, zgrada, vanjski, nebo&#10;&#10;Opis je automatski generiran">
            <a:extLst>
              <a:ext uri="{FF2B5EF4-FFF2-40B4-BE49-F238E27FC236}">
                <a16:creationId xmlns:a16="http://schemas.microsoft.com/office/drawing/2014/main" id="{3EA05920-21B3-B79A-C3E8-5DD6838214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0" r="-1" b="4706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hr-HR" sz="3400" b="1" dirty="0"/>
              <a:t>Uvod: kratki opis subjekta i glavne djelatnosti</a:t>
            </a:r>
            <a:endParaRPr lang="hr-HR" sz="3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idx="1"/>
          </p:nvPr>
        </p:nvSpPr>
        <p:spPr>
          <a:xfrm>
            <a:off x="128016" y="2514600"/>
            <a:ext cx="5242378" cy="4064860"/>
          </a:xfrm>
        </p:spPr>
        <p:txBody>
          <a:bodyPr>
            <a:normAutofit fontScale="92500" lnSpcReduction="10000"/>
          </a:bodyPr>
          <a:lstStyle/>
          <a:p>
            <a:r>
              <a:rPr lang="hr-HR" sz="2400" dirty="0"/>
              <a:t>IV. generacija vinara (2. pol. 18. st. – danas)</a:t>
            </a:r>
          </a:p>
          <a:p>
            <a:endParaRPr lang="hr-HR" sz="2400" dirty="0"/>
          </a:p>
          <a:p>
            <a:r>
              <a:rPr lang="hr-HR" sz="2400" dirty="0"/>
              <a:t>Smještajni kapaciteti (10 soba/20 kreveta) i ugostiteljstvo (80 sjedećih mjesta)</a:t>
            </a:r>
          </a:p>
          <a:p>
            <a:endParaRPr lang="hr-HR" sz="2400" dirty="0"/>
          </a:p>
          <a:p>
            <a:r>
              <a:rPr lang="hr-HR" sz="2400" dirty="0"/>
              <a:t>Konferencijska dvorana (60 sjedećih mjesta)</a:t>
            </a:r>
          </a:p>
          <a:p>
            <a:endParaRPr lang="hr-HR" sz="2400" dirty="0"/>
          </a:p>
          <a:p>
            <a:r>
              <a:rPr lang="hr-HR" sz="2400" dirty="0"/>
              <a:t>Proizvodnja vina i pjenušca, eno-gastronomska ponuda</a:t>
            </a:r>
          </a:p>
          <a:p>
            <a:pPr marL="0" indent="0">
              <a:buNone/>
            </a:pPr>
            <a:endParaRPr lang="hr-HR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813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odijevanje, osoba, traper, obuća&#10;&#10;Opis je automatski generiran">
            <a:extLst>
              <a:ext uri="{FF2B5EF4-FFF2-40B4-BE49-F238E27FC236}">
                <a16:creationId xmlns:a16="http://schemas.microsoft.com/office/drawing/2014/main" id="{023871C9-26A8-E389-0D6A-6C9BE3C75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 r="-1" b="-1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Analiza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stanja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ponude</a:t>
            </a: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sadržaja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hrana, stolnjaci i ubrusi, stol, tanjur&#10;&#10;Opis je automatski generiran">
            <a:extLst>
              <a:ext uri="{FF2B5EF4-FFF2-40B4-BE49-F238E27FC236}">
                <a16:creationId xmlns:a16="http://schemas.microsoft.com/office/drawing/2014/main" id="{D1B8A8FA-72C3-5D37-3E2D-E05229222C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0" b="1"/>
          <a:stretch/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64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6178459"/>
              </p:ext>
            </p:extLst>
          </p:nvPr>
        </p:nvGraphicFramePr>
        <p:xfrm>
          <a:off x="887104" y="709684"/>
          <a:ext cx="10495128" cy="5347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7564">
                  <a:extLst>
                    <a:ext uri="{9D8B030D-6E8A-4147-A177-3AD203B41FA5}">
                      <a16:colId xmlns:a16="http://schemas.microsoft.com/office/drawing/2014/main" val="1836840482"/>
                    </a:ext>
                  </a:extLst>
                </a:gridCol>
                <a:gridCol w="5247564">
                  <a:extLst>
                    <a:ext uri="{9D8B030D-6E8A-4147-A177-3AD203B41FA5}">
                      <a16:colId xmlns:a16="http://schemas.microsoft.com/office/drawing/2014/main" val="3447475475"/>
                    </a:ext>
                  </a:extLst>
                </a:gridCol>
              </a:tblGrid>
              <a:tr h="600501">
                <a:tc>
                  <a:txBody>
                    <a:bodyPr/>
                    <a:lstStyle/>
                    <a:p>
                      <a:pPr algn="ctr"/>
                      <a:r>
                        <a:rPr lang="hr-HR" dirty="0">
                          <a:solidFill>
                            <a:schemeClr val="accent1"/>
                          </a:solidFill>
                        </a:rPr>
                        <a:t>SNAGE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SLABOSTI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971361"/>
                  </a:ext>
                </a:extLst>
              </a:tr>
              <a:tr h="2570774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Regionalni identitet </a:t>
                      </a:r>
                      <a:r>
                        <a:rPr lang="hr-HR" dirty="0" err="1"/>
                        <a:t>Plešivičkog</a:t>
                      </a:r>
                      <a:r>
                        <a:rPr lang="hr-HR" dirty="0"/>
                        <a:t> vinogorja</a:t>
                      </a:r>
                    </a:p>
                    <a:p>
                      <a:pPr algn="ctr"/>
                      <a:endParaRPr lang="hr-HR" dirty="0"/>
                    </a:p>
                    <a:p>
                      <a:pPr algn="ctr"/>
                      <a:r>
                        <a:rPr lang="hr-HR" dirty="0"/>
                        <a:t>Iskustvo i tradicija u proizvodnji vina </a:t>
                      </a:r>
                    </a:p>
                    <a:p>
                      <a:pPr algn="ctr"/>
                      <a:endParaRPr lang="hr-HR" dirty="0"/>
                    </a:p>
                    <a:p>
                      <a:pPr algn="ctr"/>
                      <a:r>
                        <a:rPr lang="hr-HR" dirty="0"/>
                        <a:t>Povoljan geografski položaj (blizu metropole)</a:t>
                      </a:r>
                    </a:p>
                    <a:p>
                      <a:pPr algn="ctr"/>
                      <a:endParaRPr lang="hr-HR" dirty="0"/>
                    </a:p>
                    <a:p>
                      <a:pPr algn="ctr"/>
                      <a:r>
                        <a:rPr lang="hr-HR" dirty="0"/>
                        <a:t>Potpuno</a:t>
                      </a:r>
                      <a:r>
                        <a:rPr lang="hr-HR" baseline="0" dirty="0"/>
                        <a:t> iskorišteni smještajni i proizvodni kapaciteti</a:t>
                      </a:r>
                      <a:endParaRPr lang="hr-H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Nedostatak</a:t>
                      </a:r>
                      <a:r>
                        <a:rPr lang="hr-HR" baseline="0" dirty="0"/>
                        <a:t> radne snage</a:t>
                      </a:r>
                    </a:p>
                    <a:p>
                      <a:pPr algn="ctr"/>
                      <a:endParaRPr lang="hr-HR" baseline="0" dirty="0"/>
                    </a:p>
                    <a:p>
                      <a:pPr algn="ctr"/>
                      <a:r>
                        <a:rPr lang="hr-HR" baseline="0" dirty="0"/>
                        <a:t>Nedovoljno vremena za promociju</a:t>
                      </a:r>
                    </a:p>
                    <a:p>
                      <a:pPr algn="ctr"/>
                      <a:endParaRPr lang="hr-HR" baseline="0" dirty="0"/>
                    </a:p>
                    <a:p>
                      <a:pPr algn="ctr"/>
                      <a:r>
                        <a:rPr lang="hr-HR" baseline="0" dirty="0"/>
                        <a:t>Nedostatak putokaza pri pronalasku gospodarstva</a:t>
                      </a:r>
                      <a:endParaRPr lang="hr-HR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957199"/>
                  </a:ext>
                </a:extLst>
              </a:tr>
              <a:tr h="583550"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solidFill>
                            <a:srgbClr val="FFFF00"/>
                          </a:solidFill>
                        </a:rPr>
                        <a:t>PRILIKE</a:t>
                      </a:r>
                      <a:r>
                        <a:rPr lang="hr-HR" b="1" baseline="0" dirty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hr-HR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b="1" dirty="0">
                          <a:solidFill>
                            <a:srgbClr val="FF0000"/>
                          </a:solidFill>
                        </a:rPr>
                        <a:t>PRIJETNJE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47152"/>
                  </a:ext>
                </a:extLst>
              </a:tr>
              <a:tr h="1592934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Mogućnost prelaska na ekološku poljoprivredu</a:t>
                      </a:r>
                    </a:p>
                    <a:p>
                      <a:pPr algn="ctr"/>
                      <a:endParaRPr lang="hr-HR" dirty="0"/>
                    </a:p>
                    <a:p>
                      <a:pPr algn="ctr"/>
                      <a:r>
                        <a:rPr lang="hr-HR" dirty="0"/>
                        <a:t>Imperativ nastavljanja obiteljske tradicije</a:t>
                      </a:r>
                    </a:p>
                    <a:p>
                      <a:pPr algn="ctr"/>
                      <a:endParaRPr lang="hr-HR" dirty="0"/>
                    </a:p>
                    <a:p>
                      <a:pPr algn="ctr"/>
                      <a:r>
                        <a:rPr lang="hr-HR" dirty="0"/>
                        <a:t>Obavljanje stručne prakse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Nedovoljna educiranost mladih za nastavljanje posla</a:t>
                      </a:r>
                    </a:p>
                    <a:p>
                      <a:pPr algn="ctr"/>
                      <a:endParaRPr lang="hr-HR" dirty="0"/>
                    </a:p>
                    <a:p>
                      <a:pPr algn="ctr"/>
                      <a:r>
                        <a:rPr lang="hr-HR" dirty="0"/>
                        <a:t>Postojeća lokalna konkurencija</a:t>
                      </a:r>
                    </a:p>
                    <a:p>
                      <a:pPr algn="ctr"/>
                      <a:endParaRPr lang="hr-HR" dirty="0"/>
                    </a:p>
                    <a:p>
                      <a:pPr algn="ctr"/>
                      <a:r>
                        <a:rPr lang="hr-HR" dirty="0"/>
                        <a:t>Prepreke malog proizvođača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063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935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74250" y="871146"/>
            <a:ext cx="5448627" cy="1402470"/>
          </a:xfrm>
        </p:spPr>
        <p:txBody>
          <a:bodyPr anchor="t">
            <a:normAutofit/>
          </a:bodyPr>
          <a:lstStyle/>
          <a:p>
            <a:r>
              <a:rPr lang="hr-HR" sz="3600" b="1" dirty="0"/>
              <a:t>Perspektivni dio: prijedlozi za unaprjeđenje</a:t>
            </a:r>
            <a:endParaRPr lang="hr-HR" sz="3600" dirty="0"/>
          </a:p>
        </p:txBody>
      </p:sp>
      <p:pic>
        <p:nvPicPr>
          <p:cNvPr id="5" name="Slika 4" descr="Slika na kojoj se prikazuje vanjski, piće, drvo, oblak&#10;&#10;Opis je automatski generiran">
            <a:extLst>
              <a:ext uri="{FF2B5EF4-FFF2-40B4-BE49-F238E27FC236}">
                <a16:creationId xmlns:a16="http://schemas.microsoft.com/office/drawing/2014/main" id="{5E743BA5-096E-C918-B7BA-C0C9AC8417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" b="2"/>
          <a:stretch/>
        </p:blipFill>
        <p:spPr>
          <a:xfrm rot="5400000">
            <a:off x="-853411" y="853410"/>
            <a:ext cx="6858000" cy="5151179"/>
          </a:xfrm>
          <a:prstGeom prst="rect">
            <a:avLst/>
          </a:prstGeom>
        </p:spPr>
      </p:pic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822973" y="2189879"/>
            <a:ext cx="5151180" cy="3796975"/>
          </a:xfrm>
        </p:spPr>
        <p:txBody>
          <a:bodyPr>
            <a:normAutofit fontScale="70000" lnSpcReduction="20000"/>
          </a:bodyPr>
          <a:lstStyle/>
          <a:p>
            <a:r>
              <a:rPr lang="hr-HR" dirty="0"/>
              <a:t>Redizajn etikete butelje vina</a:t>
            </a:r>
          </a:p>
          <a:p>
            <a:endParaRPr lang="hr-HR" dirty="0"/>
          </a:p>
          <a:p>
            <a:r>
              <a:rPr lang="hr-HR" dirty="0"/>
              <a:t>Redizajn društvenih mreža (</a:t>
            </a:r>
            <a:r>
              <a:rPr lang="hr-HR" dirty="0" err="1"/>
              <a:t>Instagram</a:t>
            </a:r>
            <a:r>
              <a:rPr lang="hr-HR" dirty="0"/>
              <a:t>, FB, Web stranica) + nagradne igre</a:t>
            </a:r>
          </a:p>
          <a:p>
            <a:endParaRPr lang="hr-HR" dirty="0"/>
          </a:p>
          <a:p>
            <a:r>
              <a:rPr lang="hr-HR" dirty="0"/>
              <a:t>Postavljanje novih putokaza (diferencijacija od ostalih istoimenih OPG-ova)</a:t>
            </a:r>
          </a:p>
          <a:p>
            <a:endParaRPr lang="hr-HR" dirty="0"/>
          </a:p>
          <a:p>
            <a:r>
              <a:rPr lang="hr-HR" dirty="0"/>
              <a:t>Osmišljavanje manifestacija (proslava Martinja, Valentinova)</a:t>
            </a:r>
          </a:p>
          <a:p>
            <a:endParaRPr lang="hr-HR" dirty="0"/>
          </a:p>
          <a:p>
            <a:r>
              <a:rPr lang="hr-HR" dirty="0"/>
              <a:t>Medijska vidljivost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8151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4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C8A6F39-6228-4287-A095-BAC1A36A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Redizajn etikete butelje vina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2ED24567-0820-4E9E-95E1-6B98619BE35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4" y="776142"/>
            <a:ext cx="2832070" cy="2832070"/>
          </a:xfrm>
          <a:prstGeom prst="rect">
            <a:avLst/>
          </a:prstGeom>
        </p:spPr>
      </p:pic>
      <p:pic>
        <p:nvPicPr>
          <p:cNvPr id="8" name="Slika 7" descr="Slika na kojoj se prikazuje tekst, crtež, skeč, dizajn&#10;&#10;Opis je automatski generiran">
            <a:extLst>
              <a:ext uri="{FF2B5EF4-FFF2-40B4-BE49-F238E27FC236}">
                <a16:creationId xmlns:a16="http://schemas.microsoft.com/office/drawing/2014/main" id="{7C923D47-AEEC-4C91-9F0B-409E65504FA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8939" y="776142"/>
            <a:ext cx="2832069" cy="2832069"/>
          </a:xfrm>
          <a:prstGeom prst="rect">
            <a:avLst/>
          </a:prstGeom>
          <a:noFill/>
        </p:spPr>
      </p:pic>
      <p:pic>
        <p:nvPicPr>
          <p:cNvPr id="4" name="Rezervirano mjesto sadržaja 3" descr="Slika na kojoj se prikazuje tekst, poster, Font, grafički dizajn&#10;&#10;Opis je automatski generiran">
            <a:extLst>
              <a:ext uri="{FF2B5EF4-FFF2-40B4-BE49-F238E27FC236}">
                <a16:creationId xmlns:a16="http://schemas.microsoft.com/office/drawing/2014/main" id="{64A2E0A0-D30B-4463-B118-D31E4F85862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0993" y="776142"/>
            <a:ext cx="2832069" cy="2832069"/>
          </a:xfrm>
          <a:prstGeom prst="rect">
            <a:avLst/>
          </a:prstGeom>
          <a:noFill/>
        </p:spPr>
      </p:pic>
      <p:pic>
        <p:nvPicPr>
          <p:cNvPr id="6" name="Slika 5" descr="Slika na kojoj se prikazuje tekst, boca, skeč, crtež&#10;&#10;Opis je automatski generiran">
            <a:extLst>
              <a:ext uri="{FF2B5EF4-FFF2-40B4-BE49-F238E27FC236}">
                <a16:creationId xmlns:a16="http://schemas.microsoft.com/office/drawing/2014/main" id="{44378596-2F21-4677-A54A-A72A2389078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61797" y="347181"/>
            <a:ext cx="2832069" cy="3689990"/>
          </a:xfrm>
          <a:prstGeom prst="rect">
            <a:avLst/>
          </a:prstGeom>
          <a:noFill/>
        </p:spPr>
      </p:pic>
      <p:sp>
        <p:nvSpPr>
          <p:cNvPr id="30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48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6AC5C0-0E02-4192-9875-3828F5BF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Redizajn društvenih mreža</a:t>
            </a: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65E9D0E3-9529-4767-8CAC-D22A4E4B0B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640" y="1825625"/>
            <a:ext cx="2612571" cy="4515798"/>
          </a:xfrm>
        </p:spPr>
      </p:pic>
      <p:pic>
        <p:nvPicPr>
          <p:cNvPr id="15" name="Rezervirano mjesto sadržaja 14">
            <a:extLst>
              <a:ext uri="{FF2B5EF4-FFF2-40B4-BE49-F238E27FC236}">
                <a16:creationId xmlns:a16="http://schemas.microsoft.com/office/drawing/2014/main" id="{0E1E92FC-9C17-431A-A6AD-C4EDA886D1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68" y="1825625"/>
            <a:ext cx="2373386" cy="4432671"/>
          </a:xfrm>
        </p:spPr>
      </p:pic>
    </p:spTree>
    <p:extLst>
      <p:ext uri="{BB962C8B-B14F-4D97-AF65-F5344CB8AC3E}">
        <p14:creationId xmlns:p14="http://schemas.microsoft.com/office/powerpoint/2010/main" val="2586869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B13D6B-13F1-45AF-9687-64E3877C2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Postavljanje novih putokaza</a:t>
            </a:r>
          </a:p>
        </p:txBody>
      </p:sp>
      <p:sp>
        <p:nvSpPr>
          <p:cNvPr id="4" name="Strelica: peterokut 3">
            <a:extLst>
              <a:ext uri="{FF2B5EF4-FFF2-40B4-BE49-F238E27FC236}">
                <a16:creationId xmlns:a16="http://schemas.microsoft.com/office/drawing/2014/main" id="{14B3155D-111E-489E-A12A-6F9B6E11861D}"/>
              </a:ext>
            </a:extLst>
          </p:cNvPr>
          <p:cNvSpPr/>
          <p:nvPr/>
        </p:nvSpPr>
        <p:spPr>
          <a:xfrm>
            <a:off x="1124385" y="2554433"/>
            <a:ext cx="8265225" cy="2489511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806FC28-6D21-4860-BCCD-527B1436CD66}"/>
              </a:ext>
            </a:extLst>
          </p:cNvPr>
          <p:cNvSpPr txBox="1"/>
          <p:nvPr/>
        </p:nvSpPr>
        <p:spPr>
          <a:xfrm>
            <a:off x="1235034" y="3476022"/>
            <a:ext cx="6875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solidFill>
                  <a:schemeClr val="bg1"/>
                </a:solidFill>
                <a:latin typeface="Elephant" panose="02020904090505020303" pitchFamily="18" charset="0"/>
              </a:rPr>
              <a:t>Izletište </a:t>
            </a:r>
            <a:r>
              <a:rPr lang="hr-HR" sz="3600" dirty="0" err="1">
                <a:solidFill>
                  <a:schemeClr val="bg1"/>
                </a:solidFill>
                <a:latin typeface="Elephant" panose="02020904090505020303" pitchFamily="18" charset="0"/>
              </a:rPr>
              <a:t>Režekov</a:t>
            </a:r>
            <a:r>
              <a:rPr lang="hr-HR" sz="3600" dirty="0">
                <a:solidFill>
                  <a:schemeClr val="bg1"/>
                </a:solidFill>
                <a:latin typeface="Elephant" panose="02020904090505020303" pitchFamily="18" charset="0"/>
              </a:rPr>
              <a:t> podrum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ECF454F4-335E-42AC-91ED-F97CFE42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9100">
            <a:off x="6975064" y="2726280"/>
            <a:ext cx="1306480" cy="185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60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31023-WA0013">
            <a:hlinkClick r:id="" action="ppaction://media"/>
            <a:extLst>
              <a:ext uri="{FF2B5EF4-FFF2-40B4-BE49-F238E27FC236}">
                <a16:creationId xmlns:a16="http://schemas.microsoft.com/office/drawing/2014/main" id="{576143FD-CEF9-4BED-B40F-A655D5AC6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89" y="929244"/>
            <a:ext cx="11407733" cy="516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229</Words>
  <Application>Microsoft Office PowerPoint</Application>
  <PresentationFormat>Široki zaslon</PresentationFormat>
  <Paragraphs>68</Paragraphs>
  <Slides>10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Elephant</vt:lpstr>
      <vt:lpstr>Tema sustava Office</vt:lpstr>
      <vt:lpstr> OPG Režek Pogled u budućnost</vt:lpstr>
      <vt:lpstr>Uvod: kratki opis subjekta i glavne djelatnosti</vt:lpstr>
      <vt:lpstr>Analiza stanja i ponude sadržaja</vt:lpstr>
      <vt:lpstr>PowerPoint prezentacija</vt:lpstr>
      <vt:lpstr>Perspektivni dio: prijedlozi za unaprjeđenje</vt:lpstr>
      <vt:lpstr>Redizajn etikete butelje vina</vt:lpstr>
      <vt:lpstr>Redizajn društvenih mreža</vt:lpstr>
      <vt:lpstr>Postavljanje novih putokaza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rada</dc:title>
  <dc:creator>Marina</dc:creator>
  <cp:lastModifiedBy>Martin Topljak</cp:lastModifiedBy>
  <cp:revision>40</cp:revision>
  <dcterms:created xsi:type="dcterms:W3CDTF">2022-10-12T21:53:53Z</dcterms:created>
  <dcterms:modified xsi:type="dcterms:W3CDTF">2023-11-22T14:23:48Z</dcterms:modified>
</cp:coreProperties>
</file>