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E1984-DE0B-4D00-9878-ECAE9B859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74B6F7-B278-4993-A92B-074499E0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A5D8C2-DC4B-4506-9D93-D7C0FB9B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91A448-FD5E-4397-B945-E755B498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CC3C88-6489-47E6-A7B7-53C6D422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3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FB78E-2AD7-409A-A710-AE058087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03BC019-C19E-449B-8139-4E9E17AF9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B32245-94B0-47AD-8CA1-DEA6FD24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23D3F7-6520-4ECB-839C-D3D86D85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859CEC-4106-42EF-9868-95FC5C91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60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477C97A-635F-4B47-8EDC-62C11F11F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25AF505-F2C0-438A-AB1A-CAD1EF2D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C5CEC1-CD07-4C1B-9FBD-C1B6013F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1AA3C2-6BBA-4D30-87C3-6EA084234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B41688-F02B-40A9-A27C-D165AF1C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46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61DC6-0260-448B-B05E-07B24B6B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CE4840-C92A-4BF2-991A-38BA7679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A3C4D1-C69C-4BD3-8B2C-35865289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A62D14-ECA1-4950-9E7D-4991BC50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845EE1-077E-4401-9D25-9DAE6F62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09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B45172-B338-4B5B-9326-C826A325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A4677C0-89B5-4ED5-978D-E58DCE301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585A44-72A0-4858-ACD6-865556EA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AB451A-B27C-4377-8AF8-AB688AD6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5164ED-BC07-49C1-9099-00042351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59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3A4101-6F58-43A3-8DC8-72B3D812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23A1D0-962A-4780-A2DC-46A630FE4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1C863D-2975-4B5E-926F-BA684F80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3A28C8-1B48-4A9F-BCAD-BDB05AB8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22AA93-3F6A-4E02-B93E-67CD1D2A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7018E3-04CE-45C2-839C-5C034EE1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48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E830C0-1569-436C-B244-13B8E4AC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5A8C38-25D0-4549-90D8-2DB6447D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AA64C07-4DA7-4C4D-B100-33A6A8947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4B24A7-F596-4E0F-A47E-5D53BF3B8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B5D52C7-5874-445A-9961-6C4C3A375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9E1BBF2-F8F6-4973-A91C-07A363F6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B522972-DE5E-4A9D-92C4-364AE422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0E3C100-4063-47DF-9B32-D98CC4A5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6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62400-D1B9-4323-9271-8B667354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475632C-6BC0-4D62-A937-EB5B6113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FA378AC-F0ED-4219-8536-0413E96B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19CDF75-778E-4D3F-A906-6AB4D4C0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1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BB666F-B365-4BFA-8116-A0242661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E133C9C-896C-42E4-A9B3-DE4536FA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879A23A-1DD6-46D9-9E0A-190738BE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4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CAA89-6E13-4CEE-BB58-4DB9CB31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6B7122-5321-4A24-8713-A5E7AE6B1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90B136-6DB2-4A1C-94AA-6ECE0D4D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C4DE85-15FE-4822-B3FA-891FC4AF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19F4E4C-AB83-44C5-9C23-DBE1D411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5AE60D7-D763-41E1-9A39-B6FE8856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58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33E4FE-A798-4F0B-B121-5B8CFA60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5748215-D28A-46BF-BC6C-5D863AB90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3359BD7-0F9A-4C6B-8ED7-DFE42E478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3C885F-B59A-4EBF-940E-E57376E5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086880-C202-4B25-B2D0-081D8910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9FC54D9-F4CA-4B8B-9DBF-1F4FD4C0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06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9566E7A-FB0E-412D-85FC-2CEA1A18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792E1A-78F6-44CB-8C66-04DD43EE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45A4F4-A908-4DA8-9F55-AF97F5C5E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78DE9-66E9-4906-872B-E5C563FFA6CC}" type="datetimeFigureOut">
              <a:rPr lang="hr-HR" smtClean="0"/>
              <a:t>23.8.2021.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2182E8-7650-45D8-BC13-34526F641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231762-BAA5-4497-A9B4-24D849114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FE7C-8AE5-4791-B3BC-6A3EF34332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4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guk.hr/hr/1172/Studenti+VGUK+sudjelovali+i+pobijedili++na+Climathonu+Kri%C5%BEevci" TargetMode="External"/><Relationship Id="rId3" Type="http://schemas.openxmlformats.org/officeDocument/2006/relationships/hyperlink" Target="https://haed.hr/o-nama/" TargetMode="External"/><Relationship Id="rId7" Type="http://schemas.openxmlformats.org/officeDocument/2006/relationships/hyperlink" Target="https://www.vguk.hr/hr/882/STUDENTI+OSVOJILI+1.+MJESTO+NA+HACKATHON-U+%22IZAZOV+DANAS+ZA+SUTRA%22" TargetMode="External"/><Relationship Id="rId2" Type="http://schemas.openxmlformats.org/officeDocument/2006/relationships/hyperlink" Target="https://www.facebook.com/ertprigor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izevci.hr/izazov-danas-za-sutra-nadogradi-sustav-i-pokreni-ga-ponovno/" TargetMode="External"/><Relationship Id="rId11" Type="http://schemas.openxmlformats.org/officeDocument/2006/relationships/hyperlink" Target="https://youngfoee.eu/system-reset/" TargetMode="External"/><Relationship Id="rId5" Type="http://schemas.openxmlformats.org/officeDocument/2006/relationships/hyperlink" Target="https://www.krizevci.info/2020/05/02/hackathon-grad-za-mlade-krizevci-2030-krizevacka-mladez-pomaze-u-osmisljavanju-strategije-grada/" TargetMode="External"/><Relationship Id="rId10" Type="http://schemas.openxmlformats.org/officeDocument/2006/relationships/hyperlink" Target="https://www.vguk.hr/hr/910/TIM+VGUK++ponovo+osvojio+1.+mjesto+na+Hackathonu+%E2%80%9EGrad+za+mlade+%E2%80%93+Kri%C5%BEevci+2030.%E2%80%9C" TargetMode="External"/><Relationship Id="rId4" Type="http://schemas.openxmlformats.org/officeDocument/2006/relationships/hyperlink" Target="https://haed.hr/tradicionalno-je-in/" TargetMode="External"/><Relationship Id="rId9" Type="http://schemas.openxmlformats.org/officeDocument/2006/relationships/hyperlink" Target="https://www.vguk.hr/hr/1401/STUDENTSKA+KONFERENCIJA+HAED-a++%E2%80%9EIndividualno,+a+zajedno%E2%80%9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rizevci.hr/izazov-danas-za-sutra-nadogradi-sustav-i-pokreni-ga-ponovn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zevci.info/2020/05/02/hackathon-grad-za-mlade-krizevci-2030-krizevacka-mladez-pomaze-u-osmisljavanju-strategije-grad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acebook.com/ertprigorj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aed.hr/studentski-projekti-individalno-a-zajedno/" TargetMode="External"/><Relationship Id="rId4" Type="http://schemas.openxmlformats.org/officeDocument/2006/relationships/hyperlink" Target="https://haed.hr/wp-content/uploads/2020/12/Tradicionalno-je-IN-LOGO-1-1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80AFC-1E32-4CC7-9495-E87A4939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4549"/>
            <a:ext cx="9144000" cy="2148396"/>
          </a:xfrm>
        </p:spPr>
        <p:txBody>
          <a:bodyPr>
            <a:normAutofit/>
          </a:bodyPr>
          <a:lstStyle/>
          <a:p>
            <a:r>
              <a:rPr lang="en-US" sz="4600" b="1" dirty="0"/>
              <a:t>Service learning and student activity based on events and student projects in 2020 and 2021</a:t>
            </a:r>
            <a:endParaRPr lang="hr-HR" sz="46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C6618E-D4FC-4CCA-9C00-409EC5EBC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6679"/>
            <a:ext cx="9144000" cy="1655762"/>
          </a:xfrm>
        </p:spPr>
        <p:txBody>
          <a:bodyPr/>
          <a:lstStyle/>
          <a:p>
            <a:pPr algn="l"/>
            <a:r>
              <a:rPr lang="hr-HR" sz="2200" dirty="0"/>
              <a:t>          student: Martin </a:t>
            </a:r>
            <a:r>
              <a:rPr lang="hr-HR" sz="2200" dirty="0" err="1"/>
              <a:t>Topljak</a:t>
            </a:r>
            <a:r>
              <a:rPr lang="hr-HR" sz="2200" dirty="0"/>
              <a:t>                           </a:t>
            </a:r>
            <a:r>
              <a:rPr lang="hr-HR" dirty="0"/>
              <a:t>mentor: Sandra Kantar, </a:t>
            </a:r>
            <a:r>
              <a:rPr lang="hr-HR" dirty="0" err="1"/>
              <a:t>PhD</a:t>
            </a:r>
            <a:endParaRPr lang="hr-HR" dirty="0"/>
          </a:p>
          <a:p>
            <a:pPr algn="l"/>
            <a:r>
              <a:rPr lang="hr-HR" sz="1800" dirty="0"/>
              <a:t>3rd </a:t>
            </a:r>
            <a:r>
              <a:rPr lang="hr-HR" sz="1800" dirty="0" err="1"/>
              <a:t>year</a:t>
            </a:r>
            <a:r>
              <a:rPr lang="hr-HR" sz="1800" dirty="0"/>
              <a:t>, </a:t>
            </a:r>
            <a:r>
              <a:rPr lang="hr-HR" sz="1800" dirty="0" err="1"/>
              <a:t>bachelor</a:t>
            </a:r>
            <a:r>
              <a:rPr lang="hr-HR" sz="1800" dirty="0"/>
              <a:t>, Management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agricuture</a:t>
            </a:r>
            <a:r>
              <a:rPr lang="hr-HR" sz="1800" dirty="0"/>
              <a:t>                             </a:t>
            </a:r>
            <a:r>
              <a:rPr lang="hr-HR" sz="1800" dirty="0" err="1"/>
              <a:t>College</a:t>
            </a:r>
            <a:r>
              <a:rPr lang="hr-HR" sz="1800" dirty="0"/>
              <a:t> </a:t>
            </a:r>
            <a:r>
              <a:rPr lang="hr-HR" sz="1800" dirty="0" err="1"/>
              <a:t>professor</a:t>
            </a:r>
            <a:endParaRPr lang="hr-HR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4667388-0A7B-452E-8E38-BB385061C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55" y="519292"/>
            <a:ext cx="5450889" cy="114675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8DC116D-22AF-42EF-B2D8-F0FDD0265B06}"/>
              </a:ext>
            </a:extLst>
          </p:cNvPr>
          <p:cNvSpPr txBox="1"/>
          <p:nvPr/>
        </p:nvSpPr>
        <p:spPr>
          <a:xfrm>
            <a:off x="3781887" y="5969376"/>
            <a:ext cx="46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Čačak, August 2021</a:t>
            </a:r>
          </a:p>
        </p:txBody>
      </p:sp>
    </p:spTree>
    <p:extLst>
      <p:ext uri="{BB962C8B-B14F-4D97-AF65-F5344CB8AC3E}">
        <p14:creationId xmlns:p14="http://schemas.microsoft.com/office/powerpoint/2010/main" val="257318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AC5BA8-49AD-47CD-B846-09C88B91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Literature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E9F49C-8A6E-4951-AAE8-B0B2915E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172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dirty="0" err="1"/>
              <a:t>Journals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magazines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1. </a:t>
            </a:r>
            <a:r>
              <a:rPr lang="hr-HR" dirty="0" err="1"/>
              <a:t>Boyer</a:t>
            </a:r>
            <a:r>
              <a:rPr lang="hr-HR" dirty="0"/>
              <a:t> E., (1994.), </a:t>
            </a:r>
            <a:r>
              <a:rPr lang="hr-HR" dirty="0" err="1"/>
              <a:t>Creating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New American </a:t>
            </a:r>
            <a:r>
              <a:rPr lang="hr-HR" dirty="0" err="1"/>
              <a:t>College</a:t>
            </a:r>
            <a:r>
              <a:rPr lang="hr-HR" dirty="0"/>
              <a:t>, </a:t>
            </a:r>
            <a:r>
              <a:rPr lang="hr-HR" dirty="0" err="1"/>
              <a:t>Higher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, USA, 40, 27, 48</a:t>
            </a:r>
          </a:p>
          <a:p>
            <a:pPr marL="0" indent="0">
              <a:buNone/>
            </a:pPr>
            <a:r>
              <a:rPr lang="hr-HR" dirty="0"/>
              <a:t>2. </a:t>
            </a:r>
            <a:r>
              <a:rPr lang="hr-HR" dirty="0" err="1"/>
              <a:t>Calco</a:t>
            </a:r>
            <a:r>
              <a:rPr lang="hr-HR" dirty="0"/>
              <a:t> M., </a:t>
            </a:r>
            <a:r>
              <a:rPr lang="hr-HR" dirty="0" err="1"/>
              <a:t>Veeck</a:t>
            </a:r>
            <a:r>
              <a:rPr lang="hr-HR" dirty="0"/>
              <a:t> A., (2015.),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Markathon</a:t>
            </a:r>
            <a:r>
              <a:rPr lang="hr-HR" dirty="0"/>
              <a:t>: </a:t>
            </a:r>
            <a:r>
              <a:rPr lang="hr-HR" dirty="0" err="1"/>
              <a:t>Adapting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Hackathon</a:t>
            </a:r>
            <a:r>
              <a:rPr lang="hr-HR" dirty="0"/>
              <a:t> Model for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Introductory</a:t>
            </a:r>
            <a:r>
              <a:rPr lang="hr-HR" dirty="0"/>
              <a:t> Marketing </a:t>
            </a:r>
            <a:r>
              <a:rPr lang="hr-HR" dirty="0" err="1"/>
              <a:t>Class</a:t>
            </a:r>
            <a:r>
              <a:rPr lang="hr-HR" dirty="0"/>
              <a:t> Project, </a:t>
            </a:r>
            <a:r>
              <a:rPr lang="hr-HR" dirty="0" err="1"/>
              <a:t>Teaching</a:t>
            </a:r>
            <a:r>
              <a:rPr lang="hr-HR" dirty="0"/>
              <a:t> </a:t>
            </a:r>
            <a:r>
              <a:rPr lang="hr-HR" dirty="0" err="1"/>
              <a:t>Innovations</a:t>
            </a:r>
            <a:r>
              <a:rPr lang="hr-HR" dirty="0"/>
              <a:t>, USA, 25, 1, 33-38</a:t>
            </a:r>
          </a:p>
          <a:p>
            <a:pPr marL="0" indent="0">
              <a:buNone/>
            </a:pPr>
            <a:r>
              <a:rPr lang="hr-HR" dirty="0"/>
              <a:t>3. Murray A., Skene K., </a:t>
            </a:r>
            <a:r>
              <a:rPr lang="hr-HR" dirty="0" err="1"/>
              <a:t>Haynes</a:t>
            </a:r>
            <a:r>
              <a:rPr lang="hr-HR" dirty="0"/>
              <a:t> K. (2015.),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Circular</a:t>
            </a:r>
            <a:r>
              <a:rPr lang="hr-HR" dirty="0"/>
              <a:t> </a:t>
            </a:r>
            <a:r>
              <a:rPr lang="hr-HR" dirty="0" err="1"/>
              <a:t>Economy</a:t>
            </a:r>
            <a:r>
              <a:rPr lang="hr-HR" dirty="0"/>
              <a:t>, Journal </a:t>
            </a:r>
            <a:r>
              <a:rPr lang="hr-HR" dirty="0" err="1"/>
              <a:t>of</a:t>
            </a:r>
            <a:r>
              <a:rPr lang="hr-HR" dirty="0"/>
              <a:t> Business </a:t>
            </a:r>
            <a:r>
              <a:rPr lang="hr-HR" dirty="0" err="1"/>
              <a:t>Ethics</a:t>
            </a:r>
            <a:r>
              <a:rPr lang="hr-HR" dirty="0"/>
              <a:t>, USA, 140, 369-380</a:t>
            </a:r>
          </a:p>
          <a:p>
            <a:pPr marL="0" indent="0">
              <a:buNone/>
            </a:pPr>
            <a:r>
              <a:rPr lang="hr-HR" dirty="0"/>
              <a:t>4. </a:t>
            </a:r>
            <a:r>
              <a:rPr lang="hr-HR" dirty="0" err="1"/>
              <a:t>Joekel</a:t>
            </a:r>
            <a:r>
              <a:rPr lang="hr-HR" dirty="0"/>
              <a:t> R. G. (1985.), Student </a:t>
            </a:r>
            <a:r>
              <a:rPr lang="hr-HR" dirty="0" err="1"/>
              <a:t>Activities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Academic</a:t>
            </a:r>
            <a:r>
              <a:rPr lang="hr-HR" dirty="0"/>
              <a:t> </a:t>
            </a:r>
            <a:r>
              <a:rPr lang="hr-HR" dirty="0" err="1"/>
              <a:t>Eligibility</a:t>
            </a:r>
            <a:r>
              <a:rPr lang="hr-HR" dirty="0"/>
              <a:t> </a:t>
            </a:r>
            <a:r>
              <a:rPr lang="hr-HR" dirty="0" err="1"/>
              <a:t>Requirements</a:t>
            </a:r>
            <a:r>
              <a:rPr lang="hr-HR" dirty="0"/>
              <a:t>, SAGE </a:t>
            </a:r>
            <a:r>
              <a:rPr lang="hr-HR" dirty="0" err="1"/>
              <a:t>Journals</a:t>
            </a:r>
            <a:r>
              <a:rPr lang="hr-HR" dirty="0"/>
              <a:t>, USA, 69, 483, 3-9</a:t>
            </a:r>
          </a:p>
          <a:p>
            <a:pPr marL="0" indent="0">
              <a:buNone/>
            </a:pPr>
            <a:r>
              <a:rPr lang="hr-HR" dirty="0"/>
              <a:t>5. National </a:t>
            </a:r>
            <a:r>
              <a:rPr lang="hr-HR" dirty="0" err="1"/>
              <a:t>Society</a:t>
            </a:r>
            <a:r>
              <a:rPr lang="hr-HR" dirty="0"/>
              <a:t> for </a:t>
            </a:r>
            <a:r>
              <a:rPr lang="hr-HR" dirty="0" err="1"/>
              <a:t>Experiential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, (1994.), Service </a:t>
            </a:r>
            <a:r>
              <a:rPr lang="hr-HR" dirty="0" err="1"/>
              <a:t>Learning</a:t>
            </a:r>
            <a:r>
              <a:rPr lang="hr-HR" dirty="0"/>
              <a:t>, USA</a:t>
            </a:r>
          </a:p>
          <a:p>
            <a:pPr marL="0" indent="0">
              <a:buNone/>
            </a:pPr>
            <a:r>
              <a:rPr lang="hr-HR" dirty="0"/>
              <a:t>Web </a:t>
            </a:r>
            <a:r>
              <a:rPr lang="hr-HR" dirty="0" err="1"/>
              <a:t>pages</a:t>
            </a:r>
            <a:r>
              <a:rPr lang="hr-HR" dirty="0"/>
              <a:t>, </a:t>
            </a:r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reports</a:t>
            </a:r>
            <a:r>
              <a:rPr lang="hr-HR" dirty="0"/>
              <a:t>:</a:t>
            </a:r>
          </a:p>
          <a:p>
            <a:pPr marL="0" indent="0">
              <a:buNone/>
            </a:pPr>
            <a:r>
              <a:rPr lang="hr-HR" dirty="0"/>
              <a:t>6. </a:t>
            </a:r>
            <a:r>
              <a:rPr lang="hr-HR" dirty="0" err="1"/>
              <a:t>EkoRurTour</a:t>
            </a:r>
            <a:r>
              <a:rPr lang="hr-HR" dirty="0"/>
              <a:t> službena stranica: </a:t>
            </a:r>
            <a:r>
              <a:rPr lang="hr-HR" dirty="0">
                <a:hlinkClick r:id="rId2"/>
              </a:rPr>
              <a:t>https://www.facebook.com/ertprigorje</a:t>
            </a:r>
            <a:r>
              <a:rPr lang="hr-HR" dirty="0"/>
              <a:t> (June 2nd, 2021)</a:t>
            </a:r>
          </a:p>
          <a:p>
            <a:pPr marL="0" indent="0">
              <a:buNone/>
            </a:pPr>
            <a:r>
              <a:rPr lang="hr-HR" dirty="0"/>
              <a:t>7. Hrvatsko agroekonomsko društvo: O nama, </a:t>
            </a:r>
            <a:r>
              <a:rPr lang="hr-HR" dirty="0">
                <a:hlinkClick r:id="rId3"/>
              </a:rPr>
              <a:t>https://haed.hr/o-nama/</a:t>
            </a:r>
            <a:r>
              <a:rPr lang="hr-HR" dirty="0"/>
              <a:t> (June 4th, 2021)</a:t>
            </a:r>
          </a:p>
          <a:p>
            <a:pPr marL="0" indent="0">
              <a:buNone/>
            </a:pPr>
            <a:r>
              <a:rPr lang="hr-HR" dirty="0"/>
              <a:t>8. Hrvatsko agroekonomsko društvo: Tradicionalno je IN, </a:t>
            </a:r>
            <a:r>
              <a:rPr lang="hr-HR" dirty="0">
                <a:hlinkClick r:id="rId4"/>
              </a:rPr>
              <a:t>https://haed.hr/tradicionalno-je-in/</a:t>
            </a:r>
            <a:r>
              <a:rPr lang="hr-HR" dirty="0"/>
              <a:t> (June 4th, 2021)</a:t>
            </a:r>
          </a:p>
          <a:p>
            <a:pPr marL="0" indent="0">
              <a:buNone/>
            </a:pPr>
            <a:r>
              <a:rPr lang="hr-HR" dirty="0"/>
              <a:t>9. Križevci.info: </a:t>
            </a:r>
            <a:r>
              <a:rPr lang="hr-HR" dirty="0" err="1"/>
              <a:t>Hackathon</a:t>
            </a:r>
            <a:r>
              <a:rPr lang="hr-HR" dirty="0"/>
              <a:t> grad za mlade, </a:t>
            </a:r>
            <a:r>
              <a:rPr lang="hr-HR" dirty="0">
                <a:hlinkClick r:id="rId5"/>
              </a:rPr>
              <a:t>https://www.krizevci.info/2020/05/02/hackathon-grad-za-mlade-krizevci-2030-krizevacka-mladez-pomaze-u-osmisljavanju-strategije-grada/</a:t>
            </a:r>
            <a:r>
              <a:rPr lang="hr-HR" dirty="0"/>
              <a:t> (May 25th, 2021)</a:t>
            </a:r>
          </a:p>
          <a:p>
            <a:pPr marL="0" indent="0">
              <a:buNone/>
            </a:pPr>
            <a:r>
              <a:rPr lang="hr-HR" dirty="0"/>
              <a:t>10. Križevci.info: Izazov danas za sutra, </a:t>
            </a:r>
            <a:r>
              <a:rPr lang="hr-HR" dirty="0">
                <a:hlinkClick r:id="rId6"/>
              </a:rPr>
              <a:t>https://krizevci.hr/izazov-danas-za-sutra-nadogradi-sustav-i-pokreni-ga-ponovno/</a:t>
            </a:r>
            <a:r>
              <a:rPr lang="hr-HR" dirty="0"/>
              <a:t> (May 27th, 2021)</a:t>
            </a:r>
          </a:p>
          <a:p>
            <a:pPr marL="0" indent="0">
              <a:buNone/>
            </a:pPr>
            <a:r>
              <a:rPr lang="hr-HR" dirty="0"/>
              <a:t>11. Visoko gospodarsko učilište u Križevcima: Studenti osvojili 1. mjesto na </a:t>
            </a:r>
            <a:r>
              <a:rPr lang="hr-HR" dirty="0" err="1"/>
              <a:t>hackathonu</a:t>
            </a:r>
            <a:r>
              <a:rPr lang="hr-HR" dirty="0"/>
              <a:t> „Izazov – Danas za sutra“, </a:t>
            </a:r>
            <a:r>
              <a:rPr lang="hr-HR" dirty="0">
                <a:hlinkClick r:id="rId7"/>
              </a:rPr>
              <a:t>https://www.vguk.hr/hr/882/STUDENTI+OSVOJILI+1.+MJESTO+NA+HACKATHON-U+%22IZAZOV+DANAS+ZA+SUTRA%22</a:t>
            </a:r>
            <a:r>
              <a:rPr lang="hr-HR" dirty="0"/>
              <a:t> (May 25th, 2021)</a:t>
            </a:r>
          </a:p>
          <a:p>
            <a:pPr marL="0" indent="0">
              <a:buNone/>
            </a:pPr>
            <a:r>
              <a:rPr lang="hr-HR" dirty="0"/>
              <a:t>12. Visoko gospodarsko učilište u Križevcima: Studenti VGUK sudjelovali i pobijedili na </a:t>
            </a:r>
            <a:r>
              <a:rPr lang="hr-HR" dirty="0" err="1"/>
              <a:t>Climathonu</a:t>
            </a:r>
            <a:r>
              <a:rPr lang="hr-HR" dirty="0"/>
              <a:t> Križevci, </a:t>
            </a:r>
            <a:r>
              <a:rPr lang="hr-HR" dirty="0">
                <a:hlinkClick r:id="rId8"/>
              </a:rPr>
              <a:t>https://www.vguk.hr/hr/1172/Studenti+VGUK+sudjelovali+i+pobijedili++na+Climathonu+Kri%C5%BEevci</a:t>
            </a:r>
            <a:r>
              <a:rPr lang="hr-HR" dirty="0"/>
              <a:t> (May 26th, 2021)</a:t>
            </a:r>
          </a:p>
          <a:p>
            <a:pPr marL="0" indent="0">
              <a:buNone/>
            </a:pPr>
            <a:r>
              <a:rPr lang="hr-HR" dirty="0"/>
              <a:t>13. Visoko gospodarsko učilište u Križevcima: Studentska konferencija HAED-a „Individualno, a zajedno“, </a:t>
            </a:r>
            <a:r>
              <a:rPr lang="hr-HR" dirty="0">
                <a:hlinkClick r:id="rId9"/>
              </a:rPr>
              <a:t>https://www.vguk.hr/hr/1401/STUDENTSKA+KONFERENCIJA+HAED-a++%E2%80%9EIndividualno%2C+a+zajedno%E2%80%9C</a:t>
            </a:r>
            <a:r>
              <a:rPr lang="hr-HR" dirty="0"/>
              <a:t> (June 4th, 2021)</a:t>
            </a:r>
          </a:p>
          <a:p>
            <a:pPr marL="0" indent="0">
              <a:buNone/>
            </a:pPr>
            <a:r>
              <a:rPr lang="hr-HR" dirty="0"/>
              <a:t>14. Visoko gospodarsko učilište u Križevcima: TIM VGUK ponovo osvojio 1. mjesto na </a:t>
            </a:r>
            <a:r>
              <a:rPr lang="hr-HR" dirty="0" err="1"/>
              <a:t>Hackathonu</a:t>
            </a:r>
            <a:r>
              <a:rPr lang="hr-HR" dirty="0"/>
              <a:t> „Grad za mlade – Križevci 2030“, </a:t>
            </a:r>
            <a:r>
              <a:rPr lang="hr-HR" dirty="0">
                <a:hlinkClick r:id="rId10"/>
              </a:rPr>
              <a:t>https://www.vguk.hr/hr/910/TIM+VGUK++ponovo+osvojio+1.+mjesto+na+Hackathonu+%E2%80%9EGrad+za+mlade+%E2%80%93+Kri%C5%BEevci+2030.%E2%80%9C</a:t>
            </a:r>
            <a:r>
              <a:rPr lang="hr-HR" dirty="0"/>
              <a:t> (May 25th, 2021)</a:t>
            </a:r>
          </a:p>
          <a:p>
            <a:pPr marL="0" indent="0">
              <a:buNone/>
            </a:pPr>
            <a:r>
              <a:rPr lang="hr-HR" dirty="0"/>
              <a:t>15. YFOEE: </a:t>
            </a:r>
            <a:r>
              <a:rPr lang="hr-HR" dirty="0" err="1"/>
              <a:t>System:RESET</a:t>
            </a:r>
            <a:r>
              <a:rPr lang="hr-HR" dirty="0"/>
              <a:t>, </a:t>
            </a:r>
            <a:r>
              <a:rPr lang="hr-HR" dirty="0">
                <a:hlinkClick r:id="rId11"/>
              </a:rPr>
              <a:t>https://youngfoee.eu/system-reset/</a:t>
            </a:r>
            <a:r>
              <a:rPr lang="hr-HR" dirty="0"/>
              <a:t> (June 2nd, 2021)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121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D377A-D71D-4D05-ACB0-8B332F99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080" y="497150"/>
            <a:ext cx="6303147" cy="1325563"/>
          </a:xfrm>
        </p:spPr>
        <p:txBody>
          <a:bodyPr/>
          <a:lstStyle/>
          <a:p>
            <a:pPr algn="ctr"/>
            <a:r>
              <a:rPr lang="hr-HR" b="1" i="1" dirty="0" err="1"/>
              <a:t>Content</a:t>
            </a:r>
            <a:endParaRPr lang="hr-HR" b="1" i="1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98C9F12-6BDF-4367-8678-7728BA0B7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9"/>
          <a:stretch/>
        </p:blipFill>
        <p:spPr>
          <a:xfrm>
            <a:off x="-1" y="0"/>
            <a:ext cx="3036163" cy="6973409"/>
          </a:xfr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ADDBE72-8117-487B-AA9C-1C7403E7DEA0}"/>
              </a:ext>
            </a:extLst>
          </p:cNvPr>
          <p:cNvSpPr txBox="1"/>
          <p:nvPr/>
        </p:nvSpPr>
        <p:spPr>
          <a:xfrm>
            <a:off x="3725663" y="1580256"/>
            <a:ext cx="77768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err="1"/>
              <a:t>Introduction</a:t>
            </a: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First Croatian </a:t>
            </a:r>
            <a:r>
              <a:rPr lang="hr-HR" dirty="0" err="1"/>
              <a:t>hackathon</a:t>
            </a: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Town for </a:t>
            </a:r>
            <a:r>
              <a:rPr lang="hr-HR" dirty="0" err="1"/>
              <a:t>youth</a:t>
            </a:r>
            <a:r>
              <a:rPr lang="hr-HR" dirty="0"/>
              <a:t> – Križevci 2030</a:t>
            </a:r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 err="1"/>
              <a:t>EkoRurTour</a:t>
            </a: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 err="1"/>
              <a:t>Climathon</a:t>
            </a:r>
            <a:r>
              <a:rPr lang="hr-HR" dirty="0"/>
              <a:t> Križevci</a:t>
            </a:r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Croatian </a:t>
            </a:r>
            <a:r>
              <a:rPr lang="hr-HR" dirty="0" err="1"/>
              <a:t>agroeconomic</a:t>
            </a:r>
            <a:r>
              <a:rPr lang="hr-HR" dirty="0"/>
              <a:t> </a:t>
            </a:r>
            <a:r>
              <a:rPr lang="hr-HR" dirty="0" err="1"/>
              <a:t>society</a:t>
            </a:r>
            <a:r>
              <a:rPr lang="hr-HR" dirty="0"/>
              <a:t> </a:t>
            </a:r>
            <a:r>
              <a:rPr lang="hr-HR" dirty="0" err="1"/>
              <a:t>projects</a:t>
            </a: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 err="1"/>
              <a:t>Conclusion</a:t>
            </a: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Literature</a:t>
            </a:r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81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6EEEB7-642B-417D-A3D9-390EEF75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/>
              <a:t>Introduction</a:t>
            </a:r>
            <a:endParaRPr lang="hr-HR" b="1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1047CD-3663-471B-9A21-3B09EE19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Student`s</a:t>
            </a:r>
            <a:r>
              <a:rPr lang="hr-HR" dirty="0"/>
              <a:t> </a:t>
            </a:r>
            <a:r>
              <a:rPr lang="hr-HR" dirty="0" err="1"/>
              <a:t>extracurricular</a:t>
            </a:r>
            <a:r>
              <a:rPr lang="hr-HR" dirty="0"/>
              <a:t> </a:t>
            </a:r>
            <a:r>
              <a:rPr lang="hr-HR" dirty="0" err="1"/>
              <a:t>activity</a:t>
            </a:r>
            <a:r>
              <a:rPr lang="hr-HR" dirty="0"/>
              <a:t>, </a:t>
            </a:r>
            <a:r>
              <a:rPr lang="hr-HR" dirty="0" err="1"/>
              <a:t>way</a:t>
            </a:r>
            <a:r>
              <a:rPr lang="hr-HR" dirty="0"/>
              <a:t> to </a:t>
            </a:r>
            <a:r>
              <a:rPr lang="hr-HR" dirty="0" err="1"/>
              <a:t>professional</a:t>
            </a:r>
            <a:r>
              <a:rPr lang="hr-HR" dirty="0"/>
              <a:t> development</a:t>
            </a:r>
          </a:p>
          <a:p>
            <a:endParaRPr lang="hr-HR" dirty="0"/>
          </a:p>
          <a:p>
            <a:r>
              <a:rPr lang="hr-HR" dirty="0" err="1"/>
              <a:t>Benefits</a:t>
            </a:r>
            <a:r>
              <a:rPr lang="hr-HR" dirty="0"/>
              <a:t>: </a:t>
            </a:r>
            <a:r>
              <a:rPr lang="hr-HR" dirty="0" err="1"/>
              <a:t>enhancing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, </a:t>
            </a:r>
            <a:r>
              <a:rPr lang="hr-HR" dirty="0" err="1"/>
              <a:t>service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, </a:t>
            </a:r>
            <a:r>
              <a:rPr lang="hr-HR" dirty="0" err="1"/>
              <a:t>experience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appearance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Participance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: </a:t>
            </a:r>
            <a:r>
              <a:rPr lang="hr-HR" dirty="0" err="1"/>
              <a:t>digital</a:t>
            </a:r>
            <a:r>
              <a:rPr lang="hr-HR" dirty="0"/>
              <a:t> </a:t>
            </a:r>
            <a:r>
              <a:rPr lang="hr-HR" dirty="0" err="1"/>
              <a:t>events</a:t>
            </a:r>
            <a:r>
              <a:rPr lang="hr-HR" dirty="0"/>
              <a:t> (</a:t>
            </a:r>
            <a:r>
              <a:rPr lang="hr-HR" dirty="0" err="1"/>
              <a:t>hackathons</a:t>
            </a:r>
            <a:r>
              <a:rPr lang="hr-HR" dirty="0"/>
              <a:t>) </a:t>
            </a:r>
            <a:r>
              <a:rPr lang="hr-HR" dirty="0" err="1"/>
              <a:t>and</a:t>
            </a:r>
            <a:r>
              <a:rPr lang="hr-HR" dirty="0"/>
              <a:t> student </a:t>
            </a:r>
            <a:r>
              <a:rPr lang="hr-HR" dirty="0" err="1"/>
              <a:t>projects</a:t>
            </a:r>
            <a:endParaRPr lang="hr-HR" dirty="0"/>
          </a:p>
          <a:p>
            <a:endParaRPr lang="hr-HR" dirty="0"/>
          </a:p>
          <a:p>
            <a:r>
              <a:rPr lang="hr-HR" i="1" dirty="0" err="1"/>
              <a:t>Higher</a:t>
            </a:r>
            <a:r>
              <a:rPr lang="hr-HR" i="1" dirty="0"/>
              <a:t> </a:t>
            </a:r>
            <a:r>
              <a:rPr lang="hr-HR" i="1" dirty="0" err="1"/>
              <a:t>education</a:t>
            </a:r>
            <a:r>
              <a:rPr lang="hr-HR" i="1" dirty="0"/>
              <a:t> </a:t>
            </a:r>
            <a:r>
              <a:rPr lang="hr-HR" i="1" dirty="0" err="1"/>
              <a:t>facilities</a:t>
            </a:r>
            <a:r>
              <a:rPr lang="hr-HR" i="1" dirty="0"/>
              <a:t> must </a:t>
            </a:r>
            <a:r>
              <a:rPr lang="hr-HR" i="1" dirty="0" err="1"/>
              <a:t>reconsider</a:t>
            </a:r>
            <a:r>
              <a:rPr lang="hr-HR" i="1" dirty="0"/>
              <a:t> </a:t>
            </a:r>
            <a:r>
              <a:rPr lang="hr-HR" i="1" dirty="0" err="1"/>
              <a:t>its</a:t>
            </a:r>
            <a:r>
              <a:rPr lang="hr-HR" i="1" dirty="0"/>
              <a:t> </a:t>
            </a:r>
            <a:r>
              <a:rPr lang="hr-HR" i="1" dirty="0" err="1"/>
              <a:t>mission</a:t>
            </a:r>
            <a:r>
              <a:rPr lang="hr-HR" i="1" dirty="0"/>
              <a:t> to </a:t>
            </a:r>
            <a:r>
              <a:rPr lang="hr-HR" i="1" dirty="0" err="1"/>
              <a:t>be</a:t>
            </a:r>
            <a:r>
              <a:rPr lang="hr-HR" i="1" dirty="0"/>
              <a:t> </a:t>
            </a:r>
            <a:r>
              <a:rPr lang="hr-HR" i="1" dirty="0" err="1"/>
              <a:t>that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educating</a:t>
            </a:r>
            <a:r>
              <a:rPr lang="hr-HR" i="1" dirty="0"/>
              <a:t> </a:t>
            </a:r>
            <a:r>
              <a:rPr lang="hr-HR" i="1" dirty="0" err="1"/>
              <a:t>students</a:t>
            </a:r>
            <a:r>
              <a:rPr lang="hr-HR" i="1" dirty="0"/>
              <a:t> for a </a:t>
            </a:r>
            <a:r>
              <a:rPr lang="hr-HR" i="1" dirty="0" err="1"/>
              <a:t>life</a:t>
            </a:r>
            <a:r>
              <a:rPr lang="hr-HR" i="1" dirty="0"/>
              <a:t> as </a:t>
            </a:r>
            <a:r>
              <a:rPr lang="hr-HR" i="1" dirty="0" err="1"/>
              <a:t>responsible</a:t>
            </a:r>
            <a:r>
              <a:rPr lang="hr-HR" i="1" dirty="0"/>
              <a:t> </a:t>
            </a:r>
            <a:r>
              <a:rPr lang="hr-HR" i="1" dirty="0" err="1"/>
              <a:t>citizens</a:t>
            </a:r>
            <a:r>
              <a:rPr lang="hr-HR" i="1" dirty="0"/>
              <a:t>, </a:t>
            </a:r>
            <a:r>
              <a:rPr lang="hr-HR" i="1" dirty="0" err="1"/>
              <a:t>rather</a:t>
            </a:r>
            <a:r>
              <a:rPr lang="hr-HR" i="1" dirty="0"/>
              <a:t> </a:t>
            </a:r>
            <a:r>
              <a:rPr lang="hr-HR" i="1" dirty="0" err="1"/>
              <a:t>than</a:t>
            </a:r>
            <a:r>
              <a:rPr lang="hr-HR" i="1" dirty="0"/>
              <a:t> </a:t>
            </a:r>
            <a:r>
              <a:rPr lang="hr-HR" i="1" dirty="0" err="1"/>
              <a:t>educating</a:t>
            </a:r>
            <a:r>
              <a:rPr lang="hr-HR" i="1" dirty="0"/>
              <a:t> </a:t>
            </a:r>
            <a:r>
              <a:rPr lang="hr-HR" i="1" dirty="0" err="1"/>
              <a:t>students</a:t>
            </a:r>
            <a:r>
              <a:rPr lang="hr-HR" i="1" dirty="0"/>
              <a:t> </a:t>
            </a:r>
            <a:r>
              <a:rPr lang="hr-HR" i="1" dirty="0" err="1"/>
              <a:t>solely</a:t>
            </a:r>
            <a:r>
              <a:rPr lang="hr-HR" i="1" dirty="0"/>
              <a:t> for a </a:t>
            </a:r>
            <a:r>
              <a:rPr lang="hr-HR" i="1" dirty="0" err="1"/>
              <a:t>career</a:t>
            </a:r>
            <a:r>
              <a:rPr lang="hr-HR" i="1" dirty="0"/>
              <a:t>. </a:t>
            </a:r>
            <a:r>
              <a:rPr lang="hr-HR" dirty="0"/>
              <a:t>(</a:t>
            </a:r>
            <a:r>
              <a:rPr lang="hr-HR" dirty="0" err="1"/>
              <a:t>Boyer</a:t>
            </a:r>
            <a:r>
              <a:rPr lang="hr-HR" dirty="0"/>
              <a:t> E., 1994)</a:t>
            </a:r>
          </a:p>
        </p:txBody>
      </p:sp>
    </p:spTree>
    <p:extLst>
      <p:ext uri="{BB962C8B-B14F-4D97-AF65-F5344CB8AC3E}">
        <p14:creationId xmlns:p14="http://schemas.microsoft.com/office/powerpoint/2010/main" val="318344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989EA6-3037-4BE0-9908-D9BE13FE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83" y="636002"/>
            <a:ext cx="5079246" cy="721896"/>
          </a:xfrm>
        </p:spPr>
        <p:txBody>
          <a:bodyPr>
            <a:noAutofit/>
          </a:bodyPr>
          <a:lstStyle/>
          <a:p>
            <a:r>
              <a:rPr lang="hr-HR" sz="4000" b="1" i="1" dirty="0"/>
              <a:t>First Croatian </a:t>
            </a:r>
            <a:r>
              <a:rPr lang="hr-HR" sz="4000" b="1" i="1" dirty="0" err="1"/>
              <a:t>hackathon</a:t>
            </a:r>
            <a:endParaRPr lang="hr-HR" sz="4000" b="1" i="1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BB72ADA-206C-4A03-A30B-AF1AA9E2C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77808"/>
            <a:ext cx="5630778" cy="3238806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14EEE4F-8560-406C-966D-80B8710B9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283" y="1708567"/>
            <a:ext cx="4505742" cy="41524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What</a:t>
            </a:r>
            <a:r>
              <a:rPr lang="hr-HR" sz="2200" dirty="0"/>
              <a:t>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hackathon</a:t>
            </a:r>
            <a:r>
              <a:rPr lang="hr-HR" sz="22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Challenge</a:t>
            </a:r>
            <a:r>
              <a:rPr lang="hr-HR" sz="2200" dirty="0"/>
              <a:t>: „</a:t>
            </a:r>
            <a:r>
              <a:rPr lang="hr-HR" sz="2200" dirty="0" err="1"/>
              <a:t>Today</a:t>
            </a:r>
            <a:r>
              <a:rPr lang="hr-HR" sz="2200" dirty="0"/>
              <a:t> for </a:t>
            </a:r>
            <a:r>
              <a:rPr lang="hr-HR" sz="2200" dirty="0" err="1"/>
              <a:t>tommorow</a:t>
            </a:r>
            <a:r>
              <a:rPr lang="hr-HR" sz="2200" dirty="0"/>
              <a:t>”, April 8th </a:t>
            </a:r>
            <a:r>
              <a:rPr lang="hr-HR" sz="2200" dirty="0" err="1"/>
              <a:t>and</a:t>
            </a:r>
            <a:r>
              <a:rPr lang="hr-HR" sz="2200" dirty="0"/>
              <a:t> 9th,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Final</a:t>
            </a:r>
            <a:r>
              <a:rPr lang="hr-HR" sz="2200" dirty="0"/>
              <a:t> </a:t>
            </a:r>
            <a:r>
              <a:rPr lang="hr-HR" sz="2200" dirty="0" err="1"/>
              <a:t>goal</a:t>
            </a:r>
            <a:r>
              <a:rPr lang="hr-HR" sz="2200" dirty="0"/>
              <a:t>: </a:t>
            </a:r>
            <a:r>
              <a:rPr lang="hr-HR" sz="2200" dirty="0" err="1"/>
              <a:t>forming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vision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Križevci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Idea</a:t>
            </a:r>
            <a:r>
              <a:rPr lang="hr-HR" sz="2200" dirty="0"/>
              <a:t>: HUB Križevci, </a:t>
            </a:r>
            <a:r>
              <a:rPr lang="hr-HR" sz="2200" dirty="0" err="1"/>
              <a:t>center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knowledge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education</a:t>
            </a:r>
            <a:endParaRPr lang="hr-HR" sz="22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F56C165-C4D4-48A9-9524-3A0C50F3FAE8}"/>
              </a:ext>
            </a:extLst>
          </p:cNvPr>
          <p:cNvSpPr txBox="1"/>
          <p:nvPr/>
        </p:nvSpPr>
        <p:spPr>
          <a:xfrm>
            <a:off x="5720764" y="4937720"/>
            <a:ext cx="638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Picture 1. </a:t>
            </a:r>
            <a:r>
              <a:rPr lang="hr-HR" dirty="0" err="1"/>
              <a:t>Challenge</a:t>
            </a:r>
            <a:r>
              <a:rPr lang="hr-HR" dirty="0"/>
              <a:t> „</a:t>
            </a:r>
            <a:r>
              <a:rPr lang="hr-HR" dirty="0" err="1"/>
              <a:t>Today</a:t>
            </a:r>
            <a:r>
              <a:rPr lang="hr-HR" dirty="0"/>
              <a:t> for </a:t>
            </a:r>
            <a:r>
              <a:rPr lang="hr-HR" dirty="0" err="1"/>
              <a:t>tommorow</a:t>
            </a:r>
            <a:r>
              <a:rPr lang="hr-HR" dirty="0"/>
              <a:t>” </a:t>
            </a:r>
            <a:r>
              <a:rPr lang="hr-HR" dirty="0" err="1"/>
              <a:t>official</a:t>
            </a:r>
            <a:r>
              <a:rPr lang="hr-HR" dirty="0"/>
              <a:t> </a:t>
            </a:r>
            <a:r>
              <a:rPr lang="hr-HR" dirty="0" err="1"/>
              <a:t>poster</a:t>
            </a:r>
            <a:endParaRPr lang="hr-HR" dirty="0"/>
          </a:p>
          <a:p>
            <a:pPr algn="ctr"/>
            <a:r>
              <a:rPr lang="hr-HR" dirty="0" err="1"/>
              <a:t>Source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https://krizevci.hr/izazov-danas-za-sutra-nadogradi-sustav-i-pokreni-ga-ponovno/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94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D8002D-B981-42F3-AC18-EAAD49E7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Town for </a:t>
            </a:r>
            <a:r>
              <a:rPr lang="hr-HR" b="1" i="1" dirty="0" err="1"/>
              <a:t>youth</a:t>
            </a:r>
            <a:r>
              <a:rPr lang="hr-HR" b="1" i="1" dirty="0"/>
              <a:t> – Križevci 2030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75D6F2-AE8C-4B67-89F2-F7C0F14B4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353" y="1578392"/>
            <a:ext cx="5313947" cy="4802187"/>
          </a:xfrm>
        </p:spPr>
        <p:txBody>
          <a:bodyPr>
            <a:normAutofit/>
          </a:bodyPr>
          <a:lstStyle/>
          <a:p>
            <a:r>
              <a:rPr lang="hr-HR" dirty="0"/>
              <a:t>May 9th </a:t>
            </a:r>
            <a:r>
              <a:rPr lang="hr-HR" dirty="0" err="1"/>
              <a:t>and</a:t>
            </a:r>
            <a:r>
              <a:rPr lang="hr-HR" dirty="0"/>
              <a:t> 10th, 2020</a:t>
            </a:r>
          </a:p>
          <a:p>
            <a:endParaRPr lang="hr-HR" dirty="0"/>
          </a:p>
          <a:p>
            <a:r>
              <a:rPr lang="hr-HR" dirty="0" err="1"/>
              <a:t>Solving</a:t>
            </a:r>
            <a:r>
              <a:rPr lang="hr-HR" dirty="0"/>
              <a:t> </a:t>
            </a:r>
            <a:r>
              <a:rPr lang="hr-HR" dirty="0" err="1"/>
              <a:t>specific</a:t>
            </a:r>
            <a:r>
              <a:rPr lang="hr-HR" dirty="0"/>
              <a:t> </a:t>
            </a:r>
            <a:r>
              <a:rPr lang="hr-HR" dirty="0" err="1"/>
              <a:t>local</a:t>
            </a:r>
            <a:r>
              <a:rPr lang="hr-HR" dirty="0"/>
              <a:t> problem </a:t>
            </a:r>
          </a:p>
          <a:p>
            <a:endParaRPr lang="hr-HR" dirty="0"/>
          </a:p>
          <a:p>
            <a:r>
              <a:rPr lang="hr-HR" dirty="0" err="1"/>
              <a:t>Implementing</a:t>
            </a:r>
            <a:r>
              <a:rPr lang="hr-HR" dirty="0"/>
              <a:t> </a:t>
            </a:r>
            <a:r>
              <a:rPr lang="hr-HR" dirty="0" err="1"/>
              <a:t>solutions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Križevci development </a:t>
            </a:r>
            <a:r>
              <a:rPr lang="hr-HR" dirty="0" err="1"/>
              <a:t>strategy</a:t>
            </a:r>
            <a:r>
              <a:rPr lang="hr-HR" dirty="0"/>
              <a:t> 2021 – 2030</a:t>
            </a:r>
          </a:p>
          <a:p>
            <a:endParaRPr lang="hr-HR" dirty="0"/>
          </a:p>
          <a:p>
            <a:r>
              <a:rPr lang="hr-HR" dirty="0" err="1"/>
              <a:t>Idea</a:t>
            </a:r>
            <a:r>
              <a:rPr lang="hr-HR" dirty="0"/>
              <a:t>: Križevci, a </a:t>
            </a:r>
            <a:r>
              <a:rPr lang="hr-HR" dirty="0" err="1"/>
              <a:t>center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rural</a:t>
            </a:r>
            <a:r>
              <a:rPr lang="hr-HR" dirty="0"/>
              <a:t> </a:t>
            </a:r>
            <a:r>
              <a:rPr lang="hr-HR" dirty="0" err="1"/>
              <a:t>tourism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Prigorje </a:t>
            </a:r>
            <a:r>
              <a:rPr lang="hr-HR" dirty="0" err="1"/>
              <a:t>area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AA0959E-566E-4E93-9B06-224708FE4C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3757" y="1401228"/>
            <a:ext cx="4092890" cy="2842285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C5D24EA-14EE-477E-84D3-98CBA4B51ACE}"/>
              </a:ext>
            </a:extLst>
          </p:cNvPr>
          <p:cNvSpPr/>
          <p:nvPr/>
        </p:nvSpPr>
        <p:spPr>
          <a:xfrm>
            <a:off x="6172202" y="4394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Picture 2. Hackathon „Town for youth – </a:t>
            </a:r>
            <a:r>
              <a:rPr lang="en-US" dirty="0" err="1"/>
              <a:t>Križevci</a:t>
            </a:r>
            <a:r>
              <a:rPr lang="en-US" dirty="0"/>
              <a:t> 2030“ official poster</a:t>
            </a:r>
          </a:p>
          <a:p>
            <a:pPr algn="ctr"/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https://www.krizevci.info/2020/05/02/hackathon-grad-za-mlade-krizevci-2030-krizevacka-mladez-pomaze-u-osmisljavanju-strategije-grada/</a:t>
            </a:r>
            <a:r>
              <a:rPr lang="hr-HR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6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4AE60D-99FD-407E-929C-750ECBDC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48057"/>
            <a:ext cx="3932237" cy="745958"/>
          </a:xfrm>
        </p:spPr>
        <p:txBody>
          <a:bodyPr>
            <a:normAutofit/>
          </a:bodyPr>
          <a:lstStyle/>
          <a:p>
            <a:r>
              <a:rPr lang="hr-HR" sz="4400" b="1" i="1" dirty="0" err="1"/>
              <a:t>EkoRurTour</a:t>
            </a:r>
            <a:endParaRPr lang="hr-HR" sz="4400" b="1" i="1" dirty="0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625A5BD-593B-4D0B-AD67-E53D2556D72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BF073A-8286-45C7-BB54-549F3DDE8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007" y="1967367"/>
            <a:ext cx="3932237" cy="44091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Event „Wheel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change</a:t>
            </a:r>
            <a:r>
              <a:rPr lang="hr-HR" sz="2200" dirty="0"/>
              <a:t>, </a:t>
            </a:r>
            <a:r>
              <a:rPr lang="hr-HR" sz="2200" dirty="0" err="1"/>
              <a:t>establish</a:t>
            </a:r>
            <a:r>
              <a:rPr lang="hr-HR" sz="2200" dirty="0"/>
              <a:t> </a:t>
            </a:r>
            <a:r>
              <a:rPr lang="hr-HR" sz="2200" dirty="0" err="1"/>
              <a:t>your</a:t>
            </a:r>
            <a:r>
              <a:rPr lang="hr-HR" sz="2200" dirty="0"/>
              <a:t> </a:t>
            </a:r>
            <a:r>
              <a:rPr lang="hr-HR" sz="2200" dirty="0" err="1"/>
              <a:t>local</a:t>
            </a:r>
            <a:r>
              <a:rPr lang="hr-HR" sz="2200" dirty="0"/>
              <a:t> </a:t>
            </a:r>
            <a:r>
              <a:rPr lang="hr-HR" sz="2200" dirty="0" err="1"/>
              <a:t>group</a:t>
            </a:r>
            <a:r>
              <a:rPr lang="hr-HR" sz="2200" dirty="0"/>
              <a:t>” </a:t>
            </a:r>
            <a:r>
              <a:rPr lang="hr-HR" sz="2200" dirty="0" err="1"/>
              <a:t>by</a:t>
            </a:r>
            <a:r>
              <a:rPr lang="hr-HR" sz="2200" dirty="0"/>
              <a:t> Green </a:t>
            </a:r>
            <a:r>
              <a:rPr lang="hr-HR" sz="2200" dirty="0" err="1"/>
              <a:t>action</a:t>
            </a:r>
            <a:r>
              <a:rPr lang="hr-HR" sz="2200" dirty="0"/>
              <a:t> Zagreb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YFOEE </a:t>
            </a:r>
            <a:r>
              <a:rPr lang="hr-HR" sz="2200" dirty="0" err="1"/>
              <a:t>project</a:t>
            </a:r>
            <a:r>
              <a:rPr lang="hr-HR" sz="2200" dirty="0"/>
              <a:t> SYSTEM:RESET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Idea</a:t>
            </a:r>
            <a:r>
              <a:rPr lang="hr-HR" sz="2200" dirty="0"/>
              <a:t>: </a:t>
            </a:r>
            <a:r>
              <a:rPr lang="hr-HR" sz="2200" dirty="0" err="1"/>
              <a:t>promotion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rural</a:t>
            </a:r>
            <a:r>
              <a:rPr lang="hr-HR" sz="2200" dirty="0"/>
              <a:t> </a:t>
            </a:r>
            <a:r>
              <a:rPr lang="hr-HR" sz="2200" dirty="0" err="1"/>
              <a:t>tourism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eco-production</a:t>
            </a:r>
            <a:r>
              <a:rPr lang="hr-HR" sz="2200" dirty="0"/>
              <a:t> </a:t>
            </a:r>
            <a:r>
              <a:rPr lang="hr-HR" sz="2200" dirty="0" err="1"/>
              <a:t>in</a:t>
            </a:r>
            <a:r>
              <a:rPr lang="hr-HR" sz="2200" dirty="0"/>
              <a:t> Križevci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err="1"/>
              <a:t>Successful</a:t>
            </a:r>
            <a:r>
              <a:rPr lang="hr-HR" sz="2200" dirty="0"/>
              <a:t> </a:t>
            </a:r>
            <a:r>
              <a:rPr lang="hr-HR" sz="2200" dirty="0" err="1"/>
              <a:t>storytelling</a:t>
            </a:r>
            <a:r>
              <a:rPr lang="hr-HR" sz="2200" dirty="0"/>
              <a:t> </a:t>
            </a:r>
            <a:r>
              <a:rPr lang="hr-HR" sz="2200" dirty="0" err="1"/>
              <a:t>through</a:t>
            </a:r>
            <a:r>
              <a:rPr lang="hr-HR" sz="2200" dirty="0"/>
              <a:t> Facebook </a:t>
            </a:r>
            <a:r>
              <a:rPr lang="hr-HR" sz="2200" dirty="0" err="1"/>
              <a:t>posts</a:t>
            </a:r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0C02F0B-0CC8-4409-BEDB-F17E65B6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265003"/>
            <a:ext cx="3261613" cy="237378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2AE6A67-58E8-447E-B6F7-4ED32EF7E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531" y="3151942"/>
            <a:ext cx="3261614" cy="266471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DD059FD-1B9F-4B54-9606-C79A4165928D}"/>
              </a:ext>
            </a:extLst>
          </p:cNvPr>
          <p:cNvSpPr txBox="1"/>
          <p:nvPr/>
        </p:nvSpPr>
        <p:spPr>
          <a:xfrm>
            <a:off x="4590463" y="2638785"/>
            <a:ext cx="36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Picture 3. </a:t>
            </a:r>
            <a:r>
              <a:rPr lang="hr-HR" dirty="0" err="1"/>
              <a:t>EkoRurTour</a:t>
            </a:r>
            <a:r>
              <a:rPr lang="hr-HR" dirty="0"/>
              <a:t> logo</a:t>
            </a:r>
          </a:p>
          <a:p>
            <a:pPr algn="ctr"/>
            <a:r>
              <a:rPr lang="hr-HR" dirty="0" err="1"/>
              <a:t>Source</a:t>
            </a:r>
            <a:r>
              <a:rPr lang="hr-HR" dirty="0"/>
              <a:t>: </a:t>
            </a:r>
            <a:r>
              <a:rPr lang="hr-HR" dirty="0" err="1"/>
              <a:t>own</a:t>
            </a:r>
            <a:r>
              <a:rPr lang="hr-HR" dirty="0"/>
              <a:t>, design: Ivana </a:t>
            </a:r>
            <a:r>
              <a:rPr lang="hr-HR" dirty="0" err="1"/>
              <a:t>Šatrak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8BDD190-BA1D-4979-B351-471457ACA8A8}"/>
              </a:ext>
            </a:extLst>
          </p:cNvPr>
          <p:cNvSpPr txBox="1"/>
          <p:nvPr/>
        </p:nvSpPr>
        <p:spPr>
          <a:xfrm>
            <a:off x="8033638" y="5861050"/>
            <a:ext cx="3944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Picture 4. </a:t>
            </a:r>
            <a:r>
              <a:rPr lang="hr-HR" dirty="0" err="1"/>
              <a:t>Photos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Kalnik</a:t>
            </a:r>
          </a:p>
          <a:p>
            <a:pPr algn="ctr"/>
            <a:r>
              <a:rPr lang="hr-HR" dirty="0" err="1"/>
              <a:t>Source</a:t>
            </a:r>
            <a:r>
              <a:rPr lang="hr-HR" dirty="0"/>
              <a:t>: </a:t>
            </a:r>
            <a:r>
              <a:rPr lang="hr-HR" dirty="0">
                <a:hlinkClick r:id="rId4"/>
              </a:rPr>
              <a:t>https://www.facebook.com/ertprigorje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98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F73E3D-10E9-4E39-9909-63D50371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/>
              <a:t>Climathon</a:t>
            </a:r>
            <a:r>
              <a:rPr lang="hr-HR" b="1" i="1" dirty="0"/>
              <a:t> Križevci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1DEBC8-8220-4546-9894-DCBCA42765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/>
              <a:t>November</a:t>
            </a:r>
            <a:r>
              <a:rPr lang="hr-HR" dirty="0"/>
              <a:t> 7th, 2020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challenges</a:t>
            </a:r>
            <a:r>
              <a:rPr lang="hr-HR" dirty="0"/>
              <a:t>: </a:t>
            </a:r>
          </a:p>
          <a:p>
            <a:pPr marL="514350" indent="-514350">
              <a:buAutoNum type="arabicPeriod"/>
            </a:pPr>
            <a:r>
              <a:rPr lang="hr-HR" dirty="0" err="1"/>
              <a:t>Participate</a:t>
            </a:r>
            <a:r>
              <a:rPr lang="hr-HR" dirty="0"/>
              <a:t>! Križevci </a:t>
            </a:r>
            <a:r>
              <a:rPr lang="hr-HR" dirty="0" err="1"/>
              <a:t>consul</a:t>
            </a:r>
            <a:endParaRPr lang="hr-HR" dirty="0"/>
          </a:p>
          <a:p>
            <a:pPr marL="514350" indent="-514350">
              <a:buAutoNum type="arabicPeriod"/>
            </a:pP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currency</a:t>
            </a:r>
            <a:r>
              <a:rPr lang="hr-HR"/>
              <a:t> for </a:t>
            </a:r>
            <a:r>
              <a:rPr lang="hr-HR" dirty="0" err="1"/>
              <a:t>circular</a:t>
            </a:r>
            <a:r>
              <a:rPr lang="hr-HR" dirty="0"/>
              <a:t> </a:t>
            </a:r>
            <a:r>
              <a:rPr lang="hr-HR" dirty="0" err="1"/>
              <a:t>economy</a:t>
            </a:r>
            <a:endParaRPr lang="hr-HR" dirty="0"/>
          </a:p>
          <a:p>
            <a:pPr marL="514350" indent="-514350">
              <a:buAutoNum type="arabicPeriod"/>
            </a:pPr>
            <a:endParaRPr lang="hr-HR" dirty="0"/>
          </a:p>
          <a:p>
            <a:r>
              <a:rPr lang="hr-HR" dirty="0" err="1"/>
              <a:t>Winner</a:t>
            </a:r>
            <a:r>
              <a:rPr lang="hr-HR" dirty="0"/>
              <a:t> </a:t>
            </a:r>
            <a:r>
              <a:rPr lang="hr-HR" dirty="0" err="1"/>
              <a:t>ideas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7C58942-FCFA-43BD-9A65-F799A56B1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206651"/>
            <a:ext cx="5577641" cy="3518966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26794DC9-B2A1-49C4-9740-8AD2190AF04C}"/>
              </a:ext>
            </a:extLst>
          </p:cNvPr>
          <p:cNvSpPr/>
          <p:nvPr/>
        </p:nvSpPr>
        <p:spPr>
          <a:xfrm>
            <a:off x="7162300" y="5005018"/>
            <a:ext cx="329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Picture 5. </a:t>
            </a:r>
            <a:r>
              <a:rPr lang="en-US" dirty="0" err="1"/>
              <a:t>Climathon</a:t>
            </a:r>
            <a:r>
              <a:rPr lang="en-US" dirty="0"/>
              <a:t> </a:t>
            </a:r>
            <a:r>
              <a:rPr lang="en-US" dirty="0" err="1"/>
              <a:t>Križevci</a:t>
            </a:r>
            <a:endParaRPr lang="en-US" dirty="0"/>
          </a:p>
          <a:p>
            <a:r>
              <a:rPr lang="en-US" dirty="0"/>
              <a:t>Source: own (screenshot)</a:t>
            </a:r>
          </a:p>
        </p:txBody>
      </p:sp>
    </p:spTree>
    <p:extLst>
      <p:ext uri="{BB962C8B-B14F-4D97-AF65-F5344CB8AC3E}">
        <p14:creationId xmlns:p14="http://schemas.microsoft.com/office/powerpoint/2010/main" val="3106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29923-C9CA-43AF-861C-06224655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/>
              <a:t>Croatian </a:t>
            </a:r>
            <a:r>
              <a:rPr lang="hr-HR" b="1" i="1" dirty="0" err="1"/>
              <a:t>agroeconomic</a:t>
            </a:r>
            <a:r>
              <a:rPr lang="hr-HR" b="1" i="1" dirty="0"/>
              <a:t> </a:t>
            </a:r>
            <a:r>
              <a:rPr lang="hr-HR" b="1" i="1" dirty="0" err="1"/>
              <a:t>society</a:t>
            </a:r>
            <a:r>
              <a:rPr lang="hr-HR" b="1" i="1" dirty="0"/>
              <a:t> </a:t>
            </a:r>
            <a:r>
              <a:rPr lang="hr-HR" b="1" i="1" dirty="0" err="1"/>
              <a:t>projects</a:t>
            </a:r>
            <a:endParaRPr lang="hr-HR" b="1" i="1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FCB6EFE0-FF84-4981-8513-3509273331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20" y="1027906"/>
            <a:ext cx="3414018" cy="2318956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524768D-5012-4C91-980C-77AAD6E81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20" y="3852754"/>
            <a:ext cx="3738306" cy="1771801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92FCECD-EF0B-4B69-BC95-3153CB823B4D}"/>
              </a:ext>
            </a:extLst>
          </p:cNvPr>
          <p:cNvSpPr txBox="1"/>
          <p:nvPr/>
        </p:nvSpPr>
        <p:spPr>
          <a:xfrm>
            <a:off x="1157704" y="1905979"/>
            <a:ext cx="5282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    </a:t>
            </a:r>
            <a:r>
              <a:rPr lang="hr-HR" b="1" dirty="0" err="1"/>
              <a:t>Traditional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IN</a:t>
            </a:r>
          </a:p>
          <a:p>
            <a:r>
              <a:rPr lang="hr-HR" dirty="0"/>
              <a:t>-&gt; student </a:t>
            </a:r>
            <a:r>
              <a:rPr lang="hr-HR" dirty="0" err="1"/>
              <a:t>teams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3 </a:t>
            </a:r>
            <a:r>
              <a:rPr lang="hr-HR" dirty="0" err="1"/>
              <a:t>facilities</a:t>
            </a:r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Importance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traditional</a:t>
            </a:r>
            <a:r>
              <a:rPr lang="hr-HR" dirty="0"/>
              <a:t> </a:t>
            </a: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values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customs</a:t>
            </a:r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Three</a:t>
            </a:r>
            <a:r>
              <a:rPr lang="hr-HR" dirty="0"/>
              <a:t> </a:t>
            </a:r>
            <a:r>
              <a:rPr lang="hr-HR" dirty="0" err="1"/>
              <a:t>project</a:t>
            </a:r>
            <a:r>
              <a:rPr lang="hr-HR" dirty="0"/>
              <a:t> </a:t>
            </a:r>
            <a:r>
              <a:rPr lang="hr-HR" dirty="0" err="1"/>
              <a:t>phases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b="1" dirty="0"/>
              <a:t>     </a:t>
            </a:r>
            <a:r>
              <a:rPr lang="hr-HR" b="1" dirty="0" err="1"/>
              <a:t>Individual</a:t>
            </a:r>
            <a:r>
              <a:rPr lang="hr-HR" b="1" dirty="0"/>
              <a:t> but </a:t>
            </a:r>
            <a:r>
              <a:rPr lang="hr-HR" b="1" dirty="0" err="1"/>
              <a:t>together</a:t>
            </a:r>
            <a:endParaRPr lang="hr-HR" b="1" dirty="0"/>
          </a:p>
          <a:p>
            <a:r>
              <a:rPr lang="hr-HR" dirty="0"/>
              <a:t>-&gt; 5 </a:t>
            </a:r>
            <a:r>
              <a:rPr lang="hr-HR" dirty="0" err="1"/>
              <a:t>teams</a:t>
            </a:r>
            <a:r>
              <a:rPr lang="hr-HR" dirty="0"/>
              <a:t> </a:t>
            </a:r>
            <a:r>
              <a:rPr lang="hr-HR" dirty="0" err="1"/>
              <a:t>researching</a:t>
            </a:r>
            <a:r>
              <a:rPr lang="hr-HR" dirty="0"/>
              <a:t> </a:t>
            </a:r>
            <a:r>
              <a:rPr lang="hr-HR" dirty="0" err="1"/>
              <a:t>various</a:t>
            </a:r>
            <a:r>
              <a:rPr lang="hr-HR" dirty="0"/>
              <a:t> </a:t>
            </a:r>
            <a:r>
              <a:rPr lang="hr-HR" dirty="0" err="1"/>
              <a:t>organisation</a:t>
            </a:r>
            <a:r>
              <a:rPr lang="hr-HR" dirty="0"/>
              <a:t> </a:t>
            </a:r>
            <a:r>
              <a:rPr lang="hr-HR" dirty="0" err="1"/>
              <a:t>forms</a:t>
            </a:r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 Research </a:t>
            </a:r>
            <a:r>
              <a:rPr lang="hr-HR" dirty="0" err="1"/>
              <a:t>concept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Project </a:t>
            </a:r>
            <a:r>
              <a:rPr lang="hr-HR" dirty="0" err="1"/>
              <a:t>length</a:t>
            </a:r>
            <a:r>
              <a:rPr lang="hr-HR" dirty="0"/>
              <a:t>, </a:t>
            </a:r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conference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8A452E6-DCDF-4F86-B161-1326BC59D281}"/>
              </a:ext>
            </a:extLst>
          </p:cNvPr>
          <p:cNvSpPr txBox="1"/>
          <p:nvPr/>
        </p:nvSpPr>
        <p:spPr>
          <a:xfrm>
            <a:off x="6988297" y="3003837"/>
            <a:ext cx="295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Picture 6. </a:t>
            </a:r>
            <a:r>
              <a:rPr lang="hr-HR" sz="1200" dirty="0" err="1"/>
              <a:t>Traditional</a:t>
            </a:r>
            <a:r>
              <a:rPr lang="hr-HR" sz="1200" dirty="0"/>
              <a:t> </a:t>
            </a:r>
            <a:r>
              <a:rPr lang="hr-HR" sz="1200" dirty="0" err="1"/>
              <a:t>is</a:t>
            </a:r>
            <a:r>
              <a:rPr lang="hr-HR" sz="1200" dirty="0"/>
              <a:t> IN logo</a:t>
            </a:r>
          </a:p>
          <a:p>
            <a:pPr algn="ctr"/>
            <a:r>
              <a:rPr lang="hr-HR" sz="1200" dirty="0" err="1"/>
              <a:t>Source</a:t>
            </a:r>
            <a:r>
              <a:rPr lang="hr-HR" sz="1200" dirty="0"/>
              <a:t>: </a:t>
            </a:r>
            <a:r>
              <a:rPr lang="hr-HR" sz="1200" u="sng" dirty="0">
                <a:hlinkClick r:id="rId4"/>
              </a:rPr>
              <a:t>https://haed.hr/wp-content/uploads/2020/12/Tradicionalno-je-IN-LOGO-1-1.png</a:t>
            </a:r>
            <a:r>
              <a:rPr lang="hr-HR" sz="1200" dirty="0"/>
              <a:t> </a:t>
            </a:r>
          </a:p>
          <a:p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4F72E77-96EA-4F22-A040-80EF037A29D6}"/>
              </a:ext>
            </a:extLst>
          </p:cNvPr>
          <p:cNvSpPr txBox="1"/>
          <p:nvPr/>
        </p:nvSpPr>
        <p:spPr>
          <a:xfrm>
            <a:off x="6858556" y="5752729"/>
            <a:ext cx="422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/>
              <a:t>Picture 7. </a:t>
            </a:r>
            <a:r>
              <a:rPr lang="hr-HR" sz="1200" dirty="0" err="1"/>
              <a:t>Students</a:t>
            </a:r>
            <a:r>
              <a:rPr lang="hr-HR" sz="1200" dirty="0"/>
              <a:t> </a:t>
            </a:r>
            <a:r>
              <a:rPr lang="hr-HR" sz="1200" dirty="0" err="1"/>
              <a:t>involved</a:t>
            </a:r>
            <a:r>
              <a:rPr lang="hr-HR" sz="1200" dirty="0"/>
              <a:t> </a:t>
            </a:r>
            <a:r>
              <a:rPr lang="hr-HR" sz="1200" dirty="0" err="1"/>
              <a:t>in</a:t>
            </a:r>
            <a:r>
              <a:rPr lang="hr-HR" sz="1200" dirty="0"/>
              <a:t> </a:t>
            </a:r>
            <a:r>
              <a:rPr lang="hr-HR" sz="1200" dirty="0" err="1"/>
              <a:t>project</a:t>
            </a:r>
            <a:r>
              <a:rPr lang="hr-HR" sz="1200" dirty="0"/>
              <a:t> „</a:t>
            </a:r>
            <a:r>
              <a:rPr lang="hr-HR" sz="1200" dirty="0" err="1"/>
              <a:t>Individual</a:t>
            </a:r>
            <a:r>
              <a:rPr lang="hr-HR" sz="1200" dirty="0"/>
              <a:t> but </a:t>
            </a:r>
            <a:r>
              <a:rPr lang="hr-HR" sz="1200" dirty="0" err="1"/>
              <a:t>together</a:t>
            </a:r>
            <a:r>
              <a:rPr lang="hr-HR" sz="1200" dirty="0"/>
              <a:t>”</a:t>
            </a:r>
          </a:p>
          <a:p>
            <a:pPr algn="ctr"/>
            <a:r>
              <a:rPr lang="hr-HR" sz="1200" dirty="0" err="1"/>
              <a:t>Source</a:t>
            </a:r>
            <a:r>
              <a:rPr lang="hr-HR" sz="1200" dirty="0"/>
              <a:t>: </a:t>
            </a:r>
            <a:r>
              <a:rPr lang="hr-HR" sz="1200" dirty="0">
                <a:hlinkClick r:id="rId5"/>
              </a:rPr>
              <a:t>https://haed.hr/studentski-projekti-individalno-a-zajedno/</a:t>
            </a:r>
            <a:r>
              <a:rPr lang="hr-H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24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F007B-E512-41AD-BBCF-2A5786F0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/>
              <a:t>Conclusion</a:t>
            </a:r>
            <a:endParaRPr lang="hr-HR" b="1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0B5352-8BDB-4144-8B68-EFD13931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Personal </a:t>
            </a:r>
            <a:r>
              <a:rPr lang="hr-HR" dirty="0" err="1"/>
              <a:t>experience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Skill</a:t>
            </a:r>
            <a:r>
              <a:rPr lang="hr-HR" dirty="0"/>
              <a:t> </a:t>
            </a:r>
            <a:r>
              <a:rPr lang="hr-HR" dirty="0" err="1"/>
              <a:t>improvement</a:t>
            </a:r>
            <a:r>
              <a:rPr lang="hr-HR" dirty="0"/>
              <a:t>, </a:t>
            </a:r>
            <a:r>
              <a:rPr lang="hr-HR" dirty="0" err="1"/>
              <a:t>learning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doing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casual</a:t>
            </a:r>
            <a:r>
              <a:rPr lang="hr-HR" dirty="0"/>
              <a:t> </a:t>
            </a:r>
            <a:r>
              <a:rPr lang="hr-HR" dirty="0" err="1"/>
              <a:t>way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-&gt; </a:t>
            </a:r>
            <a:r>
              <a:rPr lang="hr-HR" dirty="0" err="1"/>
              <a:t>service</a:t>
            </a:r>
            <a:r>
              <a:rPr lang="hr-HR" dirty="0"/>
              <a:t> </a:t>
            </a:r>
            <a:r>
              <a:rPr lang="hr-HR" dirty="0" err="1"/>
              <a:t>learning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Benefits</a:t>
            </a:r>
            <a:r>
              <a:rPr lang="hr-HR" dirty="0"/>
              <a:t> for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community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-&gt; a </a:t>
            </a:r>
            <a:r>
              <a:rPr lang="hr-HR" dirty="0" err="1"/>
              <a:t>reason</a:t>
            </a:r>
            <a:r>
              <a:rPr lang="hr-HR" dirty="0"/>
              <a:t> to </a:t>
            </a:r>
            <a:r>
              <a:rPr lang="hr-HR" dirty="0" err="1"/>
              <a:t>encourage</a:t>
            </a:r>
            <a:r>
              <a:rPr lang="hr-HR" dirty="0"/>
              <a:t> </a:t>
            </a:r>
            <a:r>
              <a:rPr lang="hr-HR" dirty="0" err="1"/>
              <a:t>student`s</a:t>
            </a:r>
            <a:r>
              <a:rPr lang="hr-HR" dirty="0"/>
              <a:t> </a:t>
            </a:r>
            <a:r>
              <a:rPr lang="hr-HR" dirty="0" err="1"/>
              <a:t>participance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extracurricular</a:t>
            </a:r>
            <a:r>
              <a:rPr lang="hr-HR" dirty="0"/>
              <a:t> </a:t>
            </a:r>
            <a:r>
              <a:rPr lang="hr-HR" dirty="0" err="1"/>
              <a:t>activities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8455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997</Words>
  <Application>Microsoft Office PowerPoint</Application>
  <PresentationFormat>Široki zaslon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Service learning and student activity based on events and student projects in 2020 and 2021</vt:lpstr>
      <vt:lpstr>Content</vt:lpstr>
      <vt:lpstr>Introduction</vt:lpstr>
      <vt:lpstr>First Croatian hackathon</vt:lpstr>
      <vt:lpstr>Town for youth – Križevci 2030</vt:lpstr>
      <vt:lpstr>EkoRurTour</vt:lpstr>
      <vt:lpstr>Climathon Križevci</vt:lpstr>
      <vt:lpstr>Croatian agroeconomic society projects</vt:lpstr>
      <vt:lpstr>Conclusion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and student activity based on events and student projects in 2020 and 2021</dc:title>
  <dc:creator>HP 650</dc:creator>
  <cp:lastModifiedBy>HP 650</cp:lastModifiedBy>
  <cp:revision>13</cp:revision>
  <cp:lastPrinted>2021-08-07T14:39:57Z</cp:lastPrinted>
  <dcterms:created xsi:type="dcterms:W3CDTF">2021-08-06T12:37:34Z</dcterms:created>
  <dcterms:modified xsi:type="dcterms:W3CDTF">2021-08-23T07:14:01Z</dcterms:modified>
</cp:coreProperties>
</file>