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77" r:id="rId4"/>
    <p:sldId id="259" r:id="rId5"/>
    <p:sldId id="279" r:id="rId6"/>
    <p:sldId id="280" r:id="rId7"/>
    <p:sldId id="282" r:id="rId8"/>
    <p:sldId id="285" r:id="rId9"/>
    <p:sldId id="286" r:id="rId10"/>
    <p:sldId id="290" r:id="rId11"/>
    <p:sldId id="291" r:id="rId12"/>
    <p:sldId id="287" r:id="rId13"/>
    <p:sldId id="288" r:id="rId14"/>
    <p:sldId id="289" r:id="rId15"/>
    <p:sldId id="292" r:id="rId16"/>
    <p:sldId id="293" r:id="rId17"/>
    <p:sldId id="295" r:id="rId18"/>
    <p:sldId id="296" r:id="rId19"/>
    <p:sldId id="297" r:id="rId20"/>
    <p:sldId id="298" r:id="rId21"/>
    <p:sldId id="299" r:id="rId22"/>
    <p:sldId id="276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5CAAC-474F-47B6-A1B1-6A1DC37D5D51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2018F-9B71-4DE9-AFC8-5D559CBA7C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116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NAPOMENA: Da biste zamijenili sliku, samo je odaberite i izbrišite. Potom se poslužite ikonom Umetanje slike da biste je zamijenili svojom slikom!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821A9-1C31-4760-BDBC-9A0BA471B1B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4D0511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4D0511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809" y="1643064"/>
            <a:ext cx="9146384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810" y="4572001"/>
            <a:ext cx="9146382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98B0EC-2929-4D79-A2B2-53882386DCAA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771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FE51F7-9128-4354-94A9-7D1E1215F3A0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5276" y="1462088"/>
            <a:ext cx="3125015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1141710" y="685800"/>
            <a:ext cx="6478687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925275" y="3429000"/>
            <a:ext cx="3125015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A6E4BC-4491-4218-BA16-DBFD3B64CE46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67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 bwMode="gray">
          <a:xfrm>
            <a:off x="7315517" y="0"/>
            <a:ext cx="4192094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cxnSp>
        <p:nvCxnSpPr>
          <p:cNvPr id="11" name="Ravni poveznik 10"/>
          <p:cNvCxnSpPr/>
          <p:nvPr/>
        </p:nvCxnSpPr>
        <p:spPr>
          <a:xfrm>
            <a:off x="7467957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11355169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5276" y="1643064"/>
            <a:ext cx="3125015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15" name="Pravokutnik 14"/>
          <p:cNvSpPr/>
          <p:nvPr/>
        </p:nvSpPr>
        <p:spPr bwMode="gray">
          <a:xfrm rot="120000">
            <a:off x="655087" y="532502"/>
            <a:ext cx="610520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 bwMode="gray">
          <a:xfrm>
            <a:off x="745780" y="609600"/>
            <a:ext cx="5916205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925276" y="4423914"/>
            <a:ext cx="3125015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Rezervirano mjesto za podnožje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12" name="Rezervirano mjesto za datum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D0954B-109A-4787-83A4-EC0B3F20C6D1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14" name="Rezervirano mjesto za broj slajda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47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7E6F9E-A476-43ED-BCA6-A657AA6B7499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169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221014" y="685801"/>
            <a:ext cx="1829277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141711" y="685800"/>
            <a:ext cx="7926863" cy="5486400"/>
          </a:xfrm>
        </p:spPr>
        <p:txBody>
          <a:bodyPr vert="eaVert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9D5978-4BD6-450D-ADD5-A4C46874E845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72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slajd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809" y="4843464"/>
            <a:ext cx="9146384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810" y="5791200"/>
            <a:ext cx="9146382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 bwMode="gray">
          <a:xfrm rot="185582">
            <a:off x="1414945" y="762624"/>
            <a:ext cx="2947781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sp>
        <p:nvSpPr>
          <p:cNvPr id="11" name="Rezervirano mjesto za sliku 10" descr="Prazno rezervirano mjesto za dodavanje slike. Kliknite rezervirano mjesto i odaberite sliku koju želite dodati."/>
          <p:cNvSpPr>
            <a:spLocks noGrp="1"/>
          </p:cNvSpPr>
          <p:nvPr>
            <p:ph type="pic" sz="quarter" idx="13"/>
          </p:nvPr>
        </p:nvSpPr>
        <p:spPr bwMode="gray">
          <a:xfrm>
            <a:off x="1634976" y="917753"/>
            <a:ext cx="2593063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 bwMode="gray">
          <a:xfrm rot="120000">
            <a:off x="4601937" y="740344"/>
            <a:ext cx="2947781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sp>
        <p:nvSpPr>
          <p:cNvPr id="12" name="Rezervirano mjesto za sliku 10" descr="Prazno rezervirano mjesto za dodavanje slike. Kliknite rezervirano mjesto i odaberite sliku koju želite dodati."/>
          <p:cNvSpPr>
            <a:spLocks noGrp="1"/>
          </p:cNvSpPr>
          <p:nvPr>
            <p:ph type="pic" sz="quarter" idx="14"/>
          </p:nvPr>
        </p:nvSpPr>
        <p:spPr bwMode="gray">
          <a:xfrm>
            <a:off x="4788754" y="917753"/>
            <a:ext cx="2593063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 bwMode="gray">
          <a:xfrm rot="21480000">
            <a:off x="7777286" y="727478"/>
            <a:ext cx="2947781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sp>
        <p:nvSpPr>
          <p:cNvPr id="13" name="Rezervirano mjesto za sliku 10" descr="Prazno rezervirano mjesto za dodavanje slike. Kliknite rezervirano mjesto i odaberite sliku koju želite dodati."/>
          <p:cNvSpPr>
            <a:spLocks noGrp="1"/>
          </p:cNvSpPr>
          <p:nvPr>
            <p:ph type="pic" sz="quarter" idx="15"/>
          </p:nvPr>
        </p:nvSpPr>
        <p:spPr bwMode="gray">
          <a:xfrm>
            <a:off x="7942532" y="917754"/>
            <a:ext cx="2593063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B1C745-282E-48C8-ADA4-BA4191BE2447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3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amjenski naslovni slajd sa sli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810" y="4843464"/>
            <a:ext cx="9146384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810" y="5791200"/>
            <a:ext cx="9146382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  <p:sp>
        <p:nvSpPr>
          <p:cNvPr id="11" name="Rezervirano mjesto za sliku 10" descr="Prazno rezervirano mjesto za dodavanje slike. Kliknite rezervirano mjesto i odaberite sliku koju želite dodati."/>
          <p:cNvSpPr>
            <a:spLocks noGrp="1"/>
          </p:cNvSpPr>
          <p:nvPr>
            <p:ph type="pic" sz="quarter" idx="13"/>
          </p:nvPr>
        </p:nvSpPr>
        <p:spPr>
          <a:xfrm>
            <a:off x="1853572" y="685800"/>
            <a:ext cx="2743915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12" name="Rezervirano mjesto za sliku 10" descr="Prazno rezervirano mjesto za dodavanje slike. Kliknite rezervirano mjesto i odaberite sliku koju želite dodati."/>
          <p:cNvSpPr>
            <a:spLocks noGrp="1"/>
          </p:cNvSpPr>
          <p:nvPr>
            <p:ph type="pic" sz="quarter" idx="14"/>
          </p:nvPr>
        </p:nvSpPr>
        <p:spPr>
          <a:xfrm>
            <a:off x="4724042" y="685800"/>
            <a:ext cx="2743915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13" name="Rezervirano mjesto za sliku 10" descr="Prazno rezervirano mjesto za dodavanje slike. Kliknite rezervirano mjesto i odaberite sliku koju želite dodati."/>
          <p:cNvSpPr>
            <a:spLocks noGrp="1"/>
          </p:cNvSpPr>
          <p:nvPr>
            <p:ph type="pic" sz="quarter" idx="15"/>
          </p:nvPr>
        </p:nvSpPr>
        <p:spPr>
          <a:xfrm>
            <a:off x="7594512" y="685800"/>
            <a:ext cx="2743915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6B090-FA98-4632-8837-FE9CDC47BA09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53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9A3E08-5A66-45A4-BD95-D30D52B0953E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49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sadržaj sa sli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utnik 6"/>
          <p:cNvSpPr/>
          <p:nvPr/>
        </p:nvSpPr>
        <p:spPr bwMode="gray">
          <a:xfrm>
            <a:off x="2160055" y="0"/>
            <a:ext cx="9347554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96392" y="319088"/>
            <a:ext cx="76728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 bwMode="gray">
          <a:xfrm rot="21379692">
            <a:off x="322346" y="211183"/>
            <a:ext cx="1542851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sp>
        <p:nvSpPr>
          <p:cNvPr id="14" name="Rezervirano mjesto za sliku 13" descr="Prazno rezervirano mjesto za dodavanje slike. Kliknite rezervirano mjesto i odaberite sliku koju želite dodati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508" y="280969"/>
            <a:ext cx="1446534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2996392" y="1643063"/>
            <a:ext cx="7672800" cy="4529137"/>
          </a:xfrm>
        </p:spPr>
        <p:txBody>
          <a:bodyPr rtlCol="0"/>
          <a:lstStyle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cxnSp>
        <p:nvCxnSpPr>
          <p:cNvPr id="8" name="Ravni poveznik 7"/>
          <p:cNvCxnSpPr/>
          <p:nvPr/>
        </p:nvCxnSpPr>
        <p:spPr>
          <a:xfrm>
            <a:off x="2310414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11355169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2AB6FA-0D72-4B88-83D6-FF6650A7389E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91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810" y="1643064"/>
            <a:ext cx="9146384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810" y="4572001"/>
            <a:ext cx="9146382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6FB36E-0533-4E33-A3B7-12E07480C2C6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014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22809" y="1643063"/>
            <a:ext cx="4481727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87465" y="1643063"/>
            <a:ext cx="4481727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F8EA06-2EB7-4AB3-89C6-7CA53734D2C7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19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811" y="1624372"/>
            <a:ext cx="4481727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2811" y="2438401"/>
            <a:ext cx="4481727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87465" y="1624372"/>
            <a:ext cx="4481727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87465" y="2438401"/>
            <a:ext cx="4481727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79758D-6D56-4FB7-8E90-E6117212C2DF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2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C552FB-4563-4F35-909D-FC6936E27622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24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 bwMode="gray">
          <a:xfrm>
            <a:off x="684389" y="0"/>
            <a:ext cx="10823221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800" dirty="0"/>
          </a:p>
        </p:txBody>
      </p:sp>
      <p:cxnSp>
        <p:nvCxnSpPr>
          <p:cNvPr id="8" name="Ravni poveznik 7"/>
          <p:cNvCxnSpPr/>
          <p:nvPr/>
        </p:nvCxnSpPr>
        <p:spPr>
          <a:xfrm>
            <a:off x="836830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11355169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22811" y="319088"/>
            <a:ext cx="914638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811" y="1643063"/>
            <a:ext cx="9146382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508278" y="6400801"/>
            <a:ext cx="679809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458815" y="6400801"/>
            <a:ext cx="116796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ADEF7A-D1D6-477D-B99C-2083D7526EF4}" type="datetime1">
              <a:rPr lang="hr-HR" smtClean="0"/>
              <a:t>27.4.2026.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9754552" y="6400801"/>
            <a:ext cx="91464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5054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ko-pelin.hr/proizvodi/ljesnjak-ocisceni-ekoloski-proizvod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ag-adrion.hr/zastita-i-oznacavanje-autohtonih-proizvoda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agreb.hr/plavi-ceker/171273" TargetMode="External"/><Relationship Id="rId2" Type="http://schemas.openxmlformats.org/officeDocument/2006/relationships/hyperlink" Target="https://www.hgk.hr/hrvatskom-kvalitetom-do-brendiranja-obiteljskog-turizma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komunalac-kc.hr/trznica-i-sajmiste/certificirana-seljacka-trznica/" TargetMode="External"/><Relationship Id="rId4" Type="http://schemas.openxmlformats.org/officeDocument/2006/relationships/hyperlink" Target="https://poljoprivreda.gov.hr/UserDocsImages/dokumenti/hrana/zoi-zozp-zts/Katalog_zasticenih_proizvoda_2021_web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gk.hr/hrvatskom-kvalitetom-do-brendiranja-obiteljskog-turizm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hhfp.hapih.hr/meso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pcinapasman.hr/hrvatski-otocni-proizvod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1437717" y="4437112"/>
            <a:ext cx="10058883" cy="1152128"/>
          </a:xfrm>
        </p:spPr>
        <p:txBody>
          <a:bodyPr rtlCol="0">
            <a:noAutofit/>
          </a:bodyPr>
          <a:lstStyle/>
          <a:p>
            <a:pPr>
              <a:spcAft>
                <a:spcPts val="600"/>
              </a:spcAft>
            </a:pP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Osiguravanje kvalitete u poljoprivrednoj proizvodnji</a:t>
            </a:r>
            <a:b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P – 4 Kvaliteta u kratkim lancima opskrbe hranom</a:t>
            </a: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437716" y="5709191"/>
            <a:ext cx="9144000" cy="1080120"/>
          </a:xfrm>
        </p:spPr>
        <p:txBody>
          <a:bodyPr rtlCol="0">
            <a:normAutofit/>
          </a:bodyPr>
          <a:lstStyle/>
          <a:p>
            <a:pPr rtl="0"/>
            <a:r>
              <a:rPr lang="hr-HR" sz="2000" dirty="0"/>
              <a:t>Stručni kratki studiji AP i BP</a:t>
            </a:r>
          </a:p>
          <a:p>
            <a:pPr rtl="0"/>
            <a:r>
              <a:rPr lang="hr-HR" sz="2000" dirty="0"/>
              <a:t>Ak. god. 2025/2026.</a:t>
            </a:r>
          </a:p>
          <a:p>
            <a:pPr rtl="0"/>
            <a:r>
              <a:rPr lang="hr-HR" sz="2000" dirty="0"/>
              <a:t>Dr. sc. Dušanka Gajdić, </a:t>
            </a:r>
            <a:r>
              <a:rPr lang="hr-HR" sz="2000" dirty="0" err="1"/>
              <a:t>prof.struč.stu</a:t>
            </a:r>
            <a:r>
              <a:rPr lang="hr-HR" dirty="0" err="1"/>
              <a:t>d</a:t>
            </a:r>
            <a:r>
              <a:rPr lang="hr-HR" dirty="0"/>
              <a:t>.</a:t>
            </a:r>
          </a:p>
          <a:p>
            <a:pPr rtl="0"/>
            <a:endParaRPr lang="hr-HR" dirty="0"/>
          </a:p>
          <a:p>
            <a:pPr rtl="0"/>
            <a:endParaRPr lang="hr-HR" dirty="0"/>
          </a:p>
        </p:txBody>
      </p:sp>
      <p:pic>
        <p:nvPicPr>
          <p:cNvPr id="7" name="Rezervirano mjesto za sliku 6" descr="Košara puna jabuka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7717" y="697211"/>
            <a:ext cx="2592388" cy="3314700"/>
          </a:xfrm>
        </p:spPr>
      </p:pic>
      <p:pic>
        <p:nvPicPr>
          <p:cNvPr id="8" name="Rezervirano mjesto za sliku 7" descr="Krupni plan štapića cimeta i jabuka pokraj tanjura i vilica na stolu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8247" y="697211"/>
            <a:ext cx="2592388" cy="3314700"/>
          </a:xfrm>
        </p:spPr>
      </p:pic>
      <p:pic>
        <p:nvPicPr>
          <p:cNvPr id="9" name="Rezervirano mjesto za sliku 8" descr="Kriška pite od jabuka na tanjuru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0056" y="697211"/>
            <a:ext cx="2592388" cy="3314701"/>
          </a:xfrm>
        </p:spPr>
      </p:pic>
    </p:spTree>
    <p:extLst>
      <p:ext uri="{BB962C8B-B14F-4D97-AF65-F5344CB8AC3E}">
        <p14:creationId xmlns:p14="http://schemas.microsoft.com/office/powerpoint/2010/main" val="23069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47310" y="119136"/>
            <a:ext cx="8911687" cy="597861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4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52892" y="981692"/>
            <a:ext cx="8915400" cy="51873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b="1" dirty="0" err="1">
                <a:ea typeface="Calibri" panose="020F0502020204030204" pitchFamily="34" charset="0"/>
                <a:cs typeface="Calibri" panose="020F0502020204030204" pitchFamily="34" charset="0"/>
              </a:rPr>
              <a:t>Ekoznak</a:t>
            </a:r>
            <a:r>
              <a:rPr lang="hr-HR" dirty="0">
                <a:ea typeface="Calibri" panose="020F0502020204030204" pitchFamily="34" charset="0"/>
                <a:cs typeface="Calibri" panose="020F0502020204030204" pitchFamily="34" charset="0"/>
              </a:rPr>
              <a:t>  - se koristi pri označavanju, oglašavanju i prezentiranju proizvoda koji zadovoljavaju odredbe propisa za područje ekološke poljoprivredne proizvodnje.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ea typeface="Calibri" panose="020F0502020204030204" pitchFamily="34" charset="0"/>
                <a:cs typeface="Calibri" panose="020F0502020204030204" pitchFamily="34" charset="0"/>
              </a:rPr>
              <a:t>Certificiranje u ekološkoj poljoprivredi mogu provoditi samo akreditirana certifikacijska tijela koja imaju ovlaštenje Ministarstva poljoprivrede.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Slika 4. Hrvatski proizvod sa znakom ekološkog proizvoda EU i RH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80" y="3375434"/>
            <a:ext cx="3714286" cy="18761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018010" y="5680701"/>
            <a:ext cx="7326284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r-H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6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http://eko-pelin.hr/proizvodi/ljesnjak-ocisceni-ekoloski-proizvod/</a:t>
            </a:r>
            <a:r>
              <a:rPr lang="hr-H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(25. 10. 2108.)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892" y="3575383"/>
            <a:ext cx="1640324" cy="14762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230" y="3648915"/>
            <a:ext cx="2102186" cy="140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03286" y="-16211"/>
            <a:ext cx="8911687" cy="572923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4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88901" y="631054"/>
            <a:ext cx="10424159" cy="584531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hr-HR" b="1" i="1" dirty="0">
                <a:ea typeface="Calibri" panose="020F0502020204030204" pitchFamily="34" charset="0"/>
                <a:cs typeface="Calibri" panose="020F0502020204030204" pitchFamily="34" charset="0"/>
              </a:rPr>
              <a:t>Regionalne i lokalne oznake kvalitete</a:t>
            </a:r>
            <a:r>
              <a:rPr lang="hr-HR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ea typeface="Calibri" panose="020F0502020204030204" pitchFamily="34" charset="0"/>
                <a:cs typeface="Calibri" panose="020F0502020204030204" pitchFamily="34" charset="0"/>
              </a:rPr>
              <a:t>sve češće se pojavljuju na lokalnim tržištima poljoprivredno-prehrambenih proizvoda.</a:t>
            </a:r>
            <a:endParaRPr lang="hr-H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AutoNum type="arabicPeriod"/>
            </a:pPr>
            <a:r>
              <a:rPr lang="hr-HR" sz="1800" b="1" i="1" dirty="0">
                <a:ea typeface="Calibri" panose="020F0502020204030204" pitchFamily="34" charset="0"/>
              </a:rPr>
              <a:t>Oznaka IQ – Istarska kvaliteta (engl. </a:t>
            </a:r>
            <a:r>
              <a:rPr lang="hr-HR" sz="1800" b="1" i="1" dirty="0" err="1">
                <a:ea typeface="Calibri" panose="020F0502020204030204" pitchFamily="34" charset="0"/>
              </a:rPr>
              <a:t>Istrian</a:t>
            </a:r>
            <a:r>
              <a:rPr lang="hr-HR" sz="1800" b="1" i="1" dirty="0">
                <a:ea typeface="Calibri" panose="020F0502020204030204" pitchFamily="34" charset="0"/>
              </a:rPr>
              <a:t> </a:t>
            </a:r>
            <a:r>
              <a:rPr lang="hr-HR" sz="1800" b="1" i="1" dirty="0" err="1">
                <a:ea typeface="Calibri" panose="020F0502020204030204" pitchFamily="34" charset="0"/>
              </a:rPr>
              <a:t>quality</a:t>
            </a:r>
            <a:r>
              <a:rPr lang="hr-HR" sz="1800" b="1" i="1" dirty="0">
                <a:ea typeface="Calibri" panose="020F0502020204030204" pitchFamily="34" charset="0"/>
              </a:rPr>
              <a:t>, IQ) </a:t>
            </a:r>
            <a:r>
              <a:rPr lang="hr-HR" sz="1800" i="1" dirty="0">
                <a:ea typeface="Calibri" panose="020F0502020204030204" pitchFamily="34" charset="0"/>
              </a:rPr>
              <a:t>- </a:t>
            </a:r>
            <a:r>
              <a:rPr lang="hr-HR" sz="1800" dirty="0">
                <a:ea typeface="Calibri" panose="020F0502020204030204" pitchFamily="34" charset="0"/>
              </a:rPr>
              <a:t>Prvenstveno je namijenjena označavanju vina visoke kvalitete proizvedenih od grožđa sorte malvazija istarska i </a:t>
            </a:r>
            <a:r>
              <a:rPr lang="hr-HR" sz="1800" dirty="0" err="1">
                <a:ea typeface="Calibri" panose="020F0502020204030204" pitchFamily="34" charset="0"/>
              </a:rPr>
              <a:t>teran</a:t>
            </a:r>
            <a:r>
              <a:rPr lang="hr-HR" sz="1800" dirty="0">
                <a:ea typeface="Calibri" panose="020F0502020204030204" pitchFamily="34" charset="0"/>
              </a:rPr>
              <a:t> te poticanju razvoja proizvodnje tih autohtonih vina. Istarska razvojna agencija (IDA) i udruga </a:t>
            </a:r>
            <a:r>
              <a:rPr lang="hr-HR" sz="1800" dirty="0" err="1">
                <a:ea typeface="Calibri" panose="020F0502020204030204" pitchFamily="34" charset="0"/>
              </a:rPr>
              <a:t>Vinistra</a:t>
            </a:r>
            <a:r>
              <a:rPr lang="hr-HR" sz="1800" dirty="0">
                <a:ea typeface="Calibri" panose="020F0502020204030204" pitchFamily="34" charset="0"/>
              </a:rPr>
              <a:t> 2005. godine potpisali su Ugovor o upotrebi oznake </a:t>
            </a:r>
          </a:p>
          <a:p>
            <a:pPr>
              <a:buAutoNum type="arabicPeriod"/>
            </a:pPr>
            <a:r>
              <a:rPr lang="hr-HR" sz="1800" b="1" i="1" dirty="0">
                <a:ea typeface="Calibri" panose="020F0502020204030204" pitchFamily="34" charset="0"/>
              </a:rPr>
              <a:t>Lika </a:t>
            </a:r>
            <a:r>
              <a:rPr lang="hr-HR" sz="1800" b="1" i="1" dirty="0" err="1">
                <a:ea typeface="Calibri" panose="020F0502020204030204" pitchFamily="34" charset="0"/>
              </a:rPr>
              <a:t>Quality</a:t>
            </a:r>
            <a:r>
              <a:rPr lang="hr-HR" sz="1800" b="1" i="1" dirty="0">
                <a:ea typeface="Calibri" panose="020F0502020204030204" pitchFamily="34" charset="0"/>
              </a:rPr>
              <a:t>  </a:t>
            </a:r>
            <a:r>
              <a:rPr lang="hr-HR" sz="1800" i="1" dirty="0">
                <a:ea typeface="Calibri" panose="020F0502020204030204" pitchFamily="34" charset="0"/>
              </a:rPr>
              <a:t>- </a:t>
            </a:r>
            <a:r>
              <a:rPr lang="hr-HR" sz="1800" dirty="0">
                <a:ea typeface="Calibri" panose="020F0502020204030204" pitchFamily="34" charset="0"/>
              </a:rPr>
              <a:t>Znak je zaštićen kao jamstveni žig u Državnom zavodu za zaštitu intelektualnog vlasništva Republike Hrvatske, a nositelj je Lokalna akcijska grupa Lika (LAG Lika) </a:t>
            </a:r>
          </a:p>
          <a:p>
            <a:pPr>
              <a:buAutoNum type="arabicPeriod"/>
            </a:pPr>
            <a:r>
              <a:rPr lang="hr-HR" sz="1800" b="1" i="1" dirty="0">
                <a:ea typeface="Calibri" panose="020F0502020204030204" pitchFamily="34" charset="0"/>
              </a:rPr>
              <a:t>"Golden </a:t>
            </a:r>
            <a:r>
              <a:rPr lang="hr-HR" sz="1800" b="1" i="1" dirty="0" err="1">
                <a:ea typeface="Calibri" panose="020F0502020204030204" pitchFamily="34" charset="0"/>
              </a:rPr>
              <a:t>Panonian</a:t>
            </a:r>
            <a:r>
              <a:rPr lang="hr-HR" sz="1800" b="1" i="1" dirty="0">
                <a:ea typeface="Calibri" panose="020F0502020204030204" pitchFamily="34" charset="0"/>
              </a:rPr>
              <a:t> </a:t>
            </a:r>
            <a:r>
              <a:rPr lang="hr-HR" sz="1800" b="1" i="1" dirty="0" err="1">
                <a:ea typeface="Calibri" panose="020F0502020204030204" pitchFamily="34" charset="0"/>
              </a:rPr>
              <a:t>Quality</a:t>
            </a:r>
            <a:r>
              <a:rPr lang="hr-HR" sz="1800" b="1" i="1" dirty="0">
                <a:ea typeface="Calibri" panose="020F0502020204030204" pitchFamily="34" charset="0"/>
              </a:rPr>
              <a:t>„ - </a:t>
            </a:r>
            <a:r>
              <a:rPr lang="hr-HR" sz="1800" dirty="0" err="1">
                <a:ea typeface="Calibri" panose="020F0502020204030204" pitchFamily="34" charset="0"/>
              </a:rPr>
              <a:t>brendiranje</a:t>
            </a:r>
            <a:r>
              <a:rPr lang="hr-HR" sz="1800" dirty="0">
                <a:ea typeface="Calibri" panose="020F0502020204030204" pitchFamily="34" charset="0"/>
              </a:rPr>
              <a:t> domaćih lokalnih proizvoda s područja Osječko-baranjske županije u svrhu njihove prepoznatljivosti i prepoznavanja regije kao tradicionalno </a:t>
            </a:r>
            <a:r>
              <a:rPr lang="hr-HR" sz="1800" dirty="0" err="1">
                <a:ea typeface="Calibri" panose="020F0502020204030204" pitchFamily="34" charset="0"/>
              </a:rPr>
              <a:t>gastroturističke</a:t>
            </a:r>
            <a:r>
              <a:rPr lang="hr-HR" sz="1800" dirty="0">
                <a:ea typeface="Calibri" panose="020F0502020204030204" pitchFamily="34" charset="0"/>
              </a:rPr>
              <a:t> ponude.</a:t>
            </a:r>
          </a:p>
          <a:p>
            <a:pPr marL="0" lvl="0" indent="0">
              <a:buClr>
                <a:srgbClr val="E78712"/>
              </a:buClr>
              <a:buNone/>
            </a:pPr>
            <a:r>
              <a:rPr lang="hr-HR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hr-HR" sz="1100" dirty="0">
                <a:solidFill>
                  <a:srgbClr val="4D05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Slika 5. Znak </a:t>
            </a:r>
            <a:r>
              <a:rPr lang="hr-HR" sz="1100" i="1" dirty="0">
                <a:solidFill>
                  <a:srgbClr val="4D05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Golden </a:t>
            </a:r>
            <a:r>
              <a:rPr lang="hr-HR" sz="1100" i="1" dirty="0" err="1">
                <a:solidFill>
                  <a:srgbClr val="4D05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Panonian</a:t>
            </a:r>
            <a:r>
              <a:rPr lang="hr-HR" sz="1100" i="1" dirty="0">
                <a:solidFill>
                  <a:srgbClr val="4D05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100" i="1" dirty="0" err="1">
                <a:solidFill>
                  <a:srgbClr val="4D05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endParaRPr lang="hr-HR" sz="1100" i="1" dirty="0">
              <a:solidFill>
                <a:srgbClr val="4D05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E78712"/>
              </a:buClr>
              <a:buNone/>
            </a:pPr>
            <a:endParaRPr lang="hr-HR" sz="1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E78712"/>
              </a:buClr>
              <a:buNone/>
            </a:pPr>
            <a:r>
              <a:rPr lang="hr-HR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hr-HR" i="1" dirty="0">
              <a:solidFill>
                <a:srgbClr val="647252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641" y="4256709"/>
            <a:ext cx="4290473" cy="248481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231728" y="6589546"/>
            <a:ext cx="2962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https://www.lika-destination.hr/lika-quality/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772" y="4391933"/>
            <a:ext cx="2079287" cy="2079287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8874000" y="4118460"/>
            <a:ext cx="1681871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Slika 7. Znak </a:t>
            </a:r>
            <a:r>
              <a:rPr lang="hr-HR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Lika </a:t>
            </a:r>
            <a:r>
              <a:rPr lang="hr-HR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endParaRPr lang="hr-HR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696" y="4818624"/>
            <a:ext cx="2857500" cy="123825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1869327" y="6405572"/>
            <a:ext cx="20922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https://goldenpanonianquality.eu</a:t>
            </a:r>
            <a:r>
              <a:rPr lang="hr-H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24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8407" y="104585"/>
            <a:ext cx="8911687" cy="647737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4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45565" y="1079856"/>
            <a:ext cx="9610115" cy="6293531"/>
          </a:xfrm>
        </p:spPr>
        <p:txBody>
          <a:bodyPr/>
          <a:lstStyle/>
          <a:p>
            <a:pPr marL="45720" indent="0" algn="just">
              <a:buNone/>
            </a:pPr>
            <a:r>
              <a:rPr lang="hr-HR" b="1" i="1" u="sng" dirty="0">
                <a:ea typeface="Calibri" panose="020F0502020204030204" pitchFamily="34" charset="0"/>
                <a:cs typeface="Calibri" panose="020F0502020204030204" pitchFamily="34" charset="0"/>
              </a:rPr>
              <a:t>Ministarstvo poljoprivrede</a:t>
            </a:r>
            <a:r>
              <a:rPr lang="hr-HR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ea typeface="Calibri" panose="020F0502020204030204" pitchFamily="34" charset="0"/>
                <a:cs typeface="Calibri" panose="020F0502020204030204" pitchFamily="34" charset="0"/>
              </a:rPr>
              <a:t>provodi postupak zaštite naziva autohtonih poljoprivrednih i prehrambenih proizvoda sljedećim oznakama</a:t>
            </a:r>
          </a:p>
          <a:p>
            <a:pPr lvl="0" algn="just">
              <a:buFont typeface="Times New Roman" panose="02020603050405020304" pitchFamily="18" charset="0"/>
              <a:buChar char="-"/>
            </a:pPr>
            <a:r>
              <a:rPr lang="hr-HR" b="1" i="1" dirty="0">
                <a:ea typeface="Calibri" panose="020F0502020204030204" pitchFamily="34" charset="0"/>
                <a:cs typeface="Calibri" panose="020F0502020204030204" pitchFamily="34" charset="0"/>
              </a:rPr>
              <a:t>Zaštićena oznaka izvornosti (ZOI) </a:t>
            </a:r>
            <a:r>
              <a:rPr lang="hr-HR" i="1" dirty="0">
                <a:ea typeface="Calibri" panose="020F0502020204030204" pitchFamily="34" charset="0"/>
                <a:cs typeface="Calibri" panose="020F0502020204030204" pitchFamily="34" charset="0"/>
              </a:rPr>
              <a:t>(26 proizvoda na razini EU, 3 u postupku registracije/prijelazno razdoblje)</a:t>
            </a:r>
            <a:endParaRPr lang="hr-H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Times New Roman" panose="02020603050405020304" pitchFamily="18" charset="0"/>
              <a:buChar char="-"/>
            </a:pPr>
            <a:r>
              <a:rPr lang="hr-HR" b="1" i="1" dirty="0">
                <a:ea typeface="Calibri" panose="020F0502020204030204" pitchFamily="34" charset="0"/>
                <a:cs typeface="Calibri" panose="020F0502020204030204" pitchFamily="34" charset="0"/>
              </a:rPr>
              <a:t>Zaštićena oznaka zemljopisnog porijekla (ZOZP) </a:t>
            </a:r>
            <a:r>
              <a:rPr lang="hr-HR" i="1" dirty="0">
                <a:ea typeface="Calibri" panose="020F0502020204030204" pitchFamily="34" charset="0"/>
                <a:cs typeface="Calibri" panose="020F0502020204030204" pitchFamily="34" charset="0"/>
              </a:rPr>
              <a:t>(25 proizvoda na razini EU)</a:t>
            </a:r>
            <a:endParaRPr lang="hr-H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Times New Roman" panose="02020603050405020304" pitchFamily="18" charset="0"/>
              <a:buChar char="-"/>
            </a:pPr>
            <a:r>
              <a:rPr lang="hr-HR" b="1" i="1" dirty="0">
                <a:ea typeface="Calibri" panose="020F0502020204030204" pitchFamily="34" charset="0"/>
                <a:cs typeface="Calibri" panose="020F0502020204030204" pitchFamily="34" charset="0"/>
              </a:rPr>
              <a:t>Zajamčeno tradicionalni specijalitet (ZTS) </a:t>
            </a:r>
            <a:r>
              <a:rPr lang="hr-HR" i="1" dirty="0">
                <a:ea typeface="Calibri" panose="020F0502020204030204" pitchFamily="34" charset="0"/>
                <a:cs typeface="Calibri" panose="020F0502020204030204" pitchFamily="34" charset="0"/>
              </a:rPr>
              <a:t>(1 registriran)</a:t>
            </a:r>
          </a:p>
          <a:p>
            <a:pPr marL="45720" lvl="0" indent="0" algn="ctr">
              <a:buNone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nn-NO" sz="1600" dirty="0">
                <a:ea typeface="Calibri" panose="020F0502020204030204" pitchFamily="34" charset="0"/>
                <a:cs typeface="Calibri" panose="020F0502020204030204" pitchFamily="34" charset="0"/>
              </a:rPr>
              <a:t>lika</a:t>
            </a: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 8</a:t>
            </a:r>
            <a:r>
              <a:rPr lang="nn-NO" sz="1600" dirty="0">
                <a:ea typeface="Calibri" panose="020F0502020204030204" pitchFamily="34" charset="0"/>
                <a:cs typeface="Calibri" panose="020F0502020204030204" pitchFamily="34" charset="0"/>
              </a:rPr>
              <a:t>. Hrvatske </a:t>
            </a: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i EU </a:t>
            </a:r>
            <a:r>
              <a:rPr lang="nn-NO" sz="1600" dirty="0">
                <a:ea typeface="Calibri" panose="020F0502020204030204" pitchFamily="34" charset="0"/>
                <a:cs typeface="Calibri" panose="020F0502020204030204" pitchFamily="34" charset="0"/>
              </a:rPr>
              <a:t>oznake ZOI, ZOZP i ZTS</a:t>
            </a:r>
            <a:endParaRPr lang="hr-H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buNone/>
            </a:pPr>
            <a:endParaRPr lang="hr-H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buNone/>
            </a:pPr>
            <a:endParaRPr lang="hr-HR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828" y="4113205"/>
            <a:ext cx="3933871" cy="179079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658347" y="5903997"/>
            <a:ext cx="72764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4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http://lag-adrion.hr/zastita-i-oznacavanje-autohtonih-proizvoda/</a:t>
            </a: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(15. 10. 2024.)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0EFE31D-B6D0-4E3F-87E8-FAA7BED59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22" y="4105874"/>
            <a:ext cx="3632298" cy="17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14374" y="195875"/>
            <a:ext cx="8911687" cy="595091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rgbClr val="4D0511">
                    <a:lumMod val="75000"/>
                    <a:lumOff val="25000"/>
                  </a:srgb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08211" y="1145341"/>
            <a:ext cx="7979757" cy="5277395"/>
          </a:xfrm>
        </p:spPr>
        <p:txBody>
          <a:bodyPr>
            <a:normAutofit fontScale="92500" lnSpcReduction="20000"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1800" b="1" dirty="0">
                <a:ea typeface="Cambria" panose="02040503050406030204" pitchFamily="18" charset="0"/>
                <a:cs typeface="Calibri" panose="020F0502020204030204" pitchFamily="34" charset="0"/>
              </a:rPr>
              <a:t>ZOI</a:t>
            </a:r>
            <a:r>
              <a:rPr lang="hr-HR" sz="1800" dirty="0">
                <a:ea typeface="Cambria" panose="02040503050406030204" pitchFamily="18" charset="0"/>
                <a:cs typeface="Calibri" panose="020F0502020204030204" pitchFamily="34" charset="0"/>
              </a:rPr>
              <a:t> je naziv regije, određenog mjesta ili, u iznimnim slučajevima, zemlje koji se koristi za označavanje poljoprivrednog ili prehrambenog proizvoda koji </a:t>
            </a:r>
            <a:r>
              <a:rPr lang="hr-HR" sz="1800" b="1" dirty="0">
                <a:ea typeface="Cambria" panose="02040503050406030204" pitchFamily="18" charset="0"/>
                <a:cs typeface="Calibri" panose="020F0502020204030204" pitchFamily="34" charset="0"/>
              </a:rPr>
              <a:t>potječe iz te regije, tog mjesta ili te zemlje </a:t>
            </a:r>
            <a:r>
              <a:rPr lang="hr-HR" sz="1800" dirty="0">
                <a:ea typeface="Cambria" panose="02040503050406030204" pitchFamily="18" charset="0"/>
                <a:cs typeface="Calibri" panose="020F0502020204030204" pitchFamily="34" charset="0"/>
              </a:rPr>
              <a:t>i čije su karakteristike bitno ili isključivo nastale pod utjecajem posebnih prirodnih i ljudskih čimbenika određene zemljopisne sredine te se njezina </a:t>
            </a:r>
            <a:r>
              <a:rPr lang="hr-HR" sz="1800" b="1" dirty="0">
                <a:ea typeface="Cambria" panose="02040503050406030204" pitchFamily="18" charset="0"/>
                <a:cs typeface="Calibri" panose="020F0502020204030204" pitchFamily="34" charset="0"/>
              </a:rPr>
              <a:t>proizvodnja, prerada i priprema u cijelosti odvijaju u tom zemljopisnom području.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1800" b="1" dirty="0">
                <a:cs typeface="Calibri" panose="020F0502020204030204" pitchFamily="34" charset="0"/>
              </a:rPr>
              <a:t>Primjeri</a:t>
            </a:r>
            <a:r>
              <a:rPr lang="hr-HR" sz="1800" dirty="0">
                <a:cs typeface="Calibri" panose="020F0502020204030204" pitchFamily="34" charset="0"/>
              </a:rPr>
              <a:t>: </a:t>
            </a:r>
            <a:r>
              <a:rPr lang="hr-HR" sz="1800" i="1" dirty="0">
                <a:cs typeface="Calibri" panose="020F0502020204030204" pitchFamily="34" charset="0"/>
              </a:rPr>
              <a:t>ekstra djevičansko maslinovo ulje Cres, neretvanska mandarina, ogulinski kupus, varaždinski kupus, paška janjetina, paška sol, paški sir, slavonski med, malostonska kamenica….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1800" b="1" dirty="0">
                <a:cs typeface="Calibri" panose="020F0502020204030204" pitchFamily="34" charset="0"/>
              </a:rPr>
              <a:t>ZOZP</a:t>
            </a:r>
            <a:r>
              <a:rPr lang="hr-HR" sz="1800" dirty="0">
                <a:cs typeface="Calibri" panose="020F0502020204030204" pitchFamily="34" charset="0"/>
              </a:rPr>
              <a:t> je naziv regije, određenog mjesta ili, u iznimnim slučajevima, zemlje koji se koristi za označavanje poljoprivrednog ili prehrambenog proizvoda </a:t>
            </a:r>
            <a:r>
              <a:rPr lang="hr-HR" sz="1800" b="1" dirty="0">
                <a:cs typeface="Calibri" panose="020F0502020204030204" pitchFamily="34" charset="0"/>
              </a:rPr>
              <a:t>koji potječe iz te regije, mjesta ili zemlje te koji ima specifičnu kakvoću, ugled ili drugo svojstvo koje se pripisuje tom zemljopisnom podrijetlu i čija se proizvodnja i/ili prerada i/ili priprema odvija u tom zemljopisnom području.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1800" b="1" i="1" dirty="0">
                <a:cs typeface="Calibri" panose="020F0502020204030204" pitchFamily="34" charset="0"/>
              </a:rPr>
              <a:t>Primjeri:</a:t>
            </a:r>
            <a:r>
              <a:rPr lang="hr-HR" sz="1800" i="1" dirty="0">
                <a:cs typeface="Calibri" panose="020F0502020204030204" pitchFamily="34" charset="0"/>
              </a:rPr>
              <a:t> krčki pršut, baranjski kulen, lički krumpir, poljički </a:t>
            </a:r>
            <a:r>
              <a:rPr lang="hr-HR" sz="1800" i="1" dirty="0" err="1">
                <a:cs typeface="Calibri" panose="020F0502020204030204" pitchFamily="34" charset="0"/>
              </a:rPr>
              <a:t>soparnik</a:t>
            </a:r>
            <a:r>
              <a:rPr lang="hr-HR" sz="1800" i="1" dirty="0">
                <a:cs typeface="Calibri" panose="020F0502020204030204" pitchFamily="34" charset="0"/>
              </a:rPr>
              <a:t>, zagorski puran, zagorski mlinci, </a:t>
            </a:r>
            <a:r>
              <a:rPr lang="hr-HR" sz="1800" i="1" dirty="0" err="1">
                <a:cs typeface="Calibri" panose="020F0502020204030204" pitchFamily="34" charset="0"/>
              </a:rPr>
              <a:t>međimurskomeso</a:t>
            </a:r>
            <a:r>
              <a:rPr lang="hr-HR" sz="1800" i="1" dirty="0">
                <a:cs typeface="Calibri" panose="020F0502020204030204" pitchFamily="34" charset="0"/>
              </a:rPr>
              <a:t> z’ </a:t>
            </a:r>
            <a:r>
              <a:rPr lang="hr-HR" sz="1800" i="1" dirty="0" err="1">
                <a:cs typeface="Calibri" panose="020F0502020204030204" pitchFamily="34" charset="0"/>
              </a:rPr>
              <a:t>tiblice</a:t>
            </a:r>
            <a:r>
              <a:rPr lang="hr-HR" sz="1800" i="1" dirty="0">
                <a:cs typeface="Calibri" panose="020F0502020204030204" pitchFamily="34" charset="0"/>
              </a:rPr>
              <a:t>, dalmatinska panceta, bjelovarski </a:t>
            </a:r>
            <a:r>
              <a:rPr lang="hr-HR" sz="1800" i="1" dirty="0" err="1">
                <a:cs typeface="Calibri" panose="020F0502020204030204" pitchFamily="34" charset="0"/>
              </a:rPr>
              <a:t>kvargl</a:t>
            </a:r>
            <a:r>
              <a:rPr lang="hr-HR" sz="1800" i="1" dirty="0">
                <a:cs typeface="Calibri" panose="020F0502020204030204" pitchFamily="34" charset="0"/>
              </a:rPr>
              <a:t>….</a:t>
            </a:r>
          </a:p>
          <a:p>
            <a:pPr marL="0" indent="0">
              <a:lnSpc>
                <a:spcPct val="120000"/>
              </a:lnSpc>
              <a:buNone/>
            </a:pPr>
            <a:endParaRPr lang="hr-HR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r-HR" sz="26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hr-HR" sz="26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hr-HR" sz="2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709" y="790966"/>
            <a:ext cx="2228704" cy="276730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215" y="3133078"/>
            <a:ext cx="2793692" cy="37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54008" y="187166"/>
            <a:ext cx="8911687" cy="595091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rgbClr val="4D0511">
                    <a:lumMod val="75000"/>
                    <a:lumOff val="25000"/>
                  </a:srgb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62743" y="870856"/>
            <a:ext cx="5904411" cy="5277395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1600" b="1" dirty="0">
                <a:ea typeface="Cambria" panose="02040503050406030204" pitchFamily="18" charset="0"/>
                <a:cs typeface="Calibri" panose="020F0502020204030204" pitchFamily="34" charset="0"/>
              </a:rPr>
              <a:t>ZTS</a:t>
            </a:r>
            <a:r>
              <a:rPr lang="hr-HR" sz="1600" dirty="0">
                <a:ea typeface="Cambria" panose="02040503050406030204" pitchFamily="18" charset="0"/>
                <a:cs typeface="Calibri" panose="020F0502020204030204" pitchFamily="34" charset="0"/>
              </a:rPr>
              <a:t> opisuje specifičan proizvod ili prehrambeni proizvod koji se s obzirom na način proizvodnje, prerade ili sastava proizvodi od sirovina ili sastojaka koji se tradicionalno koriste </a:t>
            </a:r>
            <a:r>
              <a:rPr lang="hr-HR" sz="1600" b="1" dirty="0">
                <a:ea typeface="Cambria" panose="02040503050406030204" pitchFamily="18" charset="0"/>
                <a:cs typeface="Calibri" panose="020F0502020204030204" pitchFamily="34" charset="0"/>
              </a:rPr>
              <a:t>te se proizvodnja odvija na odgovarajući tradicionalni način</a:t>
            </a:r>
            <a:r>
              <a:rPr lang="hr-HR" sz="1600" dirty="0">
                <a:ea typeface="Cambria" panose="02040503050406030204" pitchFamily="18" charset="0"/>
                <a:cs typeface="Calibri" panose="020F0502020204030204" pitchFamily="34" charset="0"/>
              </a:rPr>
              <a:t>. Osim toga, naziv proizvoda također mora biti tradicionalno korišten. Oznaka </a:t>
            </a:r>
            <a:r>
              <a:rPr lang="hr-HR" sz="1600" b="1" dirty="0">
                <a:ea typeface="Cambria" panose="02040503050406030204" pitchFamily="18" charset="0"/>
                <a:cs typeface="Calibri" panose="020F0502020204030204" pitchFamily="34" charset="0"/>
              </a:rPr>
              <a:t>ZTS nema poveznicu s određenim zemljopisnim područjem</a:t>
            </a:r>
            <a:r>
              <a:rPr lang="hr-HR" sz="1600" dirty="0">
                <a:ea typeface="Cambria" panose="02040503050406030204" pitchFamily="18" charset="0"/>
                <a:cs typeface="Calibri" panose="020F0502020204030204" pitchFamily="34" charset="0"/>
              </a:rPr>
              <a:t>, što znači da se proizvodi registrirani kao </a:t>
            </a:r>
            <a:r>
              <a:rPr lang="hr-HR" sz="1600" b="1" dirty="0">
                <a:ea typeface="Cambria" panose="02040503050406030204" pitchFamily="18" charset="0"/>
                <a:cs typeface="Calibri" panose="020F0502020204030204" pitchFamily="34" charset="0"/>
              </a:rPr>
              <a:t>ZTS mogu proizvoditi bilo gdje, ali u skladu sa specifikacijom.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1600" b="1" i="1" dirty="0">
                <a:ea typeface="Cambria" panose="02040503050406030204" pitchFamily="18" charset="0"/>
                <a:cs typeface="Calibri" panose="020F0502020204030204" pitchFamily="34" charset="0"/>
              </a:rPr>
              <a:t>Primjer: </a:t>
            </a:r>
            <a:r>
              <a:rPr lang="hr-HR" sz="1600" i="1" dirty="0">
                <a:ea typeface="Cambria" panose="02040503050406030204" pitchFamily="18" charset="0"/>
                <a:cs typeface="Calibri" panose="020F0502020204030204" pitchFamily="34" charset="0"/>
              </a:rPr>
              <a:t>Vrbovečka pera</a:t>
            </a:r>
          </a:p>
          <a:p>
            <a:pPr marL="0" indent="0">
              <a:lnSpc>
                <a:spcPct val="120000"/>
              </a:lnSpc>
              <a:buNone/>
            </a:pPr>
            <a:endParaRPr lang="hr-HR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r-HR" sz="26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hr-HR" sz="26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hr-HR" sz="2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93" y="1682590"/>
            <a:ext cx="4152899" cy="41590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10531" t="13990" r="6771" b="2614"/>
          <a:stretch/>
        </p:blipFill>
        <p:spPr>
          <a:xfrm>
            <a:off x="1854008" y="4146793"/>
            <a:ext cx="4507315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70DA20-3247-4CEA-8B29-3FF38B79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895" y="461553"/>
            <a:ext cx="9144000" cy="607337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hr-HR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Calibri" panose="020F0502020204030204" pitchFamily="34" charset="0"/>
              </a:rPr>
              <a:t>Primjeri dobre prakse u RH za promociju i prodaju domaćih proizvoda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hr-HR" sz="2400" b="1" i="0" dirty="0">
              <a:solidFill>
                <a:schemeClr val="bg2">
                  <a:lumMod val="50000"/>
                </a:schemeClr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hr-HR" b="1" i="0" dirty="0" err="1">
                <a:effectLst/>
                <a:cs typeface="Calibri" panose="020F0502020204030204" pitchFamily="34" charset="0"/>
              </a:rPr>
              <a:t>CroTaste</a:t>
            </a:r>
            <a:r>
              <a:rPr lang="hr-HR" b="1" i="0" dirty="0">
                <a:effectLst/>
                <a:cs typeface="Calibri" panose="020F0502020204030204" pitchFamily="34" charset="0"/>
              </a:rPr>
              <a:t> – Kuća hrvatske hrane (HAPIH i </a:t>
            </a:r>
            <a:r>
              <a:rPr lang="hr-HR" b="1" i="0" dirty="0" err="1">
                <a:effectLst/>
                <a:cs typeface="Calibri" panose="020F0502020204030204" pitchFamily="34" charset="0"/>
              </a:rPr>
              <a:t>Agroklaster</a:t>
            </a:r>
            <a:r>
              <a:rPr lang="hr-HR" b="1" i="0" dirty="0">
                <a:effectLst/>
                <a:cs typeface="Calibri" panose="020F0502020204030204" pitchFamily="34" charset="0"/>
              </a:rPr>
              <a:t>)</a:t>
            </a:r>
          </a:p>
          <a:p>
            <a:pPr algn="l">
              <a:buFontTx/>
              <a:buChar char="-"/>
            </a:pPr>
            <a:r>
              <a:rPr lang="hr-HR" dirty="0">
                <a:cs typeface="Calibri" panose="020F0502020204030204" pitchFamily="34" charset="0"/>
              </a:rPr>
              <a:t>promotivno prodajni centar hrvatskih poljoprivrednih proizvoda</a:t>
            </a:r>
          </a:p>
          <a:p>
            <a:pPr algn="l">
              <a:buFontTx/>
              <a:buChar char="-"/>
            </a:pPr>
            <a:r>
              <a:rPr lang="hr-HR" i="0" dirty="0">
                <a:effectLst/>
                <a:cs typeface="Calibri" panose="020F0502020204030204" pitchFamily="34" charset="0"/>
              </a:rPr>
              <a:t>promociju hrvatskih proizvoda s međunarodnim oznakama kvalitete, ali i ostalih proizvoda hrvatskih malih i srednjih proizvođača</a:t>
            </a:r>
          </a:p>
          <a:p>
            <a:pPr algn="l">
              <a:buFontTx/>
              <a:buChar char="-"/>
            </a:pPr>
            <a:r>
              <a:rPr lang="hr-HR" i="0" dirty="0">
                <a:effectLst/>
                <a:cs typeface="Calibri" panose="020F0502020204030204" pitchFamily="34" charset="0"/>
              </a:rPr>
              <a:t>pomoć malim hrvatskim proizvođačima (nedostatak sajmova zbog pandemije COVID-19)</a:t>
            </a:r>
          </a:p>
          <a:p>
            <a:pPr algn="l">
              <a:buFontTx/>
              <a:buChar char="-"/>
            </a:pPr>
            <a:r>
              <a:rPr lang="hr-HR" dirty="0">
                <a:cs typeface="Calibri" panose="020F0502020204030204" pitchFamily="34" charset="0"/>
              </a:rPr>
              <a:t>p</a:t>
            </a:r>
            <a:r>
              <a:rPr lang="hr-HR" i="0" dirty="0">
                <a:effectLst/>
                <a:cs typeface="Calibri" panose="020F0502020204030204" pitchFamily="34" charset="0"/>
              </a:rPr>
              <a:t>roizvodi koji zadovoljavaju kriterije kvalitete, izvornosti, jasne </a:t>
            </a:r>
            <a:r>
              <a:rPr lang="hr-HR" i="0" dirty="0" err="1">
                <a:effectLst/>
                <a:cs typeface="Calibri" panose="020F0502020204030204" pitchFamily="34" charset="0"/>
              </a:rPr>
              <a:t>sljedivosti</a:t>
            </a:r>
            <a:r>
              <a:rPr lang="hr-HR" i="0" dirty="0">
                <a:effectLst/>
                <a:cs typeface="Calibri" panose="020F0502020204030204" pitchFamily="34" charset="0"/>
              </a:rPr>
              <a:t> proizvodnje, ali i tržišne konkurentnosti</a:t>
            </a:r>
          </a:p>
          <a:p>
            <a:pPr algn="l">
              <a:buFontTx/>
              <a:buChar char="-"/>
            </a:pPr>
            <a:r>
              <a:rPr lang="hr-HR" i="0" dirty="0">
                <a:effectLst/>
                <a:cs typeface="Calibri" panose="020F0502020204030204" pitchFamily="34" charset="0"/>
              </a:rPr>
              <a:t>spaja plavu i zelenu Hrvatsku</a:t>
            </a:r>
            <a:endParaRPr lang="hr-HR" b="1" i="0" dirty="0">
              <a:effectLst/>
              <a:cs typeface="Calibri" panose="020F0502020204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204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12" y="115069"/>
            <a:ext cx="4470402" cy="33528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56" y="313190"/>
            <a:ext cx="3874675" cy="58042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384" y="3587932"/>
            <a:ext cx="4787207" cy="31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elica udesno 2"/>
          <p:cNvSpPr/>
          <p:nvPr/>
        </p:nvSpPr>
        <p:spPr>
          <a:xfrm>
            <a:off x="600891" y="478971"/>
            <a:ext cx="5016137" cy="11495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dirty="0">
                <a:solidFill>
                  <a:srgbClr val="4D0511"/>
                </a:solidFill>
              </a:rPr>
              <a:t>Primjeri dobre prakse u RH za promociju domaćih proizvoda</a:t>
            </a:r>
          </a:p>
        </p:txBody>
      </p:sp>
      <p:sp>
        <p:nvSpPr>
          <p:cNvPr id="4" name="Pravokutnik 3"/>
          <p:cNvSpPr/>
          <p:nvPr/>
        </p:nvSpPr>
        <p:spPr>
          <a:xfrm>
            <a:off x="792481" y="2718138"/>
            <a:ext cx="6644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/>
              <a:t>Plavi ceker – grad Zagreb</a:t>
            </a:r>
          </a:p>
          <a:p>
            <a:endParaRPr lang="hr-HR" sz="2000" b="1" dirty="0"/>
          </a:p>
          <a:p>
            <a:r>
              <a:rPr lang="hr-HR" sz="2000" dirty="0"/>
              <a:t>OZNAKA - namijenjena označavanju, isticanju i promociji najkvalitetnijih poljoprivredno-prehrambenih proizvoda proizvedenih na području Republike Hrvatske</a:t>
            </a:r>
          </a:p>
          <a:p>
            <a:endParaRPr lang="hr-HR" sz="2000" dirty="0"/>
          </a:p>
          <a:p>
            <a:r>
              <a:rPr lang="hr-HR" sz="2000" dirty="0"/>
              <a:t>OZNAKA - figurativni žig registriran kod Državnog zavoda za intelektualno vlasništvo Republike Hrvatske </a:t>
            </a:r>
          </a:p>
          <a:p>
            <a:endParaRPr lang="hr-HR" sz="2000" dirty="0"/>
          </a:p>
          <a:p>
            <a:r>
              <a:rPr lang="hr-HR" sz="2000" dirty="0"/>
              <a:t>Nositelj OZNAKE - Grad Zagreb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88" y="1437222"/>
            <a:ext cx="300558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 udesno 1"/>
          <p:cNvSpPr/>
          <p:nvPr/>
        </p:nvSpPr>
        <p:spPr>
          <a:xfrm>
            <a:off x="600891" y="296091"/>
            <a:ext cx="5016137" cy="11495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dirty="0">
                <a:solidFill>
                  <a:srgbClr val="4D0511"/>
                </a:solidFill>
              </a:rPr>
              <a:t>Primjeri dobre prakse u RH za promociju domaćih proizvoda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992776" y="2101171"/>
            <a:ext cx="10101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b="1" dirty="0"/>
              <a:t>Uvjeti dodijele oznake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dirty="0"/>
              <a:t>da su proizvedeni na području Republike Hrvatske,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dirty="0"/>
              <a:t>da su proizvedeni od sirovina koje su podrijetlom iz Republike Hrvatske,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dirty="0"/>
              <a:t>da udovoljavaju važećim propisima iz područja  hrane, a odnose se na sve faze proizvodnje, prerade i distribucije hrane,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dirty="0"/>
              <a:t>da udovoljavaju parametrima kvalitete iz pravilnika.</a:t>
            </a:r>
          </a:p>
          <a:p>
            <a:pPr>
              <a:spcAft>
                <a:spcPts val="600"/>
              </a:spcAft>
            </a:pPr>
            <a:endParaRPr lang="hr-HR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/>
              <a:t>Oznaka se dodjeljuje na temelju javnog poziva koji objavljuje Grad Zagreb na web stranici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/>
              <a:t>Ured pribavlja rezultate senzorske i po potrebi fizikalno-kemijske analize uzoraka proizvoda od ovlaštenih zavoda ili laboratorija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/>
              <a:t>Kontrolu korištenja Oznake provodi grad Zagreb putem Gradskog ureda za poljoprivredu i šumarstvo</a:t>
            </a:r>
          </a:p>
        </p:txBody>
      </p:sp>
      <p:sp>
        <p:nvSpPr>
          <p:cNvPr id="4" name="Pravokutnik 3"/>
          <p:cNvSpPr/>
          <p:nvPr/>
        </p:nvSpPr>
        <p:spPr>
          <a:xfrm>
            <a:off x="5808617" y="381480"/>
            <a:ext cx="6113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>
                <a:solidFill>
                  <a:srgbClr val="4D0511"/>
                </a:solidFill>
              </a:rPr>
              <a:t>                       „PLAVI CEKER” uz slogan</a:t>
            </a:r>
          </a:p>
          <a:p>
            <a:pPr lvl="0"/>
            <a:endParaRPr lang="hr-HR" dirty="0">
              <a:solidFill>
                <a:srgbClr val="4D0511"/>
              </a:solidFill>
            </a:endParaRPr>
          </a:p>
          <a:p>
            <a:pPr lvl="0"/>
            <a:r>
              <a:rPr lang="hr-HR" b="1" i="1" dirty="0">
                <a:solidFill>
                  <a:srgbClr val="4D0511"/>
                </a:solidFill>
              </a:rPr>
              <a:t>„ Od hrvatskog polja do zagrebačkog stola  jamči Zagreb ” </a:t>
            </a:r>
          </a:p>
        </p:txBody>
      </p:sp>
    </p:spTree>
    <p:extLst>
      <p:ext uri="{BB962C8B-B14F-4D97-AF65-F5344CB8AC3E}">
        <p14:creationId xmlns:p14="http://schemas.microsoft.com/office/powerpoint/2010/main" val="31658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E5D6EF34-8FE3-4564-81F5-B4C9AD218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7" r="-2" b="62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5" name="Slika 4" descr="Slika na kojoj se prikazuje torba, dodatak&#10;&#10;Opis je automatski generiran">
            <a:extLst>
              <a:ext uri="{FF2B5EF4-FFF2-40B4-BE49-F238E27FC236}">
                <a16:creationId xmlns:a16="http://schemas.microsoft.com/office/drawing/2014/main" id="{A94D4670-5690-408E-87FD-56DA75730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0" r="2" b="2"/>
          <a:stretch/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8" name="Slika 7" descr="Slika na kojoj se prikazuje tekst, na zatvorenom, zatrpano&#10;&#10;Opis je automatski generiran">
            <a:extLst>
              <a:ext uri="{FF2B5EF4-FFF2-40B4-BE49-F238E27FC236}">
                <a16:creationId xmlns:a16="http://schemas.microsoft.com/office/drawing/2014/main" id="{1B9DD116-7EFA-4802-9E9F-3E0954E2C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1" r="2" b="10589"/>
          <a:stretch/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2" name="Slika 1" descr="Slika na kojoj se prikazuje tekst, trgovina, prodaja&#10;&#10;Opis je automatski generiran">
            <a:extLst>
              <a:ext uri="{FF2B5EF4-FFF2-40B4-BE49-F238E27FC236}">
                <a16:creationId xmlns:a16="http://schemas.microsoft.com/office/drawing/2014/main" id="{6174D53E-1BBE-4465-8CDB-93C949BC9D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25" r="-2" b="15413"/>
          <a:stretch/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3" name="Slika 2" descr="Slika na kojoj se prikazuje tekst, osoba, na zatvorenom, zatrpano&#10;&#10;Opis je automatski generiran">
            <a:extLst>
              <a:ext uri="{FF2B5EF4-FFF2-40B4-BE49-F238E27FC236}">
                <a16:creationId xmlns:a16="http://schemas.microsoft.com/office/drawing/2014/main" id="{CEEE8FE3-79BD-468E-99E6-F0AA15F28A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677" r="2" b="2"/>
          <a:stretch/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6" name="Slika 5" descr="Slika na kojoj se prikazuje zid, na zatvorenom, pod&#10;&#10;Opis je automatski generiran">
            <a:extLst>
              <a:ext uri="{FF2B5EF4-FFF2-40B4-BE49-F238E27FC236}">
                <a16:creationId xmlns:a16="http://schemas.microsoft.com/office/drawing/2014/main" id="{60B52C01-1E53-4F16-AEE9-C85BF1440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32" r="19674" b="-4"/>
          <a:stretch/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811" y="319088"/>
            <a:ext cx="9146382" cy="725941"/>
          </a:xfrm>
        </p:spPr>
        <p:txBody>
          <a:bodyPr>
            <a:normAutofit/>
          </a:bodyPr>
          <a:lstStyle/>
          <a:p>
            <a:r>
              <a:rPr lang="hr-HR" sz="2800" b="1" dirty="0"/>
              <a:t>Kvaliteta u kratkim lancima opskrbe hranom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22514" y="1338263"/>
            <a:ext cx="9146382" cy="5201874"/>
          </a:xfrm>
        </p:spPr>
        <p:txBody>
          <a:bodyPr>
            <a:normAutofit lnSpcReduction="10000"/>
          </a:bodyPr>
          <a:lstStyle/>
          <a:p>
            <a:pPr marL="45720" lvl="0" indent="0">
              <a:buClr>
                <a:srgbClr val="4D0511"/>
              </a:buClr>
              <a:buNone/>
            </a:pPr>
            <a:r>
              <a:rPr lang="hr-HR" b="1" dirty="0">
                <a:solidFill>
                  <a:srgbClr val="4D0511"/>
                </a:solidFill>
              </a:rPr>
              <a:t>Nastavne jedinice:</a:t>
            </a:r>
          </a:p>
          <a:p>
            <a:pPr lvl="0">
              <a:buClr>
                <a:srgbClr val="4D0511"/>
              </a:buClr>
            </a:pPr>
            <a:r>
              <a:rPr lang="pl-PL" i="1" dirty="0">
                <a:solidFill>
                  <a:srgbClr val="4D0511"/>
                </a:solidFill>
              </a:rPr>
              <a:t>Označavanje hrane na nacionalnoj razini</a:t>
            </a:r>
          </a:p>
          <a:p>
            <a:pPr lvl="0">
              <a:buClr>
                <a:srgbClr val="4D0511"/>
              </a:buClr>
            </a:pPr>
            <a:r>
              <a:rPr lang="hr-HR" i="1" dirty="0"/>
              <a:t>Označavanje hrane u kratkim lancima opskrbe hranom</a:t>
            </a:r>
          </a:p>
          <a:p>
            <a:pPr>
              <a:buClr>
                <a:srgbClr val="4D0511"/>
              </a:buClr>
            </a:pPr>
            <a:r>
              <a:rPr lang="hr-HR" i="1" dirty="0"/>
              <a:t>Kvaliteta u poljoprivredno-prehrambenom proizvodnom  lancu. </a:t>
            </a:r>
            <a:r>
              <a:rPr lang="hr-HR" i="1" dirty="0" err="1"/>
              <a:t>GlobalGap</a:t>
            </a:r>
            <a:r>
              <a:rPr lang="hr-HR" i="1" dirty="0"/>
              <a:t> sustav</a:t>
            </a:r>
            <a:endParaRPr lang="hr-HR" dirty="0">
              <a:solidFill>
                <a:srgbClr val="4D0511"/>
              </a:solidFill>
            </a:endParaRPr>
          </a:p>
          <a:p>
            <a:pPr marL="45720" indent="0">
              <a:buClr>
                <a:srgbClr val="4D0511"/>
              </a:buClr>
              <a:buNone/>
            </a:pPr>
            <a:endParaRPr lang="hr-HR" dirty="0">
              <a:solidFill>
                <a:srgbClr val="4D0511"/>
              </a:solidFill>
            </a:endParaRPr>
          </a:p>
          <a:p>
            <a:pPr marL="45720" indent="0">
              <a:buClr>
                <a:srgbClr val="4D0511"/>
              </a:buClr>
              <a:buNone/>
            </a:pPr>
            <a:r>
              <a:rPr lang="hr-HR" dirty="0">
                <a:solidFill>
                  <a:srgbClr val="4D0511"/>
                </a:solidFill>
              </a:rPr>
              <a:t>Nakon savladavanja ovih nastavnih jedinica studenti će ostvariti sljedeći ishod učenja: </a:t>
            </a:r>
          </a:p>
          <a:p>
            <a:pPr marL="45720" indent="0">
              <a:buNone/>
            </a:pPr>
            <a:r>
              <a:rPr lang="hr-HR" i="1" dirty="0"/>
              <a:t>IU 3. Utvrditi odgovornosti subjekata u poslovanju s hranom.</a:t>
            </a:r>
          </a:p>
          <a:p>
            <a:pPr marL="45720" indent="0">
              <a:buNone/>
            </a:pPr>
            <a:r>
              <a:rPr lang="hr-HR" i="1" dirty="0"/>
              <a:t>IU 4. Procijeniti važnost i ulogu informacija o hrani i označavanja hrane u zaštiti interesa i sigurnosti potrošača i postizanja konkurentnosti na tržištu hrane.</a:t>
            </a:r>
          </a:p>
          <a:p>
            <a:pPr marL="45720" indent="0">
              <a:buNone/>
            </a:pPr>
            <a:r>
              <a:rPr lang="hr-HR" i="1" dirty="0"/>
              <a:t>IU 6. Prezentirati osnovne principe standarda kvalitete i sigurnosti poljoprivredno-prehrambenih proizvoda. </a:t>
            </a:r>
          </a:p>
          <a:p>
            <a:pPr marL="45720" lvl="0" indent="0">
              <a:buClr>
                <a:srgbClr val="4D0511"/>
              </a:buClr>
              <a:buNone/>
            </a:pP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29319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 udesno 1"/>
          <p:cNvSpPr/>
          <p:nvPr/>
        </p:nvSpPr>
        <p:spPr>
          <a:xfrm>
            <a:off x="600891" y="478971"/>
            <a:ext cx="5016137" cy="11495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dirty="0">
                <a:solidFill>
                  <a:srgbClr val="4D0511"/>
                </a:solidFill>
              </a:rPr>
              <a:t>Primjeri dobre prakse u RH za promociju domaćih proizvoda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62445" y="1987962"/>
            <a:ext cx="97797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Kome se dodjeljuje?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Oznaka </a:t>
            </a:r>
            <a:r>
              <a:rPr lang="hr-HR" b="1" i="1" dirty="0"/>
              <a:t>"Proizvodi hrvatskog seljaka" </a:t>
            </a:r>
            <a:r>
              <a:rPr lang="hr-HR" dirty="0"/>
              <a:t>dodjeljuje poljoprivrednim proizvođačima.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Namijenjena označavanju poljoprivrednih proizvoda i prerađevina standardne kvalitete proizvedenih na području Hrvatske koji se izravno prodaju na gradskim, općinskim ili tržnicama u privatnom vlasništvu.</a:t>
            </a:r>
          </a:p>
          <a:p>
            <a:endParaRPr lang="hr-HR" dirty="0"/>
          </a:p>
          <a:p>
            <a:r>
              <a:rPr lang="hr-HR" b="1" dirty="0"/>
              <a:t>Zašto?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Poticanje razvoja izravne prodaje poljoprivrednih proizvoda i prerađevina.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Podizanju konkurentnosti malih proizvođača.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Uspostavi bolje komunikacije potrošača i proizvođača.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Promocije i prodaje hrvatskih poljoprivrednih proizvoda i prerađevina.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Osigurava transparentnost i </a:t>
            </a:r>
            <a:r>
              <a:rPr lang="hr-HR" dirty="0" err="1"/>
              <a:t>sljedivost</a:t>
            </a:r>
            <a:r>
              <a:rPr lang="hr-HR" dirty="0"/>
              <a:t> proizvodnje i prodaje na tržnicama.</a:t>
            </a:r>
          </a:p>
          <a:p>
            <a:endParaRPr lang="hr-HR" dirty="0"/>
          </a:p>
          <a:p>
            <a:r>
              <a:rPr lang="hr-HR" b="1" dirty="0"/>
              <a:t>Tko dodjeljuje?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Gradovi u suradnji s gradskim i drugim tržnicama.</a:t>
            </a:r>
          </a:p>
        </p:txBody>
      </p:sp>
      <p:sp>
        <p:nvSpPr>
          <p:cNvPr id="4" name="Pravokutnik 3"/>
          <p:cNvSpPr/>
          <p:nvPr/>
        </p:nvSpPr>
        <p:spPr>
          <a:xfrm>
            <a:off x="6204799" y="869071"/>
            <a:ext cx="516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PROJEKT  „CERTIFICIRANA SELJAČKA TRŽNICA“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48" y="4354286"/>
            <a:ext cx="3392319" cy="24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29756" y="370505"/>
            <a:ext cx="3947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Certifikat „Proizvodi hrvatskog seljaka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6008915" y="2320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Prigodna odjeća za nositelje oznake „Proizvodi hrvatskog seljaka“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11" y="4102463"/>
            <a:ext cx="3834664" cy="27555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17" y="739836"/>
            <a:ext cx="5309331" cy="374507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849" y="2960914"/>
            <a:ext cx="3994613" cy="371798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199" y="826091"/>
            <a:ext cx="3121423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54330" y="750195"/>
            <a:ext cx="9331009" cy="4873752"/>
          </a:xfrm>
        </p:spPr>
        <p:txBody>
          <a:bodyPr>
            <a:normAutofit/>
          </a:bodyPr>
          <a:lstStyle/>
          <a:p>
            <a:pPr marL="0" lvl="0" indent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hr-HR" altLang="sr-Latn-RS" b="1" dirty="0">
                <a:latin typeface="Calibri" panose="020F0502020204030204" pitchFamily="34" charset="0"/>
              </a:rPr>
              <a:t>Korištena literatura: </a:t>
            </a:r>
            <a:endParaRPr lang="hr-HR" altLang="sr-Latn-RS" dirty="0">
              <a:latin typeface="Calibri" panose="020F0502020204030204" pitchFamily="34" charset="0"/>
            </a:endParaRPr>
          </a:p>
          <a:p>
            <a:pPr marL="457200" lvl="0" indent="-457200" defTabSz="457200">
              <a:spcBef>
                <a:spcPts val="1000"/>
              </a:spcBef>
              <a:buClr>
                <a:schemeClr val="accent1">
                  <a:lumMod val="50000"/>
                </a:schemeClr>
              </a:buClr>
              <a:buSzPct val="80000"/>
              <a:buFont typeface="+mj-lt"/>
              <a:buAutoNum type="arabicPeriod"/>
            </a:pPr>
            <a:r>
              <a:rPr lang="hr-HR" sz="2000" dirty="0">
                <a:latin typeface="Calibri" panose="020F0502020204030204" pitchFamily="34" charset="0"/>
              </a:rPr>
              <a:t>Marečić, D. (2016): Način označavanje hrane koja se stavlja na tržište, Računovodstvo i porezi u praksi, 11/16, str. 193-198.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Calibri" panose="020F0502020204030204" pitchFamily="34" charset="0"/>
              </a:rPr>
              <a:t>HGK </a:t>
            </a:r>
            <a:r>
              <a:rPr lang="hr-HR" dirty="0">
                <a:latin typeface="Calibri" panose="020F0502020204030204" pitchFamily="34" charset="0"/>
                <a:hlinkClick r:id="rId2"/>
              </a:rPr>
              <a:t>https://www.hgk.hr/hrvatskom-kvalitetom-do-brendiranja-obiteljskog-turizma</a:t>
            </a:r>
            <a:r>
              <a:rPr lang="hr-HR" dirty="0"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Calibri" panose="020F0502020204030204" pitchFamily="34" charset="0"/>
              </a:rPr>
              <a:t>Grada Zagreb – Plavi ceker </a:t>
            </a:r>
            <a:r>
              <a:rPr lang="hr-HR" dirty="0">
                <a:latin typeface="Calibri" panose="020F0502020204030204" pitchFamily="34" charset="0"/>
                <a:hlinkClick r:id="rId3"/>
              </a:rPr>
              <a:t>https://zagreb.hr/plavi-ceker/171273</a:t>
            </a:r>
            <a:r>
              <a:rPr lang="hr-HR" dirty="0"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Calibri" panose="020F0502020204030204" pitchFamily="34" charset="0"/>
              </a:rPr>
              <a:t>Izvori slika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hlinkClick r:id="rId4"/>
              </a:rPr>
              <a:t>https://poljoprivreda.gov.hr/UserDocsImages/dokumenti/hrana/zoi-zozp-zts/Katalog_zasticenih_proizvoda_2021_web.pdf</a:t>
            </a:r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hlinkClick r:id="rId5"/>
              </a:rPr>
              <a:t>http://www.komunalac-kc.hr/trznica-i-sajmiste/certificirana-seljacka-trznica/</a:t>
            </a:r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 </a:t>
            </a:r>
          </a:p>
          <a:p>
            <a:pPr marL="457200" indent="-457200">
              <a:buAutoNum type="arabicPeriod" startAt="4"/>
            </a:pPr>
            <a:endParaRPr lang="hr-HR" sz="20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hr-HR" sz="20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01078" y="178458"/>
            <a:ext cx="8911687" cy="595091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4D0511">
                    <a:lumMod val="75000"/>
                    <a:lumOff val="25000"/>
                  </a:srgbClr>
                </a:solidFill>
              </a:rPr>
              <a:t>Kvaliteta u kratkim lancima opskrbe hranom</a:t>
            </a:r>
            <a:endParaRPr lang="hr-H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06286" y="1123405"/>
            <a:ext cx="10007133" cy="527739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 pojmu kvalitete poljoprivredno-prehrambenih proizvoda može se raspravljati sa sljedećih stajališta: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poljoprivrednog proizvođača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prerađivačkog sektora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poljoprivrednih proizvoda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prodavača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potrošača</a:t>
            </a:r>
          </a:p>
          <a:p>
            <a:pPr marL="0" lvl="0" indent="0">
              <a:buNone/>
            </a:pPr>
            <a:endParaRPr lang="hr-HR" sz="2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hr-HR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Pitanja za studente</a:t>
            </a:r>
          </a:p>
          <a:p>
            <a:pPr marL="0" lvl="0" indent="0">
              <a:buNone/>
            </a:pPr>
            <a:r>
              <a:rPr lang="hr-HR" sz="33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Je li certifikacija kvalitete poljoprivredno-prehrambenih proizvoda kod malih poljoprivredno-prehrambenih proizvođača tržišni izbor? </a:t>
            </a:r>
          </a:p>
          <a:p>
            <a:pPr marL="0" lvl="0" indent="0">
              <a:buNone/>
            </a:pPr>
            <a:r>
              <a:rPr lang="hr-HR" sz="33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Postoje li znakovi kvalitete i zaštitni znakovi za lokalne poljoprivredno-prehrambene proizvode? </a:t>
            </a:r>
          </a:p>
          <a:p>
            <a:pPr marL="0" lvl="0" indent="0">
              <a:buNone/>
            </a:pPr>
            <a:r>
              <a:rPr lang="hr-HR" sz="33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Je li bitno tko potvrđuje kvalitetu poljoprivredno-prehrambenih proizvoda? </a:t>
            </a:r>
          </a:p>
          <a:p>
            <a:pPr marL="0" lvl="0" indent="0">
              <a:buNone/>
            </a:pPr>
            <a:r>
              <a:rPr lang="hr-HR" sz="33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Koje koristi od toga mogu ostvariti mali proizvođači?</a:t>
            </a: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811" y="319088"/>
            <a:ext cx="9146382" cy="752066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Kratki </a:t>
            </a:r>
            <a:r>
              <a:rPr lang="en-US" sz="2800" b="1" dirty="0" err="1"/>
              <a:t>lanci</a:t>
            </a:r>
            <a:r>
              <a:rPr lang="en-US" sz="2800" b="1" dirty="0"/>
              <a:t> </a:t>
            </a:r>
            <a:r>
              <a:rPr lang="en-US" sz="2800" b="1" dirty="0" err="1"/>
              <a:t>opskrbe</a:t>
            </a:r>
            <a:r>
              <a:rPr lang="en-US" sz="2800" b="1" dirty="0"/>
              <a:t> </a:t>
            </a:r>
            <a:r>
              <a:rPr lang="en-US" sz="2800" b="1" dirty="0" err="1"/>
              <a:t>hranom</a:t>
            </a:r>
            <a:r>
              <a:rPr lang="en-US" sz="2800" b="1" dirty="0"/>
              <a:t> (Short food supply chain -SFSC)</a:t>
            </a:r>
            <a:r>
              <a:rPr lang="hr-HR" sz="2800" b="1" dirty="0"/>
              <a:t/>
            </a:r>
            <a:br>
              <a:rPr lang="hr-HR" sz="2800" b="1" dirty="0"/>
            </a:br>
            <a:endParaRPr lang="hr-HR" sz="28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18607" y="1071154"/>
            <a:ext cx="9528367" cy="51881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Pojam kratki opskrbni lanci hranom podrazumijeva prodaju lokalno proizvedenih poljoprivrednih proizvoda na lokalnom tržištu gdje</a:t>
            </a:r>
            <a:r>
              <a:rPr lang="hr-HR" u="sng" dirty="0"/>
              <a:t> proizvođač direktno prodaje potrošaču s maksimalno jednim posrednikom.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Prema Europskom propisu o ruralnom razvitku (1305/2013), "kratki lanac opskrbe" (short </a:t>
            </a:r>
            <a:r>
              <a:rPr lang="hr-HR" dirty="0" err="1"/>
              <a:t>supply</a:t>
            </a:r>
            <a:r>
              <a:rPr lang="hr-HR" dirty="0"/>
              <a:t> </a:t>
            </a:r>
            <a:r>
              <a:rPr lang="hr-HR" dirty="0" err="1"/>
              <a:t>chain</a:t>
            </a:r>
            <a:r>
              <a:rPr lang="hr-HR" dirty="0"/>
              <a:t>) označava „</a:t>
            </a:r>
            <a:r>
              <a:rPr lang="hr-HR" i="1" dirty="0"/>
              <a:t>opskrbni lanac koji uključuje ograničeni broj gospodarskih subjekata koji se zalažu za suradnju, lokalni gospodarski razvoj i bliske zemljopisne i društvene odnose između proizvođača, prerađivača i potrošača.”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Francusko Ministarstvo poljoprivrede, prehrane i šumarstva dalo je sljedeću definiciju kratkog lanca opskrbe: </a:t>
            </a:r>
          </a:p>
          <a:p>
            <a:pPr marL="45720" indent="0">
              <a:buNone/>
            </a:pPr>
            <a:r>
              <a:rPr lang="hr-HR" i="1" dirty="0"/>
              <a:t>„Komercijalizacija poljoprivrednih proizvoda putem </a:t>
            </a:r>
          </a:p>
          <a:p>
            <a:pPr marL="45720" indent="0">
              <a:buNone/>
            </a:pPr>
            <a:r>
              <a:rPr lang="hr-HR" i="1" dirty="0"/>
              <a:t>izravne ili neizravne prodaje kada je uključen samo </a:t>
            </a:r>
          </a:p>
          <a:p>
            <a:pPr marL="45720" indent="0">
              <a:buNone/>
            </a:pPr>
            <a:r>
              <a:rPr lang="hr-HR" i="1" dirty="0"/>
              <a:t>jedan posrednik“ </a:t>
            </a:r>
            <a:r>
              <a:rPr lang="hr-HR" dirty="0"/>
              <a:t>(</a:t>
            </a:r>
            <a:r>
              <a:rPr lang="hr-HR" dirty="0" err="1"/>
              <a:t>French</a:t>
            </a:r>
            <a:r>
              <a:rPr lang="hr-HR" dirty="0"/>
              <a:t> </a:t>
            </a:r>
            <a:r>
              <a:rPr lang="hr-HR" dirty="0" err="1"/>
              <a:t>Ministry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Agriculture</a:t>
            </a:r>
            <a:r>
              <a:rPr lang="hr-HR" dirty="0"/>
              <a:t>, </a:t>
            </a:r>
          </a:p>
          <a:p>
            <a:pPr marL="45720" indent="0">
              <a:buNone/>
            </a:pPr>
            <a:r>
              <a:rPr lang="hr-HR" dirty="0" err="1"/>
              <a:t>Food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Forestry</a:t>
            </a:r>
            <a:r>
              <a:rPr lang="hr-HR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195" y="4089755"/>
            <a:ext cx="3438442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70" y="274638"/>
            <a:ext cx="8563429" cy="564458"/>
          </a:xfrm>
        </p:spPr>
        <p:txBody>
          <a:bodyPr/>
          <a:lstStyle/>
          <a:p>
            <a:r>
              <a:rPr lang="en-US" sz="2500" b="1" dirty="0">
                <a:solidFill>
                  <a:srgbClr val="4D0511">
                    <a:lumMod val="75000"/>
                    <a:lumOff val="25000"/>
                  </a:srgbClr>
                </a:solidFill>
              </a:rPr>
              <a:t>Kratki </a:t>
            </a:r>
            <a:r>
              <a:rPr lang="en-US" sz="2500" b="1" dirty="0" err="1">
                <a:solidFill>
                  <a:srgbClr val="4D0511">
                    <a:lumMod val="75000"/>
                    <a:lumOff val="25000"/>
                  </a:srgbClr>
                </a:solidFill>
              </a:rPr>
              <a:t>lanci</a:t>
            </a:r>
            <a:r>
              <a:rPr lang="en-US" sz="2500" b="1" dirty="0">
                <a:solidFill>
                  <a:srgbClr val="4D0511">
                    <a:lumMod val="75000"/>
                    <a:lumOff val="25000"/>
                  </a:srgbClr>
                </a:solidFill>
              </a:rPr>
              <a:t> </a:t>
            </a:r>
            <a:r>
              <a:rPr lang="en-US" sz="2500" b="1" dirty="0" err="1">
                <a:solidFill>
                  <a:srgbClr val="4D0511">
                    <a:lumMod val="75000"/>
                    <a:lumOff val="25000"/>
                  </a:srgbClr>
                </a:solidFill>
              </a:rPr>
              <a:t>opskrbe</a:t>
            </a:r>
            <a:r>
              <a:rPr lang="en-US" sz="2500" b="1" dirty="0">
                <a:solidFill>
                  <a:srgbClr val="4D0511">
                    <a:lumMod val="75000"/>
                    <a:lumOff val="25000"/>
                  </a:srgbClr>
                </a:solidFill>
              </a:rPr>
              <a:t> </a:t>
            </a:r>
            <a:r>
              <a:rPr lang="en-US" sz="2500" b="1" dirty="0" err="1">
                <a:solidFill>
                  <a:srgbClr val="4D0511">
                    <a:lumMod val="75000"/>
                    <a:lumOff val="25000"/>
                  </a:srgbClr>
                </a:solidFill>
              </a:rPr>
              <a:t>hranom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2412" y="954740"/>
            <a:ext cx="9701348" cy="5724734"/>
          </a:xfrm>
        </p:spPr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hr-HR" sz="2300" dirty="0"/>
              <a:t>Unatoč širokom razumijevanju lokalnih prehrambenih mreža i kratkih lanaca opskrbe, ne postoji njihovo jedinstveno određenje primjenjivo u svim državama članicama </a:t>
            </a:r>
            <a:r>
              <a:rPr lang="hr-HR" sz="2300" i="1" dirty="0"/>
              <a:t>(Revija ruralnog razvoja EU, br.12 HR)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300" dirty="0"/>
              <a:t>Ipak, </a:t>
            </a:r>
            <a:r>
              <a:rPr lang="hr-HR" sz="2300" b="1" dirty="0"/>
              <a:t>sve definicije se temelje na jedinstvenim kriterijima </a:t>
            </a:r>
            <a:r>
              <a:rPr lang="hr-HR" sz="2300" dirty="0"/>
              <a:t>a to su: </a:t>
            </a:r>
          </a:p>
          <a:p>
            <a:pPr>
              <a:buFontTx/>
              <a:buChar char="-"/>
            </a:pPr>
            <a:r>
              <a:rPr lang="hr-HR" sz="2300" dirty="0"/>
              <a:t>broj posrednika, </a:t>
            </a:r>
          </a:p>
          <a:p>
            <a:pPr>
              <a:buFontTx/>
              <a:buChar char="-"/>
            </a:pPr>
            <a:r>
              <a:rPr lang="hr-HR" sz="2300" dirty="0"/>
              <a:t>fizička udaljenost i </a:t>
            </a:r>
          </a:p>
          <a:p>
            <a:pPr>
              <a:buFontTx/>
              <a:buChar char="-"/>
            </a:pPr>
            <a:r>
              <a:rPr lang="hr-HR" sz="2300" dirty="0"/>
              <a:t>pojam “lokano“.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300" dirty="0"/>
              <a:t>Prema tome </a:t>
            </a:r>
            <a:r>
              <a:rPr lang="hr-HR" sz="2300" b="1" dirty="0"/>
              <a:t>ključne odrednice kratkih lanaca opskrbe </a:t>
            </a:r>
            <a:r>
              <a:rPr lang="hr-HR" sz="2300" dirty="0"/>
              <a:t>bile bi: 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što kraća udaljenost između proizvođača i potrošača, 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maksimalno jedan posrednik, 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veza s lokalnim područjem, 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međusobno povjerenje kupaca i proizvođača 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intenzivnija komunikacija između proizvođača i potrošača, 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praćenje podrijetla proizvoda te</a:t>
            </a:r>
          </a:p>
          <a:p>
            <a:pPr lvl="0">
              <a:buFont typeface="Cambria" panose="02040503050406030204" pitchFamily="18" charset="0"/>
              <a:buChar char="­"/>
            </a:pPr>
            <a:r>
              <a:rPr lang="hr-HR" sz="2300" dirty="0"/>
              <a:t>aktivna uključenost lokalnih posrednika i ostalih dionika.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349" y="3817107"/>
            <a:ext cx="4433651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844" y="126593"/>
            <a:ext cx="8563429" cy="517843"/>
          </a:xfrm>
        </p:spPr>
        <p:txBody>
          <a:bodyPr>
            <a:normAutofit/>
          </a:bodyPr>
          <a:lstStyle/>
          <a:p>
            <a:r>
              <a:rPr lang="hr-HR" sz="2500" b="1" dirty="0">
                <a:solidFill>
                  <a:srgbClr val="4D0511">
                    <a:lumMod val="75000"/>
                    <a:lumOff val="25000"/>
                  </a:srgbClr>
                </a:solidFill>
              </a:rPr>
              <a:t>Izravna prodaja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2778" y="792482"/>
            <a:ext cx="9701348" cy="5982788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hr-HR" sz="2400" dirty="0"/>
              <a:t>Izravna prodaja hrane i općenito kratki sustav opskrbnog lanca u Europi sve više dobiva na važnosti.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400" dirty="0"/>
              <a:t>Izravna prodaja je prodaja od poljoprivrednika izravno potrošaču, bez posrednika na prodajnoj strani.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400" dirty="0"/>
              <a:t>Najčešći oblici izravne prodaje poljoprivrednih i prehrambenih proizvoda OPG-a su: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na gospodarstvu,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na tržnicama,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na sajmovima i sajamskim izložbama,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uz prometnice,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 err="1"/>
              <a:t>samoberba</a:t>
            </a:r>
            <a:r>
              <a:rPr lang="hr-HR" sz="2300" dirty="0"/>
              <a:t>/samoposluga na gospodarstvu,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iz dostavnog vozila,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trajna narudžba zelene košare,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putem automata,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on-line prodaja,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Cambria" panose="02040503050406030204" pitchFamily="18" charset="0"/>
              <a:buChar char="­"/>
            </a:pPr>
            <a:r>
              <a:rPr lang="hr-HR" sz="2300" dirty="0"/>
              <a:t>prodaja putem prodavaonica koje su u vlasništvu </a:t>
            </a:r>
          </a:p>
          <a:p>
            <a:pPr marL="4572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hr-HR" sz="2300" dirty="0"/>
              <a:t>poljoprivrednih proizvođač dr.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hr-HR" sz="23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480" y="3091543"/>
            <a:ext cx="2509520" cy="27736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56" y="2732668"/>
            <a:ext cx="2816596" cy="187163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418" y="4678325"/>
            <a:ext cx="285927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7246" y="328018"/>
            <a:ext cx="9963195" cy="366770"/>
          </a:xfrm>
        </p:spPr>
        <p:txBody>
          <a:bodyPr>
            <a:noAutofit/>
          </a:bodyPr>
          <a:lstStyle/>
          <a:p>
            <a:r>
              <a:rPr lang="hr-H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4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5698" y="829457"/>
            <a:ext cx="9469388" cy="5702532"/>
          </a:xfrm>
        </p:spPr>
        <p:txBody>
          <a:bodyPr/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Znakovi kvalitete koje dodjeljuje 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Hrvatska gospodarska komora</a:t>
            </a:r>
          </a:p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Znak Hrvatska kvaliteta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nose proizvodi koji se proizvode ili usluge koje se pružaju na teritoriju Republike Hrvatske, a udovoljavaju višoj razini kvalitete od one koja je utvrđena zakonodavnim okvirom i normativnim kriterijima za vrstu i kategoriju proizvoda</a:t>
            </a:r>
          </a:p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Znak Izvorno hrvatsko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nose visokokvalitetni proizvodi i usluge Republike Hrvatske koji su nastali kao rezultat razvojno-istraživačkog rada, invencije, inovacije ili dugogodišnje tradicije.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396" y="3612734"/>
            <a:ext cx="2628515" cy="255377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39483" y="6460976"/>
            <a:ext cx="10748357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4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https://www.hgk.hr/hrvatskom-kvalitetom-do-brendiranja-obiteljskog-turizma</a:t>
            </a: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(25. 10. 2025.)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2676337" y="6125227"/>
            <a:ext cx="6674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      Slika 1. Znakovi HGK: </a:t>
            </a:r>
            <a:r>
              <a:rPr lang="hr-HR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Izvorno hrvatsko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Hrvatska kvaliteta</a:t>
            </a:r>
          </a:p>
        </p:txBody>
      </p:sp>
    </p:spTree>
    <p:extLst>
      <p:ext uri="{BB962C8B-B14F-4D97-AF65-F5344CB8AC3E}">
        <p14:creationId xmlns:p14="http://schemas.microsoft.com/office/powerpoint/2010/main" val="4344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2251" y="243318"/>
            <a:ext cx="8911687" cy="564610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38224" y="1005713"/>
            <a:ext cx="9599742" cy="552571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8000" dirty="0">
                <a:ea typeface="Calibri" panose="020F0502020204030204" pitchFamily="34" charset="0"/>
                <a:cs typeface="Calibri" panose="020F0502020204030204" pitchFamily="34" charset="0"/>
              </a:rPr>
              <a:t>Znakovi kvalitete koje je dodjeljivala </a:t>
            </a:r>
            <a:r>
              <a:rPr lang="hr-HR" sz="8000" b="1" dirty="0">
                <a:ea typeface="Calibri" panose="020F0502020204030204" pitchFamily="34" charset="0"/>
                <a:cs typeface="Calibri" panose="020F0502020204030204" pitchFamily="34" charset="0"/>
              </a:rPr>
              <a:t>Hrvatska poljoprivredna agencija (HPA)</a:t>
            </a:r>
            <a:r>
              <a:rPr lang="hr-HR" sz="8000" dirty="0">
                <a:cs typeface="Calibri" panose="020F0502020204030204" pitchFamily="34" charset="0"/>
              </a:rPr>
              <a:t>, a sada je dodjela znakova u nadležnosti </a:t>
            </a:r>
            <a:r>
              <a:rPr lang="hr-HR" sz="8000" b="1" dirty="0">
                <a:cs typeface="Calibri" panose="020F0502020204030204" pitchFamily="34" charset="0"/>
              </a:rPr>
              <a:t>HAPIH</a:t>
            </a:r>
            <a:r>
              <a:rPr lang="hr-HR" sz="8000" dirty="0">
                <a:cs typeface="Calibri" panose="020F0502020204030204" pitchFamily="34" charset="0"/>
              </a:rPr>
              <a:t>-ovih ustrojstvenih jedinica: </a:t>
            </a:r>
            <a:r>
              <a:rPr lang="hr-HR" sz="8000" b="1" dirty="0">
                <a:cs typeface="Calibri" panose="020F0502020204030204" pitchFamily="34" charset="0"/>
              </a:rPr>
              <a:t>Centra za sigurnost hrane i Centra za kontrolu kvalitete stočarskih proizvoda.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8000" dirty="0">
                <a:cs typeface="Calibri" panose="020F0502020204030204" pitchFamily="34" charset="0"/>
              </a:rPr>
              <a:t>Zaštićeni  znakovi</a:t>
            </a:r>
            <a:r>
              <a:rPr lang="hr-HR" sz="8000" i="1" dirty="0">
                <a:cs typeface="Calibri" panose="020F0502020204030204" pitchFamily="34" charset="0"/>
              </a:rPr>
              <a:t>: Mlijeko, meso i jaja hrvatskih farmi, Med hrvatskih pčelinjaka te Brašno i kruh hrvatskih polja</a:t>
            </a:r>
            <a:endParaRPr lang="hr-HR" sz="8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3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6400" dirty="0">
                <a:ea typeface="Calibri" panose="020F0502020204030204" pitchFamily="34" charset="0"/>
                <a:cs typeface="Calibri" panose="020F0502020204030204" pitchFamily="34" charset="0"/>
              </a:rPr>
              <a:t>Primjeri:</a:t>
            </a:r>
          </a:p>
          <a:p>
            <a:pPr marL="0" indent="0" algn="ctr">
              <a:buNone/>
            </a:pPr>
            <a:r>
              <a:rPr lang="hr-HR" sz="6400" dirty="0">
                <a:ea typeface="Calibri" panose="020F0502020204030204" pitchFamily="34" charset="0"/>
                <a:cs typeface="Calibri" panose="020F0502020204030204" pitchFamily="34" charset="0"/>
              </a:rPr>
              <a:t>Slika 2: Znakovi </a:t>
            </a:r>
            <a:r>
              <a:rPr lang="hr-HR" sz="6400" i="1" dirty="0">
                <a:ea typeface="Calibri" panose="020F0502020204030204" pitchFamily="34" charset="0"/>
                <a:cs typeface="Calibri" panose="020F0502020204030204" pitchFamily="34" charset="0"/>
              </a:rPr>
              <a:t>Meso hrvatskih farmi i Kruh hrvatskih polja</a:t>
            </a:r>
          </a:p>
          <a:p>
            <a:pPr marL="0" indent="0" algn="ctr"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14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14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14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hr-HR" sz="4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 </a:t>
            </a:r>
            <a:r>
              <a:rPr lang="hr-HR" sz="4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https://hhfp.hapih.hr/meso/</a:t>
            </a:r>
            <a:r>
              <a:rPr lang="hr-HR" sz="4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endParaRPr lang="hr-HR" sz="4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90" y="4170832"/>
            <a:ext cx="1807674" cy="180767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830" y="4181137"/>
            <a:ext cx="1797369" cy="17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7257" y="220696"/>
            <a:ext cx="8911687" cy="489795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sz="24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7405" y="832410"/>
            <a:ext cx="10474036" cy="5852859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800" dirty="0">
                <a:cs typeface="Calibri" panose="020F0502020204030204" pitchFamily="34" charset="0"/>
              </a:rPr>
              <a:t>Znakovi kvalitete koje dodjeljuju </a:t>
            </a:r>
            <a:r>
              <a:rPr lang="hr-HR" sz="1800" b="1" dirty="0">
                <a:cs typeface="Calibri" panose="020F0502020204030204" pitchFamily="34" charset="0"/>
              </a:rPr>
              <a:t>Ministarstvo regionalnog razvoja i fondova Europske unije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800" dirty="0">
                <a:cs typeface="Calibri" panose="020F0502020204030204" pitchFamily="34" charset="0"/>
              </a:rPr>
              <a:t>U sklopu </a:t>
            </a:r>
            <a:r>
              <a:rPr lang="hr-HR" sz="1800" i="1" dirty="0">
                <a:cs typeface="Calibri" panose="020F0502020204030204" pitchFamily="34" charset="0"/>
              </a:rPr>
              <a:t>projekta Nacionalni program razvitka otoka </a:t>
            </a:r>
            <a:r>
              <a:rPr lang="hr-HR" sz="1800" dirty="0">
                <a:cs typeface="Calibri" panose="020F0502020204030204" pitchFamily="34" charset="0"/>
              </a:rPr>
              <a:t>dodjeljuje se oznaka </a:t>
            </a:r>
            <a:r>
              <a:rPr lang="hr-HR" sz="1800" b="1" i="1" dirty="0">
                <a:cs typeface="Calibri" panose="020F0502020204030204" pitchFamily="34" charset="0"/>
              </a:rPr>
              <a:t>Hrvatski otočni proizvod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800" dirty="0">
                <a:cs typeface="Calibri" panose="020F0502020204030204" pitchFamily="34" charset="0"/>
              </a:rPr>
              <a:t>Proizvodi koji su rezultat otočne tradicije (npr. vina, rakije, likeri, maslinova ulja, sirevi, slastice, ribe, salatne marinade, džemovi, med..)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800" dirty="0">
                <a:cs typeface="Calibri" panose="020F0502020204030204" pitchFamily="34" charset="0"/>
              </a:rPr>
              <a:t>Prednosti oznake Hrvatski otočni proizvod su prepoznatljivost, </a:t>
            </a:r>
            <a:r>
              <a:rPr lang="hr-HR" sz="1800" dirty="0" err="1">
                <a:cs typeface="Calibri" panose="020F0502020204030204" pitchFamily="34" charset="0"/>
              </a:rPr>
              <a:t>brendiranje</a:t>
            </a:r>
            <a:r>
              <a:rPr lang="hr-HR" sz="1800" dirty="0">
                <a:cs typeface="Calibri" panose="020F0502020204030204" pitchFamily="34" charset="0"/>
              </a:rPr>
              <a:t> i promocija jedinstvenih otočnih proizvoda u Hrvatskoj i izvan nje kroz sajmove, manifestacije, radionice seminare, katalog i druge promotivne aktivnosti te također poticanje gospodarskih aktivnosti i distribucije kroz bolje prezentiranje prema domaćem i stranom tržištu. </a:t>
            </a:r>
          </a:p>
          <a:p>
            <a:r>
              <a:rPr lang="hr-HR" sz="1800" dirty="0">
                <a:cs typeface="Calibri" panose="020F0502020204030204" pitchFamily="34" charset="0"/>
              </a:rPr>
              <a:t>Potječu s ograničenih otočnih lokaliteta i proizvode se u malim serijama</a:t>
            </a:r>
          </a:p>
          <a:p>
            <a:pPr marL="0" indent="0">
              <a:buNone/>
            </a:pPr>
            <a:r>
              <a:rPr lang="hr-HR" sz="1800" dirty="0"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Slika 3. Proizvod s oznakom </a:t>
            </a:r>
            <a:r>
              <a:rPr lang="hr-HR" sz="1800" b="1" i="1" dirty="0">
                <a:ea typeface="Calibri" panose="020F0502020204030204" pitchFamily="34" charset="0"/>
                <a:cs typeface="Calibri" panose="020F0502020204030204" pitchFamily="34" charset="0"/>
              </a:rPr>
              <a:t>Hrvatski otočni proizvod</a:t>
            </a:r>
            <a:r>
              <a:rPr lang="hr-HR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>
                <a:ea typeface="Calibri" panose="020F0502020204030204" pitchFamily="34" charset="0"/>
                <a:cs typeface="Calibri" panose="020F0502020204030204" pitchFamily="34" charset="0"/>
              </a:rPr>
              <a:t>– Salata od </a:t>
            </a:r>
            <a:r>
              <a:rPr lang="hr-HR" sz="1800" dirty="0" err="1">
                <a:ea typeface="Calibri" panose="020F0502020204030204" pitchFamily="34" charset="0"/>
                <a:cs typeface="Calibri" panose="020F0502020204030204" pitchFamily="34" charset="0"/>
              </a:rPr>
              <a:t>matara</a:t>
            </a:r>
            <a:endParaRPr lang="hr-HR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092" y="4245291"/>
            <a:ext cx="2916018" cy="217213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822712" y="6345497"/>
            <a:ext cx="6968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hr-HR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Izvor: </a:t>
            </a:r>
            <a:r>
              <a:rPr lang="hr-HR" sz="1200" i="1" u="sng" dirty="0">
                <a:solidFill>
                  <a:srgbClr val="6B9F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http://opcinapasman.hr/hrvatski-otocni-proizvod/</a:t>
            </a:r>
            <a:r>
              <a:rPr lang="hr-HR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(15. 09. 2024.)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urmanska hrana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36_TF02901023" id="{77355B74-F7F8-4E06-A6A0-BD154E9A3781}" vid="{816C9286-2CFE-488D-B4ED-1881EFFFF69E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1935</Words>
  <Application>Microsoft Office PowerPoint</Application>
  <PresentationFormat>Široki zaslon</PresentationFormat>
  <Paragraphs>184</Paragraphs>
  <Slides>22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Times New Roman</vt:lpstr>
      <vt:lpstr>Wingdings</vt:lpstr>
      <vt:lpstr>Gurmanska hrana 16x9</vt:lpstr>
      <vt:lpstr>Osiguravanje kvalitete u poljoprivrednoj proizvodnji  P – 4 Kvaliteta u kratkim lancima opskrbe hranom</vt:lpstr>
      <vt:lpstr>Kvaliteta u kratkim lancima opskrbe hranom</vt:lpstr>
      <vt:lpstr>Kvaliteta u kratkim lancima opskrbe hranom</vt:lpstr>
      <vt:lpstr>Kratki lanci opskrbe hranom (Short food supply chain -SFSC) </vt:lpstr>
      <vt:lpstr>Kratki lanci opskrbe hranom</vt:lpstr>
      <vt:lpstr>Izravna prodaja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Osiguravanje kvalitete u poljoprivrednoj proizvodnji  P – 3 Označavanje hrane</dc:title>
  <dc:creator>Dušanka Gajdić</dc:creator>
  <cp:lastModifiedBy>Dušanka Gajdić</cp:lastModifiedBy>
  <cp:revision>41</cp:revision>
  <dcterms:created xsi:type="dcterms:W3CDTF">2026-03-10T14:25:05Z</dcterms:created>
  <dcterms:modified xsi:type="dcterms:W3CDTF">2026-04-27T09:19:59Z</dcterms:modified>
</cp:coreProperties>
</file>