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EDE9F-D136-4211-B7BA-187D4DA0A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6A04E7-910E-45A5-B2BE-1FFAFAD5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861EC5-2792-4DA8-B0D3-78944994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1D5DE6-5510-48C9-BD86-B6E56A6A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FDB6B-A45C-4E4E-895E-41C59980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22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1470DC-9EB3-43F1-ACDF-0EC0FA07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C30C6B7-1442-4C3A-B8C8-3B8FB6D86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9F6850-397D-41E8-95B1-7E28B577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D03C4A-1825-49A1-B249-61346B93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DAA1FB-F83D-440F-AF2F-2C28DA49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91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CEEB598-6EC0-41A7-B8A1-00377C3E1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D52997C-425A-4BC8-9EFF-7BE70FFF4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6B9880-184D-4C9A-8DBE-B4D63EB7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C0C112-13C7-42F4-BB54-39D2AFD6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4CEB89F-9C46-421C-9004-00AF0F0B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54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8C9661-EB82-406A-B52B-0B62DA46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BFECE1-A2A0-4E55-BFEF-B84CF38BF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FDC683-4195-4141-AEF1-225CAE59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FF3B0A-5270-460F-8906-91725A17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D42244C-EC3E-459F-850C-BF7B8C79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0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8CDD9F-2BF6-4E05-9E87-CAE994A9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051530-0AF9-4224-BF77-3D451D25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7CB370-33C7-4070-8F16-BDB2A162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7D37CB5-48B3-4FE1-975D-540D0443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1E0C7A-77BB-4AFC-BCD8-44784EDD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64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DD0DCB-EC69-4479-B767-308C1F22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4485A8-D5F5-4608-9DB2-0CF033511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D2066F-99A2-4893-A32E-B564F6ACA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2433A85-50A6-4B5C-886C-432564C10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DE46004-2605-4A9D-89C4-224417EA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0540F77-3E84-4730-ADF2-A2C2FA9E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76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786EE8-2243-4F23-9368-3112EDD8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CA0679-D8A7-43AB-AD61-CA6BF8B7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26BAB2-3259-4B4C-94B9-88B3FDC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94BC299-8A20-4995-B698-CD5031E04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345AF3A-C88A-468D-9E1E-CB5C07116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08DB733-47B7-4B65-A77A-1D07162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4B32224-9984-40F4-81C7-AD8BCD63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5DB6B94-12DF-4625-B98B-14D9F270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37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19D7DA-2210-4F20-9C51-1CEE59CD9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E65D7F7-8318-4386-B101-9239650A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F7BBAE0-77DE-4C90-865B-53646410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DC328F7-EA5E-4839-B2A4-B4E2A1A9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70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CEBA6D3-C767-4389-B2D7-E8C5ACCF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5F17057-55A2-4B5A-910F-470A42C8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E52160E-624E-4F6D-8504-47C5F55E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86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84BA8-3CC7-4AE4-8410-28E6F3E4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C4D9B2-5791-43B6-B1D3-2F701589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AFE64D3-E3A1-44C6-8BCF-40571A6C6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198B6A5-18B8-49BA-9E9F-0B0178689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8B4C289-0329-4FA9-AFCD-ADCD8914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B62168-9A7F-48C6-B260-9C69978A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7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561642-C8D6-405C-92D5-6F6F07D8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776893B-7B8F-4720-8C99-15A436AE4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9843F4F-DECB-4765-9D66-402DE1457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0BC215-28DE-4FB2-B272-928A3C69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6D389D-75D9-4F60-B43E-0FCCEE51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95CCFA-029A-4EE1-8036-33B84DE2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23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AECDB04-55B2-42A8-A8F7-807B68D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3842A5-0A10-454F-9493-26D8E44F0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510064-A49B-49CA-8DEE-1A7B1498F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5DAF-DA8E-4C51-83E3-3DEBCF8912C0}" type="datetimeFigureOut">
              <a:rPr lang="hr-HR" smtClean="0"/>
              <a:pPr/>
              <a:t>13.12.2020.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01089A-CE93-4B2F-9D66-38A8D6B6C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D6DA99-8FF2-44CD-BCC7-F2B67A29D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CAFB-021E-4ECE-B325-41804ADA19E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4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2B5D4-8AC3-4559-BF9B-B6E7DBF8F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199265"/>
            <a:ext cx="9144000" cy="1655762"/>
          </a:xfrm>
        </p:spPr>
        <p:txBody>
          <a:bodyPr/>
          <a:lstStyle/>
          <a:p>
            <a:r>
              <a:rPr lang="hr-HR" b="1" dirty="0"/>
              <a:t>Seoski turizam Rakić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9F7883D-6CAB-4873-9F95-AAB5EE92A42D}"/>
              </a:ext>
            </a:extLst>
          </p:cNvPr>
          <p:cNvSpPr txBox="1"/>
          <p:nvPr/>
        </p:nvSpPr>
        <p:spPr>
          <a:xfrm>
            <a:off x="1523998" y="120221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Hrvatsko agroekonomsko društvo (HAED)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400" b="1" dirty="0"/>
              <a:t>Online završni skup projekta „Tradicionalno je </a:t>
            </a:r>
            <a:r>
              <a:rPr lang="hr-HR" sz="2400" b="1" dirty="0" err="1"/>
              <a:t>in</a:t>
            </a:r>
            <a:r>
              <a:rPr lang="hr-HR" sz="2400" b="1" dirty="0"/>
              <a:t>”, </a:t>
            </a:r>
          </a:p>
          <a:p>
            <a:pPr algn="ctr"/>
            <a:r>
              <a:rPr lang="hr-HR" sz="2400" b="1" dirty="0"/>
              <a:t>14. prosinca 2020.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B97A699-7E48-4D06-8896-F421EF9017C7}"/>
              </a:ext>
            </a:extLst>
          </p:cNvPr>
          <p:cNvSpPr txBox="1"/>
          <p:nvPr/>
        </p:nvSpPr>
        <p:spPr>
          <a:xfrm>
            <a:off x="3196936" y="158390"/>
            <a:ext cx="579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VISOKO GOSPODARSKO UČILIŠTE U KRIŽEVCIMA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3A2FFF4-6CEA-43C9-8B66-8304B94FC0DB}"/>
              </a:ext>
            </a:extLst>
          </p:cNvPr>
          <p:cNvSpPr txBox="1"/>
          <p:nvPr/>
        </p:nvSpPr>
        <p:spPr>
          <a:xfrm>
            <a:off x="1967343" y="4675910"/>
            <a:ext cx="82573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Mentori: </a:t>
            </a:r>
          </a:p>
          <a:p>
            <a:pPr algn="ctr"/>
            <a:endParaRPr lang="hr-HR" dirty="0"/>
          </a:p>
          <a:p>
            <a:pPr algn="ctr"/>
            <a:r>
              <a:rPr lang="hr-HR" sz="2000" dirty="0"/>
              <a:t>Dr. </a:t>
            </a:r>
            <a:r>
              <a:rPr lang="hr-HR" sz="2000" dirty="0" err="1"/>
              <a:t>sc</a:t>
            </a:r>
            <a:r>
              <a:rPr lang="hr-HR" sz="2000" dirty="0"/>
              <a:t>. Silvije </a:t>
            </a:r>
            <a:r>
              <a:rPr lang="hr-HR" sz="2000" dirty="0" err="1"/>
              <a:t>Jerčinović</a:t>
            </a:r>
            <a:r>
              <a:rPr lang="hr-HR" sz="2000" dirty="0"/>
              <a:t>,</a:t>
            </a:r>
          </a:p>
          <a:p>
            <a:pPr algn="ctr"/>
            <a:r>
              <a:rPr lang="hr-HR" sz="2000" dirty="0"/>
              <a:t>Dr. </a:t>
            </a:r>
            <a:r>
              <a:rPr lang="hr-HR" sz="2000" dirty="0" err="1"/>
              <a:t>sc</a:t>
            </a:r>
            <a:r>
              <a:rPr lang="hr-HR" sz="2000" dirty="0"/>
              <a:t>. Kristina </a:t>
            </a:r>
            <a:r>
              <a:rPr lang="hr-HR" sz="2000" dirty="0" err="1"/>
              <a:t>Svržnjak</a:t>
            </a:r>
            <a:r>
              <a:rPr lang="hr-HR" sz="2000" dirty="0"/>
              <a:t>,</a:t>
            </a:r>
          </a:p>
          <a:p>
            <a:pPr algn="ctr"/>
            <a:r>
              <a:rPr lang="hr-HR" sz="2000" dirty="0"/>
              <a:t>Dr. </a:t>
            </a:r>
            <a:r>
              <a:rPr lang="hr-HR" sz="2000" dirty="0" err="1"/>
              <a:t>sc</a:t>
            </a:r>
            <a:r>
              <a:rPr lang="hr-HR" sz="2000" dirty="0"/>
              <a:t>. Sandra Kantar</a:t>
            </a:r>
          </a:p>
        </p:txBody>
      </p:sp>
    </p:spTree>
    <p:extLst>
      <p:ext uri="{BB962C8B-B14F-4D97-AF65-F5344CB8AC3E}">
        <p14:creationId xmlns:p14="http://schemas.microsoft.com/office/powerpoint/2010/main" val="428048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z naslova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70" y="1353629"/>
            <a:ext cx="5153745" cy="4020111"/>
          </a:xfrm>
          <a:prstGeom prst="rect">
            <a:avLst/>
          </a:prstGeom>
        </p:spPr>
      </p:pic>
      <p:pic>
        <p:nvPicPr>
          <p:cNvPr id="3" name="Slika 2" descr="Bez naslova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13" y="1851150"/>
            <a:ext cx="5144218" cy="1457529"/>
          </a:xfrm>
          <a:prstGeom prst="rect">
            <a:avLst/>
          </a:prstGeom>
        </p:spPr>
      </p:pic>
      <p:pic>
        <p:nvPicPr>
          <p:cNvPr id="4" name="Slika 3" descr="Bez naslova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139" y="3673020"/>
            <a:ext cx="5153745" cy="13146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z naslova10.png"/>
          <p:cNvPicPr>
            <a:picLocks noChangeAspect="1"/>
          </p:cNvPicPr>
          <p:nvPr/>
        </p:nvPicPr>
        <p:blipFill>
          <a:blip r:embed="rId2"/>
          <a:srcRect r="-109" b="66802"/>
          <a:stretch>
            <a:fillRect/>
          </a:stretch>
        </p:blipFill>
        <p:spPr>
          <a:xfrm>
            <a:off x="924383" y="1960145"/>
            <a:ext cx="5149846" cy="1122690"/>
          </a:xfrm>
          <a:prstGeom prst="rect">
            <a:avLst/>
          </a:prstGeom>
        </p:spPr>
      </p:pic>
      <p:pic>
        <p:nvPicPr>
          <p:cNvPr id="3" name="Slika 2" descr="Bez naslova10.png"/>
          <p:cNvPicPr>
            <a:picLocks noChangeAspect="1"/>
          </p:cNvPicPr>
          <p:nvPr/>
        </p:nvPicPr>
        <p:blipFill>
          <a:blip r:embed="rId2"/>
          <a:srcRect t="61395" r="398"/>
          <a:stretch>
            <a:fillRect/>
          </a:stretch>
        </p:blipFill>
        <p:spPr>
          <a:xfrm>
            <a:off x="924383" y="3735976"/>
            <a:ext cx="5123720" cy="1305569"/>
          </a:xfrm>
          <a:prstGeom prst="rect">
            <a:avLst/>
          </a:prstGeom>
        </p:spPr>
      </p:pic>
      <p:pic>
        <p:nvPicPr>
          <p:cNvPr id="4" name="Slika 3" descr="Bez naslova11.png"/>
          <p:cNvPicPr>
            <a:picLocks noChangeAspect="1"/>
          </p:cNvPicPr>
          <p:nvPr/>
        </p:nvPicPr>
        <p:blipFill>
          <a:blip r:embed="rId3"/>
          <a:srcRect r="398" b="77816"/>
          <a:stretch>
            <a:fillRect/>
          </a:stretch>
        </p:blipFill>
        <p:spPr>
          <a:xfrm>
            <a:off x="6580599" y="2014641"/>
            <a:ext cx="5123720" cy="963690"/>
          </a:xfrm>
          <a:prstGeom prst="rect">
            <a:avLst/>
          </a:prstGeom>
        </p:spPr>
      </p:pic>
      <p:pic>
        <p:nvPicPr>
          <p:cNvPr id="5" name="Slika 4" descr="Bez naslova11.png"/>
          <p:cNvPicPr>
            <a:picLocks noChangeAspect="1"/>
          </p:cNvPicPr>
          <p:nvPr/>
        </p:nvPicPr>
        <p:blipFill>
          <a:blip r:embed="rId3"/>
          <a:srcRect t="74508" r="145"/>
          <a:stretch>
            <a:fillRect/>
          </a:stretch>
        </p:blipFill>
        <p:spPr>
          <a:xfrm>
            <a:off x="6619789" y="3879668"/>
            <a:ext cx="5136783" cy="1107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ez naslova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43" y="1256997"/>
            <a:ext cx="5125166" cy="4344007"/>
          </a:xfrm>
          <a:prstGeom prst="rect">
            <a:avLst/>
          </a:prstGeom>
        </p:spPr>
      </p:pic>
      <p:pic>
        <p:nvPicPr>
          <p:cNvPr id="3" name="Slika 2" descr="Bez naslova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149" y="1138060"/>
            <a:ext cx="5191850" cy="4477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400" dirty="0"/>
              <a:t>Kroz komentare možemo saznati što se gostima/posjetiteljima najviše sviđa ili ono što bi promijenili.</a:t>
            </a:r>
          </a:p>
          <a:p>
            <a:endParaRPr lang="hr-HR" sz="2400" dirty="0"/>
          </a:p>
          <a:p>
            <a:r>
              <a:rPr lang="hr-HR" sz="2400" dirty="0"/>
              <a:t>Segmentacija tržišta</a:t>
            </a:r>
          </a:p>
          <a:p>
            <a:endParaRPr lang="hr-HR" sz="2400" dirty="0"/>
          </a:p>
          <a:p>
            <a:r>
              <a:rPr lang="hr-HR" sz="2400" dirty="0"/>
              <a:t>Povećati broj posjetitelja na gospodarstvu</a:t>
            </a:r>
          </a:p>
          <a:p>
            <a:endParaRPr lang="hr-HR" dirty="0"/>
          </a:p>
        </p:txBody>
      </p:sp>
      <p:pic>
        <p:nvPicPr>
          <p:cNvPr id="5" name="Rezervirano mjesto sadržaja 4" descr="DOYY669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3012" y="1847974"/>
            <a:ext cx="5181600" cy="3888630"/>
          </a:xfrm>
        </p:spPr>
      </p:pic>
      <p:sp>
        <p:nvSpPr>
          <p:cNvPr id="6" name="TekstniOkvir 5"/>
          <p:cNvSpPr txBox="1"/>
          <p:nvPr/>
        </p:nvSpPr>
        <p:spPr>
          <a:xfrm>
            <a:off x="6348549" y="5904411"/>
            <a:ext cx="485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Slika 8. Studenti Menadžmenta u poljoprivredi s vlasnicom Seoskog turizma Rakić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6F9A7-72C5-4FED-A13E-173D95FD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Tim VGUK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39D3ACF-A225-4089-9B2A-BC256C4F5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6" y="1690688"/>
            <a:ext cx="3395978" cy="3390467"/>
          </a:xfr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D522BBC-DA52-49BE-A5C1-2CF3599AA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35" y="1690687"/>
            <a:ext cx="2033930" cy="3390467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423D7EA-851C-44B3-8584-87BF6D0CFA06}"/>
              </a:ext>
            </a:extLst>
          </p:cNvPr>
          <p:cNvSpPr txBox="1"/>
          <p:nvPr/>
        </p:nvSpPr>
        <p:spPr>
          <a:xfrm>
            <a:off x="1451383" y="5167312"/>
            <a:ext cx="176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Marina Sumpor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78C9A8C-52F8-4773-A793-9ED38BA900BB}"/>
              </a:ext>
            </a:extLst>
          </p:cNvPr>
          <p:cNvSpPr txBox="1"/>
          <p:nvPr/>
        </p:nvSpPr>
        <p:spPr>
          <a:xfrm>
            <a:off x="4927022" y="5167312"/>
            <a:ext cx="233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Antonela </a:t>
            </a:r>
            <a:r>
              <a:rPr lang="hr-HR" b="1" dirty="0" err="1"/>
              <a:t>Husajina</a:t>
            </a:r>
            <a:endParaRPr lang="hr-HR" b="1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3940DCC-F505-472A-B424-22C0B31DB5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509" y="1690687"/>
            <a:ext cx="3193474" cy="339046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8BEE4A32-7701-4276-8BCC-B82CE6609EA1}"/>
              </a:ext>
            </a:extLst>
          </p:cNvPr>
          <p:cNvSpPr txBox="1"/>
          <p:nvPr/>
        </p:nvSpPr>
        <p:spPr>
          <a:xfrm>
            <a:off x="8272509" y="5167312"/>
            <a:ext cx="319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Martin </a:t>
            </a:r>
            <a:r>
              <a:rPr lang="hr-HR" b="1" dirty="0" err="1"/>
              <a:t>Topljak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818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66754-F4AB-44DA-B45B-9152DF38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320"/>
            <a:ext cx="10515600" cy="1325563"/>
          </a:xfrm>
        </p:spPr>
        <p:txBody>
          <a:bodyPr/>
          <a:lstStyle/>
          <a:p>
            <a:r>
              <a:rPr lang="hr-HR" b="1" dirty="0"/>
              <a:t>Seoski turizam Rakić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6CECB1-0EF1-4659-B911-E87B01481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64" y="1528401"/>
            <a:ext cx="5521036" cy="45624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Obitelj Rakić</a:t>
            </a:r>
          </a:p>
          <a:p>
            <a:endParaRPr lang="hr-HR" dirty="0"/>
          </a:p>
          <a:p>
            <a:r>
              <a:rPr lang="hr-HR" dirty="0"/>
              <a:t>Lokacija: </a:t>
            </a:r>
            <a:r>
              <a:rPr lang="hr-HR" dirty="0" err="1"/>
              <a:t>Čabraji</a:t>
            </a:r>
            <a:r>
              <a:rPr lang="hr-HR" dirty="0"/>
              <a:t>, okolica Križevaca</a:t>
            </a:r>
          </a:p>
          <a:p>
            <a:endParaRPr lang="hr-HR" dirty="0"/>
          </a:p>
          <a:p>
            <a:r>
              <a:rPr lang="hr-HR" dirty="0"/>
              <a:t>Ponuda seoskog turizma Rakić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94D02B04-83EB-4FC2-864B-F044841A6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7" y="1434883"/>
            <a:ext cx="3683577" cy="3710349"/>
          </a:xfr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E1369D5-EF98-428B-9F90-8CB0B1B2BB39}"/>
              </a:ext>
            </a:extLst>
          </p:cNvPr>
          <p:cNvSpPr txBox="1"/>
          <p:nvPr/>
        </p:nvSpPr>
        <p:spPr>
          <a:xfrm>
            <a:off x="7242465" y="53097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1. Ulaz na imanje</a:t>
            </a:r>
          </a:p>
        </p:txBody>
      </p:sp>
    </p:spTree>
    <p:extLst>
      <p:ext uri="{BB962C8B-B14F-4D97-AF65-F5344CB8AC3E}">
        <p14:creationId xmlns:p14="http://schemas.microsoft.com/office/powerpoint/2010/main" val="1276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B0EAD-98CC-4D1C-8990-A1CB1912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Seoski turizam Rakić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4B04BF-244B-4758-8534-24A749C3B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399" y="1461942"/>
            <a:ext cx="5181600" cy="435133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Vrednovanje tradicije, kulturno bogatstvo kraja</a:t>
            </a:r>
          </a:p>
          <a:p>
            <a:endParaRPr lang="hr-HR" dirty="0"/>
          </a:p>
          <a:p>
            <a:r>
              <a:rPr lang="hr-HR" dirty="0"/>
              <a:t>Posjećenost gospodarstva</a:t>
            </a:r>
          </a:p>
          <a:p>
            <a:endParaRPr lang="hr-HR" dirty="0"/>
          </a:p>
          <a:p>
            <a:r>
              <a:rPr lang="hr-HR" dirty="0"/>
              <a:t>Nagrada „Suncokret ruralnog turizma”, 2015.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BC67FBE-B710-4247-9277-7753FCCFA1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48" y="955170"/>
            <a:ext cx="3263503" cy="4351338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D6ADA52-D087-4A70-B15F-C6C1B49A65BB}"/>
              </a:ext>
            </a:extLst>
          </p:cNvPr>
          <p:cNvSpPr txBox="1"/>
          <p:nvPr/>
        </p:nvSpPr>
        <p:spPr>
          <a:xfrm>
            <a:off x="6873586" y="5443948"/>
            <a:ext cx="426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2. Tradicionalno uređen eksterijer </a:t>
            </a:r>
          </a:p>
        </p:txBody>
      </p:sp>
    </p:spTree>
    <p:extLst>
      <p:ext uri="{BB962C8B-B14F-4D97-AF65-F5344CB8AC3E}">
        <p14:creationId xmlns:p14="http://schemas.microsoft.com/office/powerpoint/2010/main" val="63337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074D9-559E-476F-A875-D68B0F91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535"/>
            <a:ext cx="10515600" cy="1325563"/>
          </a:xfrm>
        </p:spPr>
        <p:txBody>
          <a:bodyPr/>
          <a:lstStyle/>
          <a:p>
            <a:r>
              <a:rPr lang="hr-HR" b="1" dirty="0"/>
              <a:t>Segmentacija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1EEA1C-B2F0-43D6-A480-503FA01C2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2288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Ciljne skupine;</a:t>
            </a:r>
          </a:p>
          <a:p>
            <a:pPr marL="0" indent="0">
              <a:buNone/>
            </a:pPr>
            <a:r>
              <a:rPr lang="hr-HR" dirty="0"/>
              <a:t>	1. obitelji</a:t>
            </a:r>
          </a:p>
          <a:p>
            <a:pPr marL="0" indent="0">
              <a:buNone/>
            </a:pPr>
            <a:r>
              <a:rPr lang="hr-HR" dirty="0"/>
              <a:t>	2. mladi parovi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Jednaka zastupljenost pripadnika oba spola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Posjetitelji svih dobnih skupina, iz cijele Republike Hrvatske</a:t>
            </a:r>
          </a:p>
          <a:p>
            <a:endParaRPr lang="hr-HR" dirty="0"/>
          </a:p>
          <a:p>
            <a:r>
              <a:rPr lang="hr-HR" dirty="0"/>
              <a:t>Kvaliteta = ponovno vraćanje gostiju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9FF9C9A6-584C-46CA-B27F-A0CF9BCBA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98" y="3560441"/>
            <a:ext cx="4175464" cy="2616522"/>
          </a:xfr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DFB8B19-FF30-4E13-BB95-515CC25886B6}"/>
              </a:ext>
            </a:extLst>
          </p:cNvPr>
          <p:cNvSpPr txBox="1"/>
          <p:nvPr/>
        </p:nvSpPr>
        <p:spPr>
          <a:xfrm>
            <a:off x="6168501" y="6223547"/>
            <a:ext cx="540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4. Mladi parovi, posjetitelji seoskog turizma Rakić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5B73EE8-B153-450E-9E5F-5CEA41368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98" y="449787"/>
            <a:ext cx="4175464" cy="2366441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393DE635-F5A8-4084-8546-CD44FC5BB218}"/>
              </a:ext>
            </a:extLst>
          </p:cNvPr>
          <p:cNvSpPr txBox="1"/>
          <p:nvPr/>
        </p:nvSpPr>
        <p:spPr>
          <a:xfrm>
            <a:off x="6168501" y="2900890"/>
            <a:ext cx="526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3. Obiteljska proslava na seoskom turizmu Rakić</a:t>
            </a:r>
          </a:p>
        </p:txBody>
      </p:sp>
    </p:spTree>
    <p:extLst>
      <p:ext uri="{BB962C8B-B14F-4D97-AF65-F5344CB8AC3E}">
        <p14:creationId xmlns:p14="http://schemas.microsoft.com/office/powerpoint/2010/main" val="339155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A54732-0119-40DA-AA50-6C247661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716"/>
            <a:ext cx="10515600" cy="1325563"/>
          </a:xfrm>
        </p:spPr>
        <p:txBody>
          <a:bodyPr/>
          <a:lstStyle/>
          <a:p>
            <a:r>
              <a:rPr lang="hr-HR" b="1" dirty="0"/>
              <a:t>Pozicioniranje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1A51E6-32CC-4D17-B100-839EC383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16279"/>
            <a:ext cx="5181600" cy="4351338"/>
          </a:xfrm>
        </p:spPr>
        <p:txBody>
          <a:bodyPr/>
          <a:lstStyle/>
          <a:p>
            <a:r>
              <a:rPr lang="hr-HR" dirty="0"/>
              <a:t>Ugostiteljska usluga</a:t>
            </a:r>
          </a:p>
          <a:p>
            <a:endParaRPr lang="hr-HR" dirty="0"/>
          </a:p>
          <a:p>
            <a:r>
              <a:rPr lang="hr-HR" dirty="0"/>
              <a:t>Usluga smještaja</a:t>
            </a:r>
          </a:p>
          <a:p>
            <a:endParaRPr lang="hr-HR" dirty="0"/>
          </a:p>
          <a:p>
            <a:r>
              <a:rPr lang="hr-HR" dirty="0"/>
              <a:t>Događanja i manifestacije</a:t>
            </a:r>
          </a:p>
          <a:p>
            <a:endParaRPr lang="hr-HR" dirty="0"/>
          </a:p>
          <a:p>
            <a:r>
              <a:rPr lang="hr-HR" dirty="0"/>
              <a:t>Konkurentska prednost seoskog turizma Rakić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FADC3A6-D93E-4B0B-9D30-19EB7B25D2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12370"/>
            <a:ext cx="5181600" cy="3456086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ABD1856-CDA1-4755-BD86-63BB7392B6B5}"/>
              </a:ext>
            </a:extLst>
          </p:cNvPr>
          <p:cNvSpPr txBox="1"/>
          <p:nvPr/>
        </p:nvSpPr>
        <p:spPr>
          <a:xfrm>
            <a:off x="6172202" y="5157055"/>
            <a:ext cx="518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Slika 5. Nastup KUD-a Križevci na imanju obitelji Rakić</a:t>
            </a:r>
          </a:p>
        </p:txBody>
      </p:sp>
    </p:spTree>
    <p:extLst>
      <p:ext uri="{BB962C8B-B14F-4D97-AF65-F5344CB8AC3E}">
        <p14:creationId xmlns:p14="http://schemas.microsoft.com/office/powerpoint/2010/main" val="109418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05C6F1-458D-414A-8FD1-0D14EE32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25"/>
            <a:ext cx="10515600" cy="1325563"/>
          </a:xfrm>
        </p:spPr>
        <p:txBody>
          <a:bodyPr/>
          <a:lstStyle/>
          <a:p>
            <a:r>
              <a:rPr lang="hr-HR" b="1" dirty="0"/>
              <a:t>Promocijska podloga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3CAB96-7C29-4843-B769-9D04FBECC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3933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Oglašavanje seoskog turizma Rakić</a:t>
            </a:r>
          </a:p>
          <a:p>
            <a:endParaRPr lang="hr-HR" dirty="0"/>
          </a:p>
          <a:p>
            <a:r>
              <a:rPr lang="hr-HR" dirty="0"/>
              <a:t>Planirano = ostvareno</a:t>
            </a:r>
          </a:p>
          <a:p>
            <a:endParaRPr lang="hr-HR" dirty="0"/>
          </a:p>
          <a:p>
            <a:r>
              <a:rPr lang="hr-HR" dirty="0"/>
              <a:t>Twitter profil gospodarstva</a:t>
            </a:r>
          </a:p>
          <a:p>
            <a:endParaRPr lang="hr-HR" dirty="0"/>
          </a:p>
          <a:p>
            <a:r>
              <a:rPr lang="hr-HR" dirty="0"/>
              <a:t>Promotivni video</a:t>
            </a:r>
          </a:p>
          <a:p>
            <a:endParaRPr lang="hr-HR" dirty="0"/>
          </a:p>
          <a:p>
            <a:r>
              <a:rPr lang="hr-HR" dirty="0"/>
              <a:t>Dodatna neplanirana aktivnost: mišljenje posjetitelja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904A763-2A61-469B-B390-B7A431902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1493933"/>
            <a:ext cx="5181600" cy="3456086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1BC1D7E-B2D9-4862-8960-9B6B841B6DD7}"/>
              </a:ext>
            </a:extLst>
          </p:cNvPr>
          <p:cNvSpPr txBox="1"/>
          <p:nvPr/>
        </p:nvSpPr>
        <p:spPr>
          <a:xfrm>
            <a:off x="6172200" y="5038657"/>
            <a:ext cx="5181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Slika 6. Vanjski ambijent i bogatstvo zelenila na imanju obitelji Rakić</a:t>
            </a:r>
          </a:p>
        </p:txBody>
      </p:sp>
    </p:spTree>
    <p:extLst>
      <p:ext uri="{BB962C8B-B14F-4D97-AF65-F5344CB8AC3E}">
        <p14:creationId xmlns:p14="http://schemas.microsoft.com/office/powerpoint/2010/main" val="17023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Twitter</a:t>
            </a:r>
            <a:r>
              <a:rPr lang="hr-HR" b="1" dirty="0"/>
              <a:t> profil gospodarstva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2566555"/>
            <a:ext cx="5181600" cy="3610408"/>
          </a:xfrm>
        </p:spPr>
        <p:txBody>
          <a:bodyPr>
            <a:normAutofit/>
          </a:bodyPr>
          <a:lstStyle/>
          <a:p>
            <a:r>
              <a:rPr lang="hr-HR" sz="2400" dirty="0"/>
              <a:t>Izrađen 7. prosinca 2020.</a:t>
            </a:r>
          </a:p>
          <a:p>
            <a:pPr>
              <a:buNone/>
            </a:pPr>
            <a:endParaRPr lang="hr-HR" sz="2400" dirty="0"/>
          </a:p>
          <a:p>
            <a:r>
              <a:rPr lang="hr-HR" sz="2400" dirty="0"/>
              <a:t>Cilj: čuti želje i potrebe potencijalnih gostiju</a:t>
            </a:r>
          </a:p>
        </p:txBody>
      </p:sp>
      <p:pic>
        <p:nvPicPr>
          <p:cNvPr id="5" name="Rezervirano mjesto sadržaja 4" descr="Bez naslova6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2814" y="1381488"/>
            <a:ext cx="4877126" cy="4351338"/>
          </a:xfrm>
        </p:spPr>
      </p:pic>
      <p:sp>
        <p:nvSpPr>
          <p:cNvPr id="6" name="TekstniOkvir 5"/>
          <p:cNvSpPr txBox="1"/>
          <p:nvPr/>
        </p:nvSpPr>
        <p:spPr>
          <a:xfrm>
            <a:off x="6402814" y="5812394"/>
            <a:ext cx="471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Slika 7. </a:t>
            </a:r>
            <a:r>
              <a:rPr lang="hr-HR" dirty="0" err="1"/>
              <a:t>Twitter</a:t>
            </a:r>
            <a:r>
              <a:rPr lang="hr-HR" dirty="0"/>
              <a:t> profil Seoskog turizma Rakić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Bez naslov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52" y="169818"/>
            <a:ext cx="4582165" cy="3391374"/>
          </a:xfrm>
          <a:prstGeom prst="rect">
            <a:avLst/>
          </a:prstGeom>
        </p:spPr>
      </p:pic>
      <p:pic>
        <p:nvPicPr>
          <p:cNvPr id="6" name="Slika 5" descr="Bez naslov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261" y="1009821"/>
            <a:ext cx="4620270" cy="5334745"/>
          </a:xfrm>
          <a:prstGeom prst="rect">
            <a:avLst/>
          </a:prstGeom>
        </p:spPr>
      </p:pic>
      <p:pic>
        <p:nvPicPr>
          <p:cNvPr id="7" name="Slika 6" descr="Bez naslova.png"/>
          <p:cNvPicPr>
            <a:picLocks noChangeAspect="1"/>
          </p:cNvPicPr>
          <p:nvPr/>
        </p:nvPicPr>
        <p:blipFill>
          <a:blip r:embed="rId4"/>
          <a:srcRect l="-36" r="2546" b="38971"/>
          <a:stretch>
            <a:fillRect/>
          </a:stretch>
        </p:blipFill>
        <p:spPr>
          <a:xfrm>
            <a:off x="483326" y="3662156"/>
            <a:ext cx="5590903" cy="2999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244</Words>
  <Application>Microsoft Office PowerPoint</Application>
  <PresentationFormat>Široki zaslon</PresentationFormat>
  <Paragraphs>81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Seoski turizam Rakić</vt:lpstr>
      <vt:lpstr>Tim VGUK</vt:lpstr>
      <vt:lpstr>Seoski turizam Rakić</vt:lpstr>
      <vt:lpstr>Seoski turizam Rakić</vt:lpstr>
      <vt:lpstr>Segmentacija</vt:lpstr>
      <vt:lpstr>Pozicioniranje</vt:lpstr>
      <vt:lpstr>Promocijska podloga</vt:lpstr>
      <vt:lpstr>Twitter profil gospodarstva</vt:lpstr>
      <vt:lpstr>PowerPoint prezentacija</vt:lpstr>
      <vt:lpstr>PowerPoint prezentacija</vt:lpstr>
      <vt:lpstr>PowerPoint prezentacija</vt:lpstr>
      <vt:lpstr>PowerPoint prezentacija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Seoski turizam Rakić</dc:title>
  <dc:creator>HP 650</dc:creator>
  <cp:lastModifiedBy>HP 650</cp:lastModifiedBy>
  <cp:revision>21</cp:revision>
  <dcterms:created xsi:type="dcterms:W3CDTF">2020-12-11T15:27:33Z</dcterms:created>
  <dcterms:modified xsi:type="dcterms:W3CDTF">2020-12-13T10:27:16Z</dcterms:modified>
</cp:coreProperties>
</file>