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89" r:id="rId5"/>
    <p:sldId id="290" r:id="rId6"/>
    <p:sldId id="276" r:id="rId7"/>
    <p:sldId id="259" r:id="rId8"/>
    <p:sldId id="275" r:id="rId9"/>
    <p:sldId id="260" r:id="rId10"/>
    <p:sldId id="269" r:id="rId11"/>
    <p:sldId id="274" r:id="rId12"/>
    <p:sldId id="277" r:id="rId13"/>
    <p:sldId id="261" r:id="rId14"/>
    <p:sldId id="330" r:id="rId15"/>
    <p:sldId id="278" r:id="rId16"/>
    <p:sldId id="279" r:id="rId17"/>
    <p:sldId id="262" r:id="rId18"/>
    <p:sldId id="280" r:id="rId19"/>
    <p:sldId id="301" r:id="rId20"/>
    <p:sldId id="263" r:id="rId21"/>
    <p:sldId id="329" r:id="rId22"/>
    <p:sldId id="264" r:id="rId23"/>
    <p:sldId id="331" r:id="rId24"/>
    <p:sldId id="335" r:id="rId25"/>
    <p:sldId id="265" r:id="rId26"/>
    <p:sldId id="336" r:id="rId27"/>
    <p:sldId id="293" r:id="rId28"/>
    <p:sldId id="291" r:id="rId29"/>
    <p:sldId id="328" r:id="rId30"/>
    <p:sldId id="292" r:id="rId31"/>
    <p:sldId id="299" r:id="rId32"/>
    <p:sldId id="341" r:id="rId33"/>
    <p:sldId id="297" r:id="rId34"/>
    <p:sldId id="298" r:id="rId35"/>
    <p:sldId id="337" r:id="rId36"/>
    <p:sldId id="340" r:id="rId37"/>
    <p:sldId id="338" r:id="rId38"/>
    <p:sldId id="339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20" r:id="rId50"/>
    <p:sldId id="319" r:id="rId51"/>
    <p:sldId id="315" r:id="rId52"/>
    <p:sldId id="317" r:id="rId53"/>
    <p:sldId id="316" r:id="rId54"/>
    <p:sldId id="321" r:id="rId55"/>
    <p:sldId id="322" r:id="rId56"/>
    <p:sldId id="332" r:id="rId57"/>
    <p:sldId id="333" r:id="rId58"/>
    <p:sldId id="334" r:id="rId59"/>
    <p:sldId id="323" r:id="rId60"/>
    <p:sldId id="304" r:id="rId61"/>
    <p:sldId id="342" r:id="rId62"/>
    <p:sldId id="343" r:id="rId63"/>
    <p:sldId id="326" r:id="rId64"/>
    <p:sldId id="327" r:id="rId6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C918-4E8E-4F3C-A1F2-F0D3FEBE632E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C7A59-8397-4525-80EF-38A63C10F3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2074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C7A59-8397-4525-80EF-38A63C10F325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33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EA0CFD-FAAD-FE6A-E6D5-6AA4EFC1E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AAE17EB-EB93-6150-674E-347238336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5797C25-9AAA-697B-53D0-AF1DDFB3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2CCDC88-4C81-11CA-E665-5E05D7BC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13A4A3-0A7E-6CCA-9BCD-84C00C0A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511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4ADDD3-2D0F-6C0A-4160-0D469C04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8389B31-0B9F-A545-5DE1-C471D5A9D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B360C0-9B70-8B7F-608F-9C76A6F9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6F4277-19DF-F275-7B25-7ABDB901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D81CA1-DCCF-1081-7279-94B11C073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3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0C8356F-3485-A42C-4F35-80C72488E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5CA8AE7-1770-A6A4-957B-9480335F7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5731574-FFCF-213F-4810-57CC7E0D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DB3DFB-5FF7-EA11-0526-4761E208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8CD2FD7-6DCF-B3A1-D837-040C3B35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849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C95F7-3B44-3590-94C2-EE1BC5924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2425C-1B17-D8C3-91DF-C0AD08AED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535BC-4F7A-80ED-F990-FC32679A99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E7C65-C07D-4999-BD74-12F246889D29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9690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90F537-FDD7-B0D3-46D7-EA7A28DF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3993EE-22F8-9781-39EF-73DE6BAF5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545C983-E337-D01B-1388-43D1877C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0C4C89-2F98-A87E-946B-F2FDDE4E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E5E668-F23C-9B27-A1EC-FAC153D7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615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E41EB3-4BF3-DD13-554E-22E220C7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CF48EFA-54A0-9C2B-F4A1-8AFCE7BED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D6F9DAF-13D4-30B4-6C76-4DA14A69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B71A53A-2572-A997-8A7E-78950304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8393814-9C9E-C7B7-BC2E-713C8B68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19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13DD31-9F84-2A99-AD0B-723E5D5E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D2685F-8BB2-E561-F286-2AD33ACA6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33DAD06-418E-CF88-BEDE-DCA49CDE7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6BD93DD-B15C-EF55-38CE-2FE6AE6A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C50E2F7-1674-697C-3776-2094FA15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865239A-D88E-5F91-85BA-554257B2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777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4F1835-DBD0-D4E6-490F-4332DF5D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DE1056D-B858-9958-1C2D-5A93C0C17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F34699A-0235-8FE4-A12A-CB81D8318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02AC384-4F24-4BA7-D7E3-76DB86279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DB4CE6C-3038-C8DF-6470-784581223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67B6074-C603-FF0F-B0D7-8F765B27B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709B9E9-420A-8926-9FA8-448B57A8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003202A-FE19-C91B-F950-F56E3614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042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83A9DF-E257-4128-BFF4-5F8F5C63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EC35788-DB56-9771-B7DB-E9DDC6D3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7635300-1AD1-DE29-D5F2-128AB1FE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59F8660-3D3E-2A6E-3733-39A0B6C2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001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32868A3-0874-BB9D-9338-2F9C35429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C95713A-9402-04C7-9318-F27FBD67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CEFAF25-410C-A769-7064-AD9BB181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22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77ED9B-FFA8-5732-E6DB-CF4F9CBE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9C11E0-78C9-2114-54C8-984C3159D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BEF8324-0E7F-F453-7DDF-5880C399C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AB20CA7-5707-D44D-4A68-AD07E987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80E54C7-FDC9-39B6-3F3F-79747509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33EB63C-5B5D-5F9E-E494-0B108097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81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772703-65DB-D31C-2C7D-2EEF71C9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0D84C5B-174C-174F-A426-8591DD8F0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092EA97-C0EA-12DC-BA7E-398B1EAA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8F92021-EF07-BBD5-A958-87051247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7851CA8-BA3F-530C-61EC-B2A1826D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EFE3203-B95B-5164-C78B-2EF22676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822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366A143-8835-021D-FFBD-FA4FDA6B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A0CB57B-BE71-C510-7DB6-72B342FA8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A84B61-FB58-AB08-98D5-4D1C03E8B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DC166-142C-4835-966D-395DC3709A77}" type="datetimeFigureOut">
              <a:rPr lang="hr-HR" smtClean="0"/>
              <a:t>10.2.2026.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49E0FE8-6C9A-7AF9-1420-0E0AD61AE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26DA3A9-3DAA-4FB1-EDD8-7122722A6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14100C-616F-4F18-B9C3-9F9707963D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03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C93F59-2DB6-4490-8E9D-26E0D3440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STROJEVI I OPREMA NA SVINJOGOJSKIM FARMAMA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B18BE1D-F396-4026-49DA-06B673F4C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VELEUČILIŠTE U KRIŽEVCIMA</a:t>
            </a:r>
          </a:p>
          <a:p>
            <a:r>
              <a:rPr lang="hr-HR" dirty="0"/>
              <a:t>Mr. sc. Miomir Stojnović, v. pred.</a:t>
            </a:r>
          </a:p>
        </p:txBody>
      </p:sp>
    </p:spTree>
    <p:extLst>
      <p:ext uri="{BB962C8B-B14F-4D97-AF65-F5344CB8AC3E}">
        <p14:creationId xmlns:p14="http://schemas.microsoft.com/office/powerpoint/2010/main" val="1474374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6" name="Rectangle 922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5">
            <a:extLst>
              <a:ext uri="{FF2B5EF4-FFF2-40B4-BE49-F238E27FC236}">
                <a16:creationId xmlns:a16="http://schemas.microsoft.com/office/drawing/2014/main" id="{FDD6878D-5552-D60D-65F4-5A6D35361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800"/>
              <a:t>Uklještenje krmače u prasilištu</a:t>
            </a:r>
            <a:endParaRPr lang="en-US" altLang="sr-Latn-RS" sz="3800"/>
          </a:p>
        </p:txBody>
      </p:sp>
      <p:sp>
        <p:nvSpPr>
          <p:cNvPr id="922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Content Placeholder 9222">
            <a:extLst>
              <a:ext uri="{FF2B5EF4-FFF2-40B4-BE49-F238E27FC236}">
                <a16:creationId xmlns:a16="http://schemas.microsoft.com/office/drawing/2014/main" id="{7C69F4C5-FB88-5D70-D613-FB5CD0A24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Ispred krmače je hranilica s dozatorom i sa strane automatska pojilica.</a:t>
            </a:r>
            <a:endParaRPr lang="en-US" sz="2200" dirty="0"/>
          </a:p>
        </p:txBody>
      </p:sp>
      <p:pic>
        <p:nvPicPr>
          <p:cNvPr id="9219" name="Picture 4" descr="rešetka uklještenja krmače od inoxa">
            <a:extLst>
              <a:ext uri="{FF2B5EF4-FFF2-40B4-BE49-F238E27FC236}">
                <a16:creationId xmlns:a16="http://schemas.microsoft.com/office/drawing/2014/main" id="{BA2C4B1A-202F-1628-FC0C-DA73C097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04" y="640080"/>
            <a:ext cx="375210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5">
            <a:extLst>
              <a:ext uri="{FF2B5EF4-FFF2-40B4-BE49-F238E27FC236}">
                <a16:creationId xmlns:a16="http://schemas.microsoft.com/office/drawing/2014/main" id="{87EE011B-81A0-DC4F-E8C5-40547B966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 dirty="0"/>
              <a:t>GRIJANJE PRASADI U BOKSU ZA PRASENJE</a:t>
            </a:r>
          </a:p>
        </p:txBody>
      </p:sp>
      <p:sp>
        <p:nvSpPr>
          <p:cNvPr id="10247" name="Content Placeholder 10246">
            <a:extLst>
              <a:ext uri="{FF2B5EF4-FFF2-40B4-BE49-F238E27FC236}">
                <a16:creationId xmlns:a16="http://schemas.microsoft.com/office/drawing/2014/main" id="{92353BC8-A006-D33A-730F-6E8FCA59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hr-HR" sz="2000" dirty="0"/>
              <a:t>Grijanje jednog dijela boksa u </a:t>
            </a:r>
            <a:r>
              <a:rPr lang="hr-HR" sz="2000" dirty="0" err="1"/>
              <a:t>prasilištu</a:t>
            </a:r>
            <a:r>
              <a:rPr lang="hr-HR" sz="2000" dirty="0"/>
              <a:t> omogućava prasadi potrebnu temperaturu od 32-33 </a:t>
            </a:r>
            <a:r>
              <a:rPr lang="hr-HR" sz="2000" baseline="30000" dirty="0"/>
              <a:t>0</a:t>
            </a:r>
            <a:r>
              <a:rPr lang="hr-HR" sz="2000" dirty="0"/>
              <a:t>C u prvim danima života, a da ne smeta krmači. Temperatura se postupno smanjuje za 2-3 stupnja tjedno.</a:t>
            </a:r>
          </a:p>
          <a:p>
            <a:r>
              <a:rPr lang="hr-HR" sz="2000" b="1" dirty="0"/>
              <a:t>GRIJANJE</a:t>
            </a:r>
            <a:r>
              <a:rPr lang="hr-HR" sz="2000" dirty="0"/>
              <a:t>:</a:t>
            </a:r>
          </a:p>
          <a:p>
            <a:pPr>
              <a:buFontTx/>
              <a:buChar char="-"/>
            </a:pPr>
            <a:r>
              <a:rPr lang="hr-HR" sz="2000" dirty="0"/>
              <a:t>Odozgora pomoću IC lampi</a:t>
            </a:r>
          </a:p>
          <a:p>
            <a:pPr>
              <a:buFontTx/>
              <a:buChar char="-"/>
            </a:pPr>
            <a:r>
              <a:rPr lang="hr-HR" sz="2000" dirty="0"/>
              <a:t>Podno pomoću cijevi s toplom vodom ili električnog grijača u podu</a:t>
            </a:r>
            <a:endParaRPr lang="en-US" sz="2000" dirty="0"/>
          </a:p>
        </p:txBody>
      </p:sp>
      <p:sp>
        <p:nvSpPr>
          <p:cNvPr id="10252" name="Rectangle 1025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4" name="Rectangle 1025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6" name="Rectangle 1025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8" name="Rectangle 1025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3" name="Picture 4" descr="grijanje prasadi u prasilištu">
            <a:extLst>
              <a:ext uri="{FF2B5EF4-FFF2-40B4-BE49-F238E27FC236}">
                <a16:creationId xmlns:a16="http://schemas.microsoft.com/office/drawing/2014/main" id="{F51FF60B-8A78-B2C4-AF99-B393EBF0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67" y="1349255"/>
            <a:ext cx="4170530" cy="419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322" name="Rectangle 13321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5">
            <a:extLst>
              <a:ext uri="{FF2B5EF4-FFF2-40B4-BE49-F238E27FC236}">
                <a16:creationId xmlns:a16="http://schemas.microsoft.com/office/drawing/2014/main" id="{ACD86613-375C-5BBF-1769-181A677F3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813574"/>
            <a:ext cx="3221377" cy="38592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sr-Latn-RS" sz="4000"/>
              <a:t>POTHLAĐENA PRASAD U PRASILIŠTU</a:t>
            </a:r>
          </a:p>
        </p:txBody>
      </p:sp>
      <p:pic>
        <p:nvPicPr>
          <p:cNvPr id="13315" name="Picture 4" descr="pothlađena prasad u prasilištu-neodgovarajući pod">
            <a:extLst>
              <a:ext uri="{FF2B5EF4-FFF2-40B4-BE49-F238E27FC236}">
                <a16:creationId xmlns:a16="http://schemas.microsoft.com/office/drawing/2014/main" id="{7B1D0262-7312-DE0A-190F-08FB9C4550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/>
          <a:stretch>
            <a:fillRect/>
          </a:stretch>
        </p:blipFill>
        <p:spPr>
          <a:xfrm>
            <a:off x="4617490" y="1"/>
            <a:ext cx="7574510" cy="6858000"/>
          </a:xfrm>
          <a:prstGeom prst="rect">
            <a:avLst/>
          </a:prstGeom>
          <a:noFill/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6" name="Rectangle 1434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57" name="Freeform: Shape 14347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358" name="Freeform: Shape 14349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406895E-5752-A212-6B6B-1793361CE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2800"/>
              <a:t>Pripustilište</a:t>
            </a:r>
            <a:endParaRPr lang="en-US" altLang="sr-Latn-RS" sz="2800"/>
          </a:p>
        </p:txBody>
      </p:sp>
      <p:sp>
        <p:nvSpPr>
          <p:cNvPr id="14359" name="Rectangle 14351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60" name="Rectangle 1435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61" name="Content Placeholder 14342">
            <a:extLst>
              <a:ext uri="{FF2B5EF4-FFF2-40B4-BE49-F238E27FC236}">
                <a16:creationId xmlns:a16="http://schemas.microsoft.com/office/drawing/2014/main" id="{9080E5D0-E6FD-C357-B1CE-3504BB73D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r>
              <a:rPr lang="hr-HR" sz="1700" dirty="0"/>
              <a:t>Krmače i </a:t>
            </a:r>
            <a:r>
              <a:rPr lang="hr-HR" sz="1700" dirty="0" err="1"/>
              <a:t>nazimice</a:t>
            </a:r>
            <a:r>
              <a:rPr lang="hr-HR" sz="1700" dirty="0"/>
              <a:t> borave u </a:t>
            </a:r>
            <a:r>
              <a:rPr lang="hr-HR" sz="1700" dirty="0" err="1"/>
              <a:t>pripustilištu</a:t>
            </a:r>
            <a:r>
              <a:rPr lang="hr-HR" sz="1700" dirty="0"/>
              <a:t> </a:t>
            </a:r>
            <a:r>
              <a:rPr lang="hr-HR" sz="1700" dirty="0" err="1"/>
              <a:t>gdie</a:t>
            </a:r>
            <a:r>
              <a:rPr lang="hr-HR" sz="1700" dirty="0"/>
              <a:t> se umjetno </a:t>
            </a:r>
            <a:r>
              <a:rPr lang="hr-HR" sz="1700" dirty="0" err="1"/>
              <a:t>osjemenjuju</a:t>
            </a:r>
            <a:r>
              <a:rPr lang="hr-HR" sz="1700" dirty="0"/>
              <a:t> kad se pojave znakovi tjeranja.</a:t>
            </a:r>
          </a:p>
          <a:p>
            <a:r>
              <a:rPr lang="hr-HR" sz="1700" dirty="0"/>
              <a:t>Prisutnost nerasta stimulira </a:t>
            </a:r>
            <a:r>
              <a:rPr lang="hr-HR" sz="1700" dirty="0" err="1"/>
              <a:t>estrus</a:t>
            </a:r>
            <a:r>
              <a:rPr lang="hr-HR" sz="1700" dirty="0"/>
              <a:t> pospješuje znakove tjeranja.</a:t>
            </a:r>
          </a:p>
          <a:p>
            <a:r>
              <a:rPr lang="hr-HR" sz="1700" dirty="0"/>
              <a:t>Držanje može biti individualno ili grupno.</a:t>
            </a:r>
          </a:p>
          <a:p>
            <a:r>
              <a:rPr lang="hr-HR" sz="1700" dirty="0"/>
              <a:t>Boravak u </a:t>
            </a:r>
            <a:r>
              <a:rPr lang="hr-HR" sz="1700" dirty="0" err="1"/>
              <a:t>pripustilištu</a:t>
            </a:r>
            <a:r>
              <a:rPr lang="hr-HR" sz="1700" dirty="0"/>
              <a:t> 35 dana, nakon čega se prebacuju u čekalište.</a:t>
            </a:r>
            <a:endParaRPr lang="en-US" sz="1700" dirty="0"/>
          </a:p>
        </p:txBody>
      </p:sp>
      <p:pic>
        <p:nvPicPr>
          <p:cNvPr id="14339" name="Picture 4" descr="boksovi za nerastove u čekalištu">
            <a:extLst>
              <a:ext uri="{FF2B5EF4-FFF2-40B4-BE49-F238E27FC236}">
                <a16:creationId xmlns:a16="http://schemas.microsoft.com/office/drawing/2014/main" id="{D7D002C2-AFDA-DA88-D834-755824E1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198477"/>
            <a:ext cx="6922008" cy="45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8F85CAB5-CF6C-9D6F-207B-D5E7247B9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hr-HR" altLang="sr-Latn-RS" sz="5000"/>
              <a:t>Nerast u pripustilištu</a:t>
            </a:r>
          </a:p>
        </p:txBody>
      </p:sp>
      <p:sp>
        <p:nvSpPr>
          <p:cNvPr id="1537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15A7089-3476-D125-6B46-B43FF813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sr-Latn-RS" altLang="sr-Latn-RS" sz="2200" dirty="0"/>
              <a:t>Vizualni kontakt preko rešetke.</a:t>
            </a:r>
          </a:p>
          <a:p>
            <a:r>
              <a:rPr lang="sr-Latn-RS" altLang="sr-Latn-RS" sz="2200" dirty="0"/>
              <a:t>Grupno držanje s </a:t>
            </a:r>
            <a:r>
              <a:rPr lang="sr-Latn-RS" altLang="sr-Latn-RS" sz="2200" dirty="0" err="1"/>
              <a:t>dijelom</a:t>
            </a:r>
            <a:r>
              <a:rPr lang="sr-Latn-RS" altLang="sr-Latn-RS" sz="2200" dirty="0"/>
              <a:t> punog poda s puno stelje i </a:t>
            </a:r>
            <a:r>
              <a:rPr lang="sr-Latn-RS" altLang="sr-Latn-RS" sz="2200" dirty="0" err="1"/>
              <a:t>dijelom</a:t>
            </a:r>
            <a:r>
              <a:rPr lang="sr-Latn-RS" altLang="sr-Latn-RS" sz="2200" dirty="0"/>
              <a:t> rešetkastog poda s </a:t>
            </a:r>
            <a:r>
              <a:rPr lang="sr-Latn-RS" altLang="sr-Latn-RS" sz="2200" dirty="0" err="1"/>
              <a:t>hranilicama</a:t>
            </a:r>
            <a:r>
              <a:rPr lang="sr-Latn-RS" altLang="sr-Latn-RS" sz="2200" dirty="0"/>
              <a:t> i </a:t>
            </a:r>
            <a:r>
              <a:rPr lang="sr-Latn-RS" altLang="sr-Latn-RS" sz="2200" dirty="0" err="1"/>
              <a:t>pojilicama</a:t>
            </a:r>
            <a:r>
              <a:rPr lang="sr-Latn-RS" altLang="sr-Latn-RS" sz="2200" dirty="0"/>
              <a:t>.</a:t>
            </a:r>
          </a:p>
          <a:p>
            <a:r>
              <a:rPr lang="sr-Latn-RS" altLang="sr-Latn-RS" sz="2200" dirty="0"/>
              <a:t>Prirodno </a:t>
            </a:r>
            <a:r>
              <a:rPr lang="sr-Latn-RS" altLang="sr-Latn-RS" sz="2200" dirty="0" err="1"/>
              <a:t>svjetlo</a:t>
            </a:r>
            <a:r>
              <a:rPr lang="sr-Latn-RS" altLang="sr-Latn-RS" sz="2200" dirty="0"/>
              <a:t> jedan je od suvremenih </a:t>
            </a:r>
            <a:r>
              <a:rPr lang="sr-Latn-RS" altLang="sr-Latn-RS" sz="2200" dirty="0" err="1"/>
              <a:t>zahtjeva</a:t>
            </a:r>
            <a:r>
              <a:rPr lang="sr-Latn-RS" altLang="sr-Latn-RS" sz="2200" dirty="0"/>
              <a:t> vezano uz dobrobit.</a:t>
            </a: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6E1F9B8D-95A3-5753-5B91-086517CC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366" y="640080"/>
            <a:ext cx="572758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4" name="Rectangle 1639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50C12383-B925-4835-0621-1682E591A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700"/>
              <a:t>ČEKALIŠTE-INDIVIDUALNO DRŽANJE KRMAČA</a:t>
            </a:r>
          </a:p>
        </p:txBody>
      </p:sp>
      <p:sp>
        <p:nvSpPr>
          <p:cNvPr id="16391" name="Content Placeholder 16390">
            <a:extLst>
              <a:ext uri="{FF2B5EF4-FFF2-40B4-BE49-F238E27FC236}">
                <a16:creationId xmlns:a16="http://schemas.microsoft.com/office/drawing/2014/main" id="{A8A2DC94-8F39-EFAA-FD46-09BEE38F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hr-HR" sz="2000" dirty="0"/>
              <a:t>Nakon uspješnog </a:t>
            </a:r>
            <a:r>
              <a:rPr lang="hr-HR" sz="2000" dirty="0" err="1"/>
              <a:t>osjemenjivanja</a:t>
            </a:r>
            <a:r>
              <a:rPr lang="hr-HR" sz="2000" dirty="0"/>
              <a:t> krmače idu u čekalište gdje borave do 5 dana pred </a:t>
            </a:r>
            <a:r>
              <a:rPr lang="hr-HR" sz="2000" dirty="0" err="1"/>
              <a:t>prasenje</a:t>
            </a:r>
            <a:r>
              <a:rPr lang="hr-HR" sz="2000" dirty="0"/>
              <a:t>, kad se prebacuju u </a:t>
            </a:r>
            <a:r>
              <a:rPr lang="hr-HR" sz="2000" dirty="0" err="1"/>
              <a:t>prasilište</a:t>
            </a:r>
            <a:r>
              <a:rPr lang="hr-HR" sz="2000" dirty="0"/>
              <a:t>.</a:t>
            </a:r>
          </a:p>
          <a:p>
            <a:r>
              <a:rPr lang="hr-HR" sz="2000" dirty="0"/>
              <a:t>Držanje:</a:t>
            </a:r>
          </a:p>
          <a:p>
            <a:pPr>
              <a:buFontTx/>
              <a:buChar char="-"/>
            </a:pPr>
            <a:r>
              <a:rPr lang="hr-HR" sz="2000" dirty="0"/>
              <a:t>Individualno</a:t>
            </a:r>
          </a:p>
          <a:p>
            <a:pPr>
              <a:buFontTx/>
              <a:buChar char="-"/>
            </a:pPr>
            <a:r>
              <a:rPr lang="hr-HR" sz="2000" dirty="0"/>
              <a:t>Grupno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396" name="Rectangle 1639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8" name="Rectangle 1639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00" name="Rectangle 1639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02" name="Rectangle 1640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87" name="Picture 4" descr="čekalište s ind">
            <a:extLst>
              <a:ext uri="{FF2B5EF4-FFF2-40B4-BE49-F238E27FC236}">
                <a16:creationId xmlns:a16="http://schemas.microsoft.com/office/drawing/2014/main" id="{032DC214-285F-DF2F-4BBE-084E535A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13" y="909081"/>
            <a:ext cx="3756837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8" name="Rectangle 174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5">
            <a:extLst>
              <a:ext uri="{FF2B5EF4-FFF2-40B4-BE49-F238E27FC236}">
                <a16:creationId xmlns:a16="http://schemas.microsoft.com/office/drawing/2014/main" id="{81FDF8D8-2F02-8AFA-7CA5-6E4EB0ED7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700"/>
              <a:t>KRMAČA U INDIVIDUALNOM BOKSU U ČEKALIŠTU</a:t>
            </a:r>
          </a:p>
        </p:txBody>
      </p:sp>
      <p:sp>
        <p:nvSpPr>
          <p:cNvPr id="17415" name="Content Placeholder 17414">
            <a:extLst>
              <a:ext uri="{FF2B5EF4-FFF2-40B4-BE49-F238E27FC236}">
                <a16:creationId xmlns:a16="http://schemas.microsoft.com/office/drawing/2014/main" id="{5D744CCE-BA23-B5B4-8923-5714638C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7" y="2423821"/>
            <a:ext cx="5929422" cy="3519780"/>
          </a:xfrm>
        </p:spPr>
        <p:txBody>
          <a:bodyPr>
            <a:normAutofit/>
          </a:bodyPr>
          <a:lstStyle/>
          <a:p>
            <a:r>
              <a:rPr lang="hr-HR" sz="2000" dirty="0"/>
              <a:t>Lakši nadzor svake pojedine životinje</a:t>
            </a:r>
          </a:p>
          <a:p>
            <a:r>
              <a:rPr lang="hr-HR" sz="2000" dirty="0"/>
              <a:t>Problem: nema interakcije s drugim životinjama, što nije u skladu s njihovim prirodnim ponašanjem i njihovom dobrobiti.</a:t>
            </a:r>
            <a:endParaRPr lang="en-US" sz="2000" dirty="0"/>
          </a:p>
        </p:txBody>
      </p:sp>
      <p:pic>
        <p:nvPicPr>
          <p:cNvPr id="17411" name="Picture 4" descr="krmača u ind">
            <a:extLst>
              <a:ext uri="{FF2B5EF4-FFF2-40B4-BE49-F238E27FC236}">
                <a16:creationId xmlns:a16="http://schemas.microsoft.com/office/drawing/2014/main" id="{FDF688F2-C192-3CE4-DF98-DB1354FF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56" y="806824"/>
            <a:ext cx="2715476" cy="51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0" name="Rectangle 17419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2" name="Rectangle 17421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2" name="Rectangle 1844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D62792A-4417-8A7C-1256-791301C32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/>
              <a:t>Čekalište</a:t>
            </a:r>
            <a:endParaRPr lang="en-US" altLang="sr-Latn-RS" sz="4000"/>
          </a:p>
        </p:txBody>
      </p:sp>
      <p:sp>
        <p:nvSpPr>
          <p:cNvPr id="18439" name="Content Placeholder 18438">
            <a:extLst>
              <a:ext uri="{FF2B5EF4-FFF2-40B4-BE49-F238E27FC236}">
                <a16:creationId xmlns:a16="http://schemas.microsoft.com/office/drawing/2014/main" id="{EF162A6E-C624-53FE-A642-6AA1C74D1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7" y="2423821"/>
            <a:ext cx="5929422" cy="3519780"/>
          </a:xfrm>
        </p:spPr>
        <p:txBody>
          <a:bodyPr>
            <a:normAutofit/>
          </a:bodyPr>
          <a:lstStyle/>
          <a:p>
            <a:r>
              <a:rPr lang="hr-HR" sz="2000" dirty="0"/>
              <a:t>Suvremena čekališta s grupnim držanjem i automatskim prepoznavanjem svake individualne životinje pomoću </a:t>
            </a:r>
            <a:r>
              <a:rPr lang="hr-HR" sz="2000" dirty="0" err="1"/>
              <a:t>transponderskog</a:t>
            </a:r>
            <a:r>
              <a:rPr lang="hr-HR" sz="2000" dirty="0"/>
              <a:t> čipa – omogućena individualizirana automatska hranidba krmača pomoću pozivnih stanica za hranidbu.</a:t>
            </a:r>
            <a:endParaRPr lang="en-US" sz="2000" dirty="0"/>
          </a:p>
        </p:txBody>
      </p:sp>
      <p:pic>
        <p:nvPicPr>
          <p:cNvPr id="18435" name="Picture 4" descr="čekalište za 150 bređih krmača (grupno)">
            <a:extLst>
              <a:ext uri="{FF2B5EF4-FFF2-40B4-BE49-F238E27FC236}">
                <a16:creationId xmlns:a16="http://schemas.microsoft.com/office/drawing/2014/main" id="{E23A4DF0-A484-A4F2-A0A4-07CF07551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06" y="2069662"/>
            <a:ext cx="3765176" cy="26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4" name="Rectangle 18443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6" name="Rectangle 18445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5">
            <a:extLst>
              <a:ext uri="{FF2B5EF4-FFF2-40B4-BE49-F238E27FC236}">
                <a16:creationId xmlns:a16="http://schemas.microsoft.com/office/drawing/2014/main" id="{CAC9B872-3FFE-2464-F12E-CE84CA09D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398" y="457201"/>
            <a:ext cx="10117810" cy="115047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/>
              <a:t>RUČNA HRANIDBA KRMAČA U ČEKALIŠTU</a:t>
            </a:r>
          </a:p>
        </p:txBody>
      </p:sp>
      <p:sp>
        <p:nvSpPr>
          <p:cNvPr id="19463" name="Content Placeholder 19462">
            <a:extLst>
              <a:ext uri="{FF2B5EF4-FFF2-40B4-BE49-F238E27FC236}">
                <a16:creationId xmlns:a16="http://schemas.microsoft.com/office/drawing/2014/main" id="{626CC6DD-A890-4253-1E90-5C6A468D1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1980775"/>
            <a:ext cx="6001836" cy="3632824"/>
          </a:xfrm>
        </p:spPr>
        <p:txBody>
          <a:bodyPr anchor="t">
            <a:normAutofit/>
          </a:bodyPr>
          <a:lstStyle/>
          <a:p>
            <a:r>
              <a:rPr lang="hr-HR" sz="2000" dirty="0"/>
              <a:t>U starijim objektima s individualnim držanjem ručna hranidba, uz istovremeni nadzor svake životinje.</a:t>
            </a:r>
            <a:endParaRPr lang="en-US" sz="2000" dirty="0"/>
          </a:p>
        </p:txBody>
      </p:sp>
      <p:pic>
        <p:nvPicPr>
          <p:cNvPr id="19459" name="Picture 4" descr="ručna hranidba krmača u čekalištu">
            <a:extLst>
              <a:ext uri="{FF2B5EF4-FFF2-40B4-BE49-F238E27FC236}">
                <a16:creationId xmlns:a16="http://schemas.microsoft.com/office/drawing/2014/main" id="{CC663B36-E3B7-6F45-3DE9-16B9728E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r="25135" b="-2"/>
          <a:stretch>
            <a:fillRect/>
          </a:stretch>
        </p:blipFill>
        <p:spPr>
          <a:xfrm>
            <a:off x="7646838" y="1980775"/>
            <a:ext cx="3748858" cy="36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8" name="Rectangle 19467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0" name="Rectangle 19469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0" name="Rectangle 21513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5">
            <a:extLst>
              <a:ext uri="{FF2B5EF4-FFF2-40B4-BE49-F238E27FC236}">
                <a16:creationId xmlns:a16="http://schemas.microsoft.com/office/drawing/2014/main" id="{0FD2EA89-5134-FA11-33FF-DCE4FED7B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398" y="457201"/>
            <a:ext cx="10117810" cy="115047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/>
              <a:t>Odgajalište</a:t>
            </a:r>
          </a:p>
        </p:txBody>
      </p:sp>
      <p:sp>
        <p:nvSpPr>
          <p:cNvPr id="21521" name="Content Placeholder 21510">
            <a:extLst>
              <a:ext uri="{FF2B5EF4-FFF2-40B4-BE49-F238E27FC236}">
                <a16:creationId xmlns:a16="http://schemas.microsoft.com/office/drawing/2014/main" id="{86A78199-9E1A-88D7-5EC0-5AC52DE2F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1980775"/>
            <a:ext cx="6001836" cy="3632824"/>
          </a:xfrm>
        </p:spPr>
        <p:txBody>
          <a:bodyPr anchor="t">
            <a:normAutofit/>
          </a:bodyPr>
          <a:lstStyle/>
          <a:p>
            <a:r>
              <a:rPr lang="hr-HR" sz="2000" dirty="0"/>
              <a:t>U odgajalištu prasad boravi od </a:t>
            </a:r>
            <a:r>
              <a:rPr lang="hr-HR" sz="2000" dirty="0" err="1"/>
              <a:t>odbića</a:t>
            </a:r>
            <a:r>
              <a:rPr lang="hr-HR" sz="2000" dirty="0"/>
              <a:t> (7-8 kg tjelesne mase) do pred odlazak u tovilište (25-30 kg tjelesne mase).</a:t>
            </a:r>
          </a:p>
          <a:p>
            <a:r>
              <a:rPr lang="hr-HR" sz="2000" dirty="0"/>
              <a:t>Grupno držanje u boksovima s dvije temperaturne zone i automatskom hranilicom između dva susjedna boksa ili cijevnom hranilicom u sredini boksa.</a:t>
            </a:r>
          </a:p>
          <a:p>
            <a:r>
              <a:rPr lang="hr-HR" sz="2000" dirty="0"/>
              <a:t>Suvremena odgajališta imaju prirodno osvjetljenje, pregrade boksova su od plastike (HDPE ili PU 5 cm debljine) s povišenjem od pocinčanih cijevi.</a:t>
            </a:r>
          </a:p>
        </p:txBody>
      </p:sp>
      <p:pic>
        <p:nvPicPr>
          <p:cNvPr id="21507" name="Picture 4" descr="odgajalište">
            <a:extLst>
              <a:ext uri="{FF2B5EF4-FFF2-40B4-BE49-F238E27FC236}">
                <a16:creationId xmlns:a16="http://schemas.microsoft.com/office/drawing/2014/main" id="{8F11EBE5-21F4-1852-56BB-5E36775D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22821" b="-1"/>
          <a:stretch>
            <a:fillRect/>
          </a:stretch>
        </p:blipFill>
        <p:spPr>
          <a:xfrm>
            <a:off x="7646838" y="1980775"/>
            <a:ext cx="3748858" cy="36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22" name="Rectangle 21515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3" name="Rectangle 21517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56E36DB-5AA3-AA78-CB34-A2770FCD2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3800" dirty="0"/>
              <a:t>STROJEVI I </a:t>
            </a:r>
            <a:r>
              <a:rPr lang="hr-HR" altLang="sr-Latn-RS" sz="3800" dirty="0"/>
              <a:t>OPREMA</a:t>
            </a:r>
            <a:r>
              <a:rPr lang="en-US" altLang="sr-Latn-RS" sz="3800" dirty="0"/>
              <a:t> NA SVINJOGOJSKIM FARMAMA</a:t>
            </a:r>
          </a:p>
        </p:txBody>
      </p:sp>
      <p:sp>
        <p:nvSpPr>
          <p:cNvPr id="308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5456732-EC35-9AEB-C3F5-1B085CC53B1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sr-Latn-RS" sz="2000" b="1"/>
              <a:t>Karakteristike svinjogojske proizvodnje:</a:t>
            </a:r>
          </a:p>
          <a:p>
            <a:r>
              <a:rPr lang="en-US" altLang="sr-Latn-RS" sz="2000"/>
              <a:t>Visoka proizvodnost rada</a:t>
            </a:r>
          </a:p>
          <a:p>
            <a:r>
              <a:rPr lang="en-US" altLang="sr-Latn-RS" sz="2000"/>
              <a:t>Specijalizirane faze proizvodnje</a:t>
            </a:r>
          </a:p>
          <a:p>
            <a:r>
              <a:rPr lang="en-US" altLang="sr-Latn-RS" sz="2000"/>
              <a:t>Potpuna izbalansiranost obroka</a:t>
            </a:r>
          </a:p>
          <a:p>
            <a:r>
              <a:rPr lang="en-US" altLang="sr-Latn-RS" sz="2000"/>
              <a:t>Automatska kontrola mikroklime</a:t>
            </a:r>
          </a:p>
          <a:p>
            <a:r>
              <a:rPr lang="en-US" altLang="sr-Latn-RS" sz="2000"/>
              <a:t>Automatizacija hranidbe, napajanja i izgnojavanja objekata</a:t>
            </a:r>
          </a:p>
        </p:txBody>
      </p:sp>
      <p:pic>
        <p:nvPicPr>
          <p:cNvPr id="3076" name="Picture 4" descr="praščić Babe">
            <a:extLst>
              <a:ext uri="{FF2B5EF4-FFF2-40B4-BE49-F238E27FC236}">
                <a16:creationId xmlns:a16="http://schemas.microsoft.com/office/drawing/2014/main" id="{5AD02FFF-618A-A448-0ABC-891209C689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1816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0" name="Rectangle 2048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87D598C3-5604-A854-43E5-797FEE483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 dirty="0"/>
              <a:t>Odgajalište s </a:t>
            </a:r>
            <a:r>
              <a:rPr lang="hr-HR" altLang="sr-Latn-RS" sz="4000" dirty="0" err="1"/>
              <a:t>Pignic</a:t>
            </a:r>
            <a:r>
              <a:rPr lang="hr-HR" altLang="sr-Latn-RS" sz="4000" dirty="0"/>
              <a:t> hranilicama</a:t>
            </a:r>
            <a:endParaRPr lang="en-US" altLang="sr-Latn-RS" sz="4000" dirty="0"/>
          </a:p>
        </p:txBody>
      </p:sp>
      <p:sp>
        <p:nvSpPr>
          <p:cNvPr id="20487" name="Content Placeholder 20486">
            <a:extLst>
              <a:ext uri="{FF2B5EF4-FFF2-40B4-BE49-F238E27FC236}">
                <a16:creationId xmlns:a16="http://schemas.microsoft.com/office/drawing/2014/main" id="{72C7D720-C649-B114-558F-6E26E564B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r>
              <a:rPr lang="hr-HR" sz="2000" dirty="0"/>
              <a:t>Cijevne hranilice s integriranom pojilicom za vlaženje suhe smjese.</a:t>
            </a:r>
          </a:p>
          <a:p>
            <a:r>
              <a:rPr lang="hr-HR" sz="2000" dirty="0"/>
              <a:t>Hranidba po volji (ad </a:t>
            </a:r>
            <a:r>
              <a:rPr lang="hr-HR" sz="2000" dirty="0" err="1"/>
              <a:t>libitum</a:t>
            </a:r>
            <a:r>
              <a:rPr lang="hr-HR" sz="2000" dirty="0"/>
              <a:t>).</a:t>
            </a:r>
          </a:p>
          <a:p>
            <a:r>
              <a:rPr lang="hr-HR" sz="2000" dirty="0"/>
              <a:t>Temperatura u odgajalištu u početku je 28 </a:t>
            </a:r>
            <a:r>
              <a:rPr lang="hr-HR" sz="2000" baseline="30000" dirty="0"/>
              <a:t>0</a:t>
            </a:r>
            <a:r>
              <a:rPr lang="hr-HR" sz="2000" dirty="0"/>
              <a:t>C, a zatim se smanjuje tjedno za 2 stupnja do temperature od 20 </a:t>
            </a:r>
            <a:r>
              <a:rPr lang="hr-HR" sz="2000" baseline="30000" dirty="0"/>
              <a:t>0</a:t>
            </a:r>
            <a:r>
              <a:rPr lang="hr-HR" sz="2000" dirty="0"/>
              <a:t>C.</a:t>
            </a:r>
            <a:endParaRPr lang="en-US" sz="2000" dirty="0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3996F9D8-E89D-0E50-30A3-385A9AD9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470961"/>
            <a:ext cx="4957638" cy="3530439"/>
          </a:xfrm>
          <a:prstGeom prst="rect">
            <a:avLst/>
          </a:prstGeom>
          <a:noFill/>
        </p:spPr>
      </p:pic>
      <p:sp>
        <p:nvSpPr>
          <p:cNvPr id="20492" name="Rectangle 20491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4" name="Rectangle 20493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7" name="Rectangle 22536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66D0BCFC-8BF7-2ADF-092E-72E125AE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r>
              <a:rPr lang="hr-HR" altLang="sr-Latn-RS" sz="4000" dirty="0"/>
              <a:t>Cijevni </a:t>
            </a:r>
            <a:r>
              <a:rPr lang="hr-HR" altLang="sr-Latn-RS" sz="4000" dirty="0" err="1"/>
              <a:t>konvejer</a:t>
            </a:r>
            <a:r>
              <a:rPr lang="hr-HR" altLang="sr-Latn-RS" sz="4000" dirty="0"/>
              <a:t> s čepovima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17DA65F3-53F3-AEAF-2184-ED0C966A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r>
              <a:rPr lang="sr-Latn-RS" altLang="sr-Latn-RS" sz="2000" dirty="0" err="1"/>
              <a:t>Smjesa</a:t>
            </a:r>
            <a:r>
              <a:rPr lang="sr-Latn-RS" altLang="sr-Latn-RS" sz="2000" dirty="0"/>
              <a:t> se transportira pomoću plastičnih čepova na beskonačnom lancu ili </a:t>
            </a:r>
            <a:r>
              <a:rPr lang="sr-Latn-RS" altLang="sr-Latn-RS" sz="2000" dirty="0" err="1"/>
              <a:t>plastificiranom</a:t>
            </a:r>
            <a:r>
              <a:rPr lang="sr-Latn-RS" altLang="sr-Latn-RS" sz="2000" dirty="0"/>
              <a:t> čeličnom užetu.</a:t>
            </a:r>
          </a:p>
          <a:p>
            <a:r>
              <a:rPr lang="sr-Latn-RS" altLang="sr-Latn-RS" sz="2000" dirty="0"/>
              <a:t>Koriste se i spiralni konvejeri i lančasti konvejeri s beskonačnim lancem u koritu.</a:t>
            </a:r>
          </a:p>
        </p:txBody>
      </p:sp>
      <p:pic>
        <p:nvPicPr>
          <p:cNvPr id="22532" name="Picture 2" descr="Slika na kojoj se prikazuje tekst, valjak, alat&#10;&#10;Sadržaj generiran uz AI možda nije točan.">
            <a:extLst>
              <a:ext uri="{FF2B5EF4-FFF2-40B4-BE49-F238E27FC236}">
                <a16:creationId xmlns:a16="http://schemas.microsoft.com/office/drawing/2014/main" id="{A9B7A711-8C56-8860-AA81-2D30AA4B0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5120" y="2002968"/>
            <a:ext cx="4957638" cy="246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9" name="Rectangle 22538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1" name="Rectangle 22540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75" name="Rectangle 235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7" name="Picture 8">
            <a:extLst>
              <a:ext uri="{FF2B5EF4-FFF2-40B4-BE49-F238E27FC236}">
                <a16:creationId xmlns:a16="http://schemas.microsoft.com/office/drawing/2014/main" id="{6FE52E80-E6FA-8619-09B0-222DA8E0F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r="-1" b="12160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77" name="Rectangle 235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54" name="Rectangle 5">
            <a:extLst>
              <a:ext uri="{FF2B5EF4-FFF2-40B4-BE49-F238E27FC236}">
                <a16:creationId xmlns:a16="http://schemas.microsoft.com/office/drawing/2014/main" id="{5230A6CA-ECE1-14C5-004B-55CA809C2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000"/>
              <a:t>Odgajalište s mokrom hranidbom</a:t>
            </a:r>
            <a:endParaRPr lang="en-US" altLang="sr-Latn-RS" sz="4000"/>
          </a:p>
        </p:txBody>
      </p:sp>
      <p:sp>
        <p:nvSpPr>
          <p:cNvPr id="23556" name="Content Placeholder 1">
            <a:extLst>
              <a:ext uri="{FF2B5EF4-FFF2-40B4-BE49-F238E27FC236}">
                <a16:creationId xmlns:a16="http://schemas.microsoft.com/office/drawing/2014/main" id="{1EF8CDC7-966B-E084-A634-FD76DDA3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eaLnBrk="1" hangingPunct="1"/>
            <a:r>
              <a:rPr lang="sr-Latn-RS" altLang="sr-Latn-RS" sz="2000" dirty="0"/>
              <a:t>Neke farme orijentiraju se na mokru hranu.</a:t>
            </a:r>
          </a:p>
          <a:p>
            <a:pPr eaLnBrk="1" hangingPunct="1"/>
            <a:r>
              <a:rPr lang="sr-Latn-RS" altLang="sr-Latn-RS" sz="2000" dirty="0"/>
              <a:t>Hrana se daje u valove. Pomoću senzora se određuje količina, a hrana se automatski dozira pomoću pneumatskih ventila od centralne kuhinje pomoću crpke kroz </a:t>
            </a:r>
            <a:r>
              <a:rPr lang="sr-Latn-RS" altLang="sr-Latn-RS" sz="2000" dirty="0" err="1"/>
              <a:t>cijevi</a:t>
            </a:r>
            <a:r>
              <a:rPr lang="sr-Latn-RS" altLang="sr-Latn-RS" sz="2000" dirty="0"/>
              <a:t> do valova.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6" name="Rectangle 24585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>
            <a:extLst>
              <a:ext uri="{FF2B5EF4-FFF2-40B4-BE49-F238E27FC236}">
                <a16:creationId xmlns:a16="http://schemas.microsoft.com/office/drawing/2014/main" id="{BE90C921-70A5-3EEB-47AE-CC789972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r>
              <a:rPr lang="hr-HR" altLang="sr-Latn-RS" sz="4000"/>
              <a:t>Mokra hranidba u odgajalištu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6EF0FBB7-92E9-BFAE-5830-B245B5ED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941" y="370319"/>
            <a:ext cx="6298971" cy="1851885"/>
          </a:xfrm>
        </p:spPr>
        <p:txBody>
          <a:bodyPr anchor="ctr">
            <a:normAutofit/>
          </a:bodyPr>
          <a:lstStyle/>
          <a:p>
            <a:r>
              <a:rPr lang="sr-Latn-RS" altLang="sr-Latn-RS" sz="2000" dirty="0"/>
              <a:t>Za dobre rezultate kod mokre </a:t>
            </a:r>
            <a:r>
              <a:rPr lang="sr-Latn-RS" altLang="sr-Latn-RS" sz="2000" dirty="0" err="1"/>
              <a:t>hranidbe</a:t>
            </a:r>
            <a:r>
              <a:rPr lang="sr-Latn-RS" altLang="sr-Latn-RS" sz="2000" dirty="0"/>
              <a:t> važna je higijena, što </a:t>
            </a:r>
            <a:r>
              <a:rPr lang="sr-Latn-RS" altLang="sr-Latn-RS" sz="2000" dirty="0" err="1"/>
              <a:t>podrazumijeva</a:t>
            </a:r>
            <a:r>
              <a:rPr lang="sr-Latn-RS" altLang="sr-Latn-RS" sz="2000" dirty="0"/>
              <a:t> detaljno ispiranje sustava nakon svakog hranjenja.</a:t>
            </a:r>
          </a:p>
        </p:txBody>
      </p:sp>
      <p:pic>
        <p:nvPicPr>
          <p:cNvPr id="24581" name="Picture 3">
            <a:extLst>
              <a:ext uri="{FF2B5EF4-FFF2-40B4-BE49-F238E27FC236}">
                <a16:creationId xmlns:a16="http://schemas.microsoft.com/office/drawing/2014/main" id="{752CEEB5-6548-AA8A-1BE7-CAF37A7D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 b="2"/>
          <a:stretch>
            <a:fillRect/>
          </a:stretch>
        </p:blipFill>
        <p:spPr bwMode="auto">
          <a:xfrm>
            <a:off x="838199" y="2392326"/>
            <a:ext cx="4164414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>
            <a:extLst>
              <a:ext uri="{FF2B5EF4-FFF2-40B4-BE49-F238E27FC236}">
                <a16:creationId xmlns:a16="http://schemas.microsoft.com/office/drawing/2014/main" id="{7540E83C-CD5F-8081-1082-CA1E6138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15764" b="-2"/>
          <a:stretch>
            <a:fillRect/>
          </a:stretch>
        </p:blipFill>
        <p:spPr bwMode="auto">
          <a:xfrm>
            <a:off x="5188940" y="2392326"/>
            <a:ext cx="6298971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3" name="Rectangle 33802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Naslov 1">
            <a:extLst>
              <a:ext uri="{FF2B5EF4-FFF2-40B4-BE49-F238E27FC236}">
                <a16:creationId xmlns:a16="http://schemas.microsoft.com/office/drawing/2014/main" id="{C3FB7E92-C455-CAA1-B669-20785EF6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r>
              <a:rPr lang="sr-Latn-RS" altLang="sr-Latn-RS" sz="4000" dirty="0"/>
              <a:t>Držanje na dubokoj stelji</a:t>
            </a:r>
          </a:p>
        </p:txBody>
      </p:sp>
      <p:sp>
        <p:nvSpPr>
          <p:cNvPr id="33800" name="Content Placeholder 33799">
            <a:extLst>
              <a:ext uri="{FF2B5EF4-FFF2-40B4-BE49-F238E27FC236}">
                <a16:creationId xmlns:a16="http://schemas.microsoft.com/office/drawing/2014/main" id="{E2C65EEA-491C-070E-DE6E-32929662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941" y="370319"/>
            <a:ext cx="6298971" cy="1851885"/>
          </a:xfrm>
        </p:spPr>
        <p:txBody>
          <a:bodyPr anchor="ctr">
            <a:normAutofit/>
          </a:bodyPr>
          <a:lstStyle/>
          <a:p>
            <a:r>
              <a:rPr lang="hr-HR" sz="2000" dirty="0"/>
              <a:t>Kao alternativa držanju na rešetkastom podu ili </a:t>
            </a:r>
            <a:r>
              <a:rPr lang="hr-HR" sz="2000" dirty="0" err="1"/>
              <a:t>polurešetkastom</a:t>
            </a:r>
            <a:r>
              <a:rPr lang="hr-HR" sz="2000" dirty="0"/>
              <a:t> podu, držanje na dubokoj stelji zahtijeva više ljudskog rada, ali daje bolje uvjete i veću dobrobit za životinje.</a:t>
            </a:r>
            <a:endParaRPr lang="en-US" sz="2000" dirty="0"/>
          </a:p>
        </p:txBody>
      </p:sp>
      <p:pic>
        <p:nvPicPr>
          <p:cNvPr id="33796" name="Slika 4">
            <a:extLst>
              <a:ext uri="{FF2B5EF4-FFF2-40B4-BE49-F238E27FC236}">
                <a16:creationId xmlns:a16="http://schemas.microsoft.com/office/drawing/2014/main" id="{BCA0BF69-FFDF-DE1A-D448-DFB5FB28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1" b="-3"/>
          <a:stretch>
            <a:fillRect/>
          </a:stretch>
        </p:blipFill>
        <p:spPr bwMode="auto">
          <a:xfrm>
            <a:off x="838199" y="2392326"/>
            <a:ext cx="4164414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Rezervirano mjesto sadržaja 3">
            <a:extLst>
              <a:ext uri="{FF2B5EF4-FFF2-40B4-BE49-F238E27FC236}">
                <a16:creationId xmlns:a16="http://schemas.microsoft.com/office/drawing/2014/main" id="{54C55D72-2414-5FD6-B232-7118FF189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975"/>
          <a:stretch>
            <a:fillRect/>
          </a:stretch>
        </p:blipFill>
        <p:spPr>
          <a:xfrm>
            <a:off x="5188940" y="2392326"/>
            <a:ext cx="6298971" cy="39172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33" name="Rectangle 34826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F52A077-F218-7562-4543-358C0396C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000"/>
              <a:t>Tovilište</a:t>
            </a:r>
            <a:endParaRPr lang="en-US" altLang="sr-Latn-RS" sz="4000"/>
          </a:p>
        </p:txBody>
      </p:sp>
      <p:sp>
        <p:nvSpPr>
          <p:cNvPr id="34834" name="Content Placeholder 34823">
            <a:extLst>
              <a:ext uri="{FF2B5EF4-FFF2-40B4-BE49-F238E27FC236}">
                <a16:creationId xmlns:a16="http://schemas.microsoft.com/office/drawing/2014/main" id="{4D29DFCF-8392-D4D6-AFFA-CBA4BA1E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 fontScale="92500" lnSpcReduction="10000"/>
          </a:bodyPr>
          <a:lstStyle/>
          <a:p>
            <a:r>
              <a:rPr lang="hr-HR" sz="2000" dirty="0"/>
              <a:t>Nakon faze odgajališta, prasad s tjelesnom masom 25 – 30 kg ide u tovilište. Držanje je grupno u boksovima sa svom potrebnom opremom za hranidbu i napajanje.</a:t>
            </a:r>
          </a:p>
          <a:p>
            <a:r>
              <a:rPr lang="hr-HR" sz="2000" dirty="0"/>
              <a:t>Tov može biti podijeljen na </a:t>
            </a:r>
            <a:r>
              <a:rPr lang="hr-HR" sz="2000" dirty="0" err="1"/>
              <a:t>predtov</a:t>
            </a:r>
            <a:r>
              <a:rPr lang="hr-HR" sz="2000" dirty="0"/>
              <a:t> do 60 kg i završni tov do 100-110 kg.</a:t>
            </a:r>
            <a:endParaRPr lang="en-US" sz="2000" dirty="0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9949EE9B-1862-4AFF-4C2F-EE7A92F1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8420" y="2421924"/>
            <a:ext cx="3526741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24D27493-AF49-776B-5479-745C8F57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94" y="3308650"/>
            <a:ext cx="5167185" cy="1937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5">
            <a:extLst>
              <a:ext uri="{FF2B5EF4-FFF2-40B4-BE49-F238E27FC236}">
                <a16:creationId xmlns:a16="http://schemas.microsoft.com/office/drawing/2014/main" id="{2FD8340F-780D-68E8-0741-49698EF6E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 dirty="0"/>
              <a:t>HRANILICA ZA TOV SVINJA</a:t>
            </a:r>
          </a:p>
        </p:txBody>
      </p:sp>
      <p:sp>
        <p:nvSpPr>
          <p:cNvPr id="35847" name="Content Placeholder 35846">
            <a:extLst>
              <a:ext uri="{FF2B5EF4-FFF2-40B4-BE49-F238E27FC236}">
                <a16:creationId xmlns:a16="http://schemas.microsoft.com/office/drawing/2014/main" id="{0EEB0576-2E62-9DD3-E893-A87F4AF1F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r>
              <a:rPr lang="hr-HR" sz="2000" dirty="0"/>
              <a:t>Hranilice su automatske, najčešće s 4 mjesta za hranidbu. Mogu biti obostrane između 2 susjedna boksa.</a:t>
            </a:r>
          </a:p>
          <a:p>
            <a:r>
              <a:rPr lang="hr-HR" sz="2000" dirty="0"/>
              <a:t>Hranilice mogu biti i cijevne, a za mokri tov koriste se valovi.</a:t>
            </a:r>
          </a:p>
          <a:p>
            <a:r>
              <a:rPr lang="hr-HR" sz="2000" dirty="0"/>
              <a:t>Hrana se daje po volji (ad </a:t>
            </a:r>
            <a:r>
              <a:rPr lang="hr-HR" sz="2000" dirty="0" err="1"/>
              <a:t>libitum</a:t>
            </a:r>
            <a:r>
              <a:rPr lang="hr-HR" sz="2000" dirty="0"/>
              <a:t>) kako bi prirast bio što veći, uz što bolju konverziju hrane.</a:t>
            </a:r>
            <a:endParaRPr lang="en-US" sz="2000" dirty="0"/>
          </a:p>
        </p:txBody>
      </p:sp>
      <p:pic>
        <p:nvPicPr>
          <p:cNvPr id="35843" name="Picture 4" descr="automatske hranilice za tov svinja">
            <a:extLst>
              <a:ext uri="{FF2B5EF4-FFF2-40B4-BE49-F238E27FC236}">
                <a16:creationId xmlns:a16="http://schemas.microsoft.com/office/drawing/2014/main" id="{4664EB19-6A78-02AA-BB26-F72D43DE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304331"/>
            <a:ext cx="4957638" cy="386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52" name="Rectangle 39945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Rectangle 5">
            <a:extLst>
              <a:ext uri="{FF2B5EF4-FFF2-40B4-BE49-F238E27FC236}">
                <a16:creationId xmlns:a16="http://schemas.microsoft.com/office/drawing/2014/main" id="{07A16161-D63C-C095-C1C8-73F712F5D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700" dirty="0"/>
              <a:t>OBOSTRANA HRANILICA U PREGRADI BOKSA</a:t>
            </a:r>
          </a:p>
        </p:txBody>
      </p:sp>
      <p:sp>
        <p:nvSpPr>
          <p:cNvPr id="39953" name="Content Placeholder 39942">
            <a:extLst>
              <a:ext uri="{FF2B5EF4-FFF2-40B4-BE49-F238E27FC236}">
                <a16:creationId xmlns:a16="http://schemas.microsoft.com/office/drawing/2014/main" id="{303BBD1B-5429-AF1F-9870-3FD753DEE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endParaRPr lang="en-US" sz="2000" dirty="0"/>
          </a:p>
        </p:txBody>
      </p:sp>
      <p:pic>
        <p:nvPicPr>
          <p:cNvPr id="39939" name="Picture 4" descr="obostrane hranilice za svinje">
            <a:extLst>
              <a:ext uri="{FF2B5EF4-FFF2-40B4-BE49-F238E27FC236}">
                <a16:creationId xmlns:a16="http://schemas.microsoft.com/office/drawing/2014/main" id="{E195E6B9-3F48-504F-3760-54FCDBCC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264393"/>
            <a:ext cx="4957638" cy="3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54" name="Rectangle 39947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55" name="Rectangle 39949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4" name="Rectangle 3687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711A28AF-2ADD-B94D-2F95-5FF2FBF15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hr-HR" altLang="sr-Latn-RS" sz="4000"/>
              <a:t>CIJEVNE HRANILICE</a:t>
            </a:r>
            <a:br>
              <a:rPr lang="hr-HR" altLang="sr-Latn-RS" sz="4000"/>
            </a:br>
            <a:r>
              <a:rPr lang="hr-HR" altLang="sr-Latn-RS" sz="4000"/>
              <a:t>TUBE FEEDER</a:t>
            </a:r>
          </a:p>
        </p:txBody>
      </p:sp>
      <p:sp>
        <p:nvSpPr>
          <p:cNvPr id="36871" name="Content Placeholder 36870">
            <a:extLst>
              <a:ext uri="{FF2B5EF4-FFF2-40B4-BE49-F238E27FC236}">
                <a16:creationId xmlns:a16="http://schemas.microsoft.com/office/drawing/2014/main" id="{A79D3080-4F2C-8431-DB03-C98B9880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pPr algn="r"/>
            <a:endParaRPr lang="en-US" sz="2000"/>
          </a:p>
        </p:txBody>
      </p:sp>
      <p:pic>
        <p:nvPicPr>
          <p:cNvPr id="36867" name="Picture 4" descr="hranilice za svinje tuba sistem">
            <a:extLst>
              <a:ext uri="{FF2B5EF4-FFF2-40B4-BE49-F238E27FC236}">
                <a16:creationId xmlns:a16="http://schemas.microsoft.com/office/drawing/2014/main" id="{B898487A-69BB-9AB3-6BC2-24D1B3D6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96" y="644056"/>
            <a:ext cx="4639685" cy="51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6" name="Rectangle 36875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78" name="Rectangle 36877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Title 1">
            <a:extLst>
              <a:ext uri="{FF2B5EF4-FFF2-40B4-BE49-F238E27FC236}">
                <a16:creationId xmlns:a16="http://schemas.microsoft.com/office/drawing/2014/main" id="{E177D311-75B7-B320-BF89-61223162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hr-HR" altLang="sr-Latn-RS" sz="4000" dirty="0"/>
              <a:t>Cijevna hranilica s integriranim pojilicama za vlaženje smjese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852B6854-68CC-E929-EBFD-36C59BDFC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pPr eaLnBrk="1" hangingPunct="1"/>
            <a:r>
              <a:rPr lang="sr-Latn-RS" altLang="sr-Latn-RS" sz="2000" dirty="0"/>
              <a:t>Svinje, od svih domaćih životinja, trebaju najviše vode po kg suhe tvari obroka (6-8 l/kg), tako da se kod suhe </a:t>
            </a:r>
            <a:r>
              <a:rPr lang="sr-Latn-RS" altLang="sr-Latn-RS" sz="2000" dirty="0" err="1"/>
              <a:t>hranidbe</a:t>
            </a:r>
            <a:r>
              <a:rPr lang="sr-Latn-RS" altLang="sr-Latn-RS" sz="2000" dirty="0"/>
              <a:t> često kombinira </a:t>
            </a:r>
            <a:r>
              <a:rPr lang="sr-Latn-RS" altLang="sr-Latn-RS" sz="2000" dirty="0" err="1"/>
              <a:t>hranilica</a:t>
            </a:r>
            <a:r>
              <a:rPr lang="sr-Latn-RS" altLang="sr-Latn-RS" sz="2000" dirty="0"/>
              <a:t> s </a:t>
            </a:r>
            <a:r>
              <a:rPr lang="sr-Latn-RS" altLang="sr-Latn-RS" sz="2000" dirty="0" err="1"/>
              <a:t>pojilicom</a:t>
            </a:r>
            <a:r>
              <a:rPr lang="sr-Latn-RS" altLang="sr-Latn-RS" sz="2000" dirty="0"/>
              <a:t>.</a:t>
            </a:r>
          </a:p>
        </p:txBody>
      </p:sp>
      <p:pic>
        <p:nvPicPr>
          <p:cNvPr id="37892" name="Picture 2" descr="Slika na kojoj se prikazuje osoba, u dvorani, tlo, blato&#10;&#10;Sadržaj generiran uz AI možda nije točan.">
            <a:extLst>
              <a:ext uri="{FF2B5EF4-FFF2-40B4-BE49-F238E27FC236}">
                <a16:creationId xmlns:a16="http://schemas.microsoft.com/office/drawing/2014/main" id="{E58B3090-7365-D8EB-9E34-0367484E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5120" y="1424420"/>
            <a:ext cx="4957638" cy="36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Rectangle 37898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01" name="Rectangle 37900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5D723319-022C-B553-CDA7-8BDFB2A9D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OBJEKTI NA SVINJOGOJSKOJ FARMI</a:t>
            </a:r>
          </a:p>
        </p:txBody>
      </p:sp>
      <p:sp>
        <p:nvSpPr>
          <p:cNvPr id="410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0B6DE6A-0353-5098-DD4D-B211A95EAF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sr-Latn-RS" sz="2200"/>
              <a:t>Prasilišta</a:t>
            </a:r>
          </a:p>
          <a:p>
            <a:r>
              <a:rPr lang="en-US" altLang="sr-Latn-RS" sz="2200"/>
              <a:t>Pripustilišta</a:t>
            </a:r>
          </a:p>
          <a:p>
            <a:r>
              <a:rPr lang="en-US" altLang="sr-Latn-RS" sz="2200"/>
              <a:t>Čekališta</a:t>
            </a:r>
          </a:p>
          <a:p>
            <a:r>
              <a:rPr lang="en-US" altLang="sr-Latn-RS" sz="2200"/>
              <a:t>Odgajališta </a:t>
            </a:r>
          </a:p>
          <a:p>
            <a:r>
              <a:rPr lang="en-US" altLang="sr-Latn-RS" sz="2200"/>
              <a:t>Tovilišta</a:t>
            </a:r>
          </a:p>
          <a:p>
            <a:r>
              <a:rPr lang="en-US" altLang="sr-Latn-RS" sz="2200"/>
              <a:t>Prateći objekti</a:t>
            </a:r>
          </a:p>
        </p:txBody>
      </p:sp>
      <p:pic>
        <p:nvPicPr>
          <p:cNvPr id="4100" name="Picture 4" descr="svinja">
            <a:extLst>
              <a:ext uri="{FF2B5EF4-FFF2-40B4-BE49-F238E27FC236}">
                <a16:creationId xmlns:a16="http://schemas.microsoft.com/office/drawing/2014/main" id="{70AA16F3-0FD8-2FA7-9A3C-AC35D34A59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53769"/>
            <a:ext cx="6903720" cy="39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2" name="Rectangle 3892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Rectangle 5">
            <a:extLst>
              <a:ext uri="{FF2B5EF4-FFF2-40B4-BE49-F238E27FC236}">
                <a16:creationId xmlns:a16="http://schemas.microsoft.com/office/drawing/2014/main" id="{523084F4-22A5-AEBE-B3DA-3852D013E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000"/>
              <a:t>HRANIDBA S PODA</a:t>
            </a:r>
          </a:p>
        </p:txBody>
      </p:sp>
      <p:sp>
        <p:nvSpPr>
          <p:cNvPr id="38919" name="Content Placeholder 38918">
            <a:extLst>
              <a:ext uri="{FF2B5EF4-FFF2-40B4-BE49-F238E27FC236}">
                <a16:creationId xmlns:a16="http://schemas.microsoft.com/office/drawing/2014/main" id="{70297ED3-6501-B148-C295-D1CB084A2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8"/>
            <a:ext cx="4959603" cy="3522569"/>
          </a:xfrm>
        </p:spPr>
        <p:txBody>
          <a:bodyPr anchor="t">
            <a:normAutofit/>
          </a:bodyPr>
          <a:lstStyle/>
          <a:p>
            <a:r>
              <a:rPr lang="hr-HR" sz="2000" dirty="0"/>
              <a:t>Najlošije, ali najjeftinije rješenje (velik rasap hrane, prljanje…)</a:t>
            </a:r>
            <a:endParaRPr lang="en-US" sz="2000" dirty="0"/>
          </a:p>
        </p:txBody>
      </p:sp>
      <p:pic>
        <p:nvPicPr>
          <p:cNvPr id="38915" name="Picture 4" descr="hranidba svinja s poda">
            <a:extLst>
              <a:ext uri="{FF2B5EF4-FFF2-40B4-BE49-F238E27FC236}">
                <a16:creationId xmlns:a16="http://schemas.microsoft.com/office/drawing/2014/main" id="{BE9191FA-2CC5-EA24-F5CC-657F6EA82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42" y="1058969"/>
            <a:ext cx="5201023" cy="43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4" name="Rectangle 3892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26" name="Rectangle 3892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6" name="Rectangle 4506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Rectangle 5">
            <a:extLst>
              <a:ext uri="{FF2B5EF4-FFF2-40B4-BE49-F238E27FC236}">
                <a16:creationId xmlns:a16="http://schemas.microsoft.com/office/drawing/2014/main" id="{6725B3CF-8A1A-0A8A-6DA4-D0E5EDEC6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hr-HR" altLang="sr-Latn-RS" sz="5400" dirty="0"/>
              <a:t>VENTILACIJA SVINJOGOJSKIH OBJEKATA</a:t>
            </a:r>
            <a:br>
              <a:rPr lang="hr-HR" altLang="sr-Latn-RS" sz="5400" dirty="0"/>
            </a:br>
            <a:endParaRPr lang="hr-HR" altLang="sr-Latn-RS" sz="5400" dirty="0"/>
          </a:p>
        </p:txBody>
      </p:sp>
      <p:sp>
        <p:nvSpPr>
          <p:cNvPr id="4506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3" name="Content Placeholder 45062">
            <a:extLst>
              <a:ext uri="{FF2B5EF4-FFF2-40B4-BE49-F238E27FC236}">
                <a16:creationId xmlns:a16="http://schemas.microsoft.com/office/drawing/2014/main" id="{6A9F8A23-E279-A8F0-5322-3C5D3F20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200" b="1" dirty="0"/>
              <a:t>Prirodna ventilacija</a:t>
            </a:r>
          </a:p>
          <a:p>
            <a:r>
              <a:rPr lang="hr-HR" sz="2200" dirty="0"/>
              <a:t>Funkcionira na principu gravitacije – hladni zrak je teži od toplog zraka.</a:t>
            </a:r>
          </a:p>
          <a:p>
            <a:r>
              <a:rPr lang="hr-HR" sz="2200" dirty="0"/>
              <a:t>Topli zrak u staji kao specifično lakši diže se i izlazi iz objekta, a svježi hladni zrak struji kroz otvore u objekt.</a:t>
            </a:r>
          </a:p>
          <a:p>
            <a:r>
              <a:rPr lang="hr-HR" sz="2200" dirty="0"/>
              <a:t>Prikladno samo za manje objekte s manjim brojem životinja.</a:t>
            </a:r>
            <a:endParaRPr lang="en-US" sz="2200" dirty="0"/>
          </a:p>
        </p:txBody>
      </p:sp>
      <p:pic>
        <p:nvPicPr>
          <p:cNvPr id="45059" name="Picture 4" descr="prirodna ventilacija staje">
            <a:extLst>
              <a:ext uri="{FF2B5EF4-FFF2-40B4-BE49-F238E27FC236}">
                <a16:creationId xmlns:a16="http://schemas.microsoft.com/office/drawing/2014/main" id="{0DB9FAB1-7055-7E65-E75F-C036746F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r="12785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078C4CE-A013-4D26-7D1B-26344B98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hr-HR" sz="4800" dirty="0"/>
              <a:t>Ulaz zraka</a:t>
            </a:r>
          </a:p>
        </p:txBody>
      </p:sp>
      <p:sp>
        <p:nvSpPr>
          <p:cNvPr id="513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8" name="Content Placeholder 5125">
            <a:extLst>
              <a:ext uri="{FF2B5EF4-FFF2-40B4-BE49-F238E27FC236}">
                <a16:creationId xmlns:a16="http://schemas.microsoft.com/office/drawing/2014/main" id="{725A1C14-FF4D-5F5B-92F6-2C319415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hr-HR" sz="2200" dirty="0"/>
              <a:t>Ulaz zraka kroz bočne </a:t>
            </a:r>
            <a:r>
              <a:rPr lang="hr-HR" sz="2200" dirty="0" err="1"/>
              <a:t>inlete</a:t>
            </a:r>
            <a:r>
              <a:rPr lang="hr-HR" sz="2200" dirty="0"/>
              <a:t> (lijevo)</a:t>
            </a:r>
          </a:p>
          <a:p>
            <a:r>
              <a:rPr lang="hr-HR" sz="2200" dirty="0"/>
              <a:t>Ulaz zraka kroz </a:t>
            </a:r>
            <a:r>
              <a:rPr lang="hr-HR" sz="2200" dirty="0" err="1"/>
              <a:t>difuzorski</a:t>
            </a:r>
            <a:r>
              <a:rPr lang="hr-HR" sz="2200" dirty="0"/>
              <a:t> strop (desno)</a:t>
            </a:r>
            <a:endParaRPr lang="en-US" sz="2200" dirty="0"/>
          </a:p>
        </p:txBody>
      </p:sp>
      <p:pic>
        <p:nvPicPr>
          <p:cNvPr id="5122" name="Picture 2" descr="Кров (шахт)">
            <a:extLst>
              <a:ext uri="{FF2B5EF4-FFF2-40B4-BE49-F238E27FC236}">
                <a16:creationId xmlns:a16="http://schemas.microsoft.com/office/drawing/2014/main" id="{EE928D5D-76D0-929B-A638-63CEE61D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2769396"/>
            <a:ext cx="10917936" cy="30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486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8" name="Rectangle 43017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Rectangle 5">
            <a:extLst>
              <a:ext uri="{FF2B5EF4-FFF2-40B4-BE49-F238E27FC236}">
                <a16:creationId xmlns:a16="http://schemas.microsoft.com/office/drawing/2014/main" id="{3762DCF0-1615-91E9-EF83-B37047FD0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 fontScale="90000"/>
          </a:bodyPr>
          <a:lstStyle/>
          <a:p>
            <a:pPr algn="ctr" eaLnBrk="1" hangingPunct="1"/>
            <a:br>
              <a:rPr lang="hr-HR" altLang="sr-Latn-RS" sz="3700" dirty="0"/>
            </a:br>
            <a:br>
              <a:rPr lang="hr-HR" altLang="sr-Latn-RS" sz="3700" dirty="0"/>
            </a:br>
            <a:r>
              <a:rPr lang="hr-HR" altLang="sr-Latn-RS" sz="3700" dirty="0"/>
              <a:t>MEHANIČKA VENTILACIJA</a:t>
            </a:r>
            <a:br>
              <a:rPr lang="hr-HR" altLang="sr-Latn-RS" sz="3700" dirty="0"/>
            </a:br>
            <a:endParaRPr lang="hr-HR" altLang="sr-Latn-RS" sz="3700" dirty="0"/>
          </a:p>
        </p:txBody>
      </p:sp>
      <p:sp>
        <p:nvSpPr>
          <p:cNvPr id="43015" name="Content Placeholder 43014">
            <a:extLst>
              <a:ext uri="{FF2B5EF4-FFF2-40B4-BE49-F238E27FC236}">
                <a16:creationId xmlns:a16="http://schemas.microsoft.com/office/drawing/2014/main" id="{3EE5D4F9-ED28-56F4-6744-A6A9B62C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 fontScale="92500" lnSpcReduction="10000"/>
          </a:bodyPr>
          <a:lstStyle/>
          <a:p>
            <a:r>
              <a:rPr lang="hr-HR" sz="2000" dirty="0"/>
              <a:t>Ventilacija u pravilu funkcionira automatski, na temelju praćenja temperature i relativne vlažnosti zraka pomoću senzora, a može biti:</a:t>
            </a:r>
          </a:p>
          <a:p>
            <a:pPr>
              <a:buFontTx/>
              <a:buChar char="-"/>
            </a:pPr>
            <a:r>
              <a:rPr lang="hr-HR" sz="2000" dirty="0"/>
              <a:t>Vertikalna</a:t>
            </a:r>
          </a:p>
          <a:p>
            <a:pPr>
              <a:buFontTx/>
              <a:buChar char="-"/>
            </a:pPr>
            <a:r>
              <a:rPr lang="hr-HR" sz="2000" dirty="0"/>
              <a:t>Horizontalna</a:t>
            </a:r>
          </a:p>
          <a:p>
            <a:pPr>
              <a:buFontTx/>
              <a:buChar char="-"/>
            </a:pPr>
            <a:r>
              <a:rPr lang="hr-HR" sz="2000" dirty="0"/>
              <a:t>Tunelska</a:t>
            </a:r>
          </a:p>
          <a:p>
            <a:pPr>
              <a:buFontTx/>
              <a:buChar char="-"/>
            </a:pPr>
            <a:r>
              <a:rPr lang="hr-HR" sz="2000" dirty="0"/>
              <a:t>Kombi-tunelska</a:t>
            </a:r>
          </a:p>
          <a:p>
            <a:pPr marL="0" indent="0">
              <a:buNone/>
            </a:pPr>
            <a:r>
              <a:rPr lang="hr-HR" sz="2000" b="1" dirty="0"/>
              <a:t>Tunelska ventilacija</a:t>
            </a:r>
          </a:p>
          <a:p>
            <a:pPr marL="0" indent="0" algn="just">
              <a:buNone/>
            </a:pPr>
            <a:r>
              <a:rPr lang="hr-HR" sz="2000" dirty="0"/>
              <a:t>- Ventilatori na zabatu objekta povlače zrak cijelom dužino kao kroz tunel, pri čemu stvaraju intenzivnije strujanje zraka tijekom ljetnih vrućina.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3011" name="Picture 4" descr="tunelska ventilacija-ventilatori za izlaz">
            <a:extLst>
              <a:ext uri="{FF2B5EF4-FFF2-40B4-BE49-F238E27FC236}">
                <a16:creationId xmlns:a16="http://schemas.microsoft.com/office/drawing/2014/main" id="{E24FAF19-3198-3EAE-C0B1-4EC938DEC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3850" b="1"/>
          <a:stretch>
            <a:fillRect/>
          </a:stretch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20" name="Rectangle 4301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2" name="Rectangle 4302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42" name="Rectangle 4404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Rectangle 5">
            <a:extLst>
              <a:ext uri="{FF2B5EF4-FFF2-40B4-BE49-F238E27FC236}">
                <a16:creationId xmlns:a16="http://schemas.microsoft.com/office/drawing/2014/main" id="{52C39A87-DE64-ADB3-1819-DD2780300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4200" dirty="0"/>
              <a:t>TUNELSKA VENTILACIJA-ULAZNI OTVORI ZA ZRAK</a:t>
            </a:r>
          </a:p>
        </p:txBody>
      </p:sp>
      <p:sp>
        <p:nvSpPr>
          <p:cNvPr id="4404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sX0" fmla="*/ 0 w 18288"/>
              <a:gd name="csY0" fmla="*/ 0 h 5590381"/>
              <a:gd name="csX1" fmla="*/ 18288 w 18288"/>
              <a:gd name="csY1" fmla="*/ 0 h 5590381"/>
              <a:gd name="csX2" fmla="*/ 18288 w 18288"/>
              <a:gd name="csY2" fmla="*/ 754701 h 5590381"/>
              <a:gd name="csX3" fmla="*/ 18288 w 18288"/>
              <a:gd name="csY3" fmla="*/ 1565307 h 5590381"/>
              <a:gd name="csX4" fmla="*/ 18288 w 18288"/>
              <a:gd name="csY4" fmla="*/ 2152297 h 5590381"/>
              <a:gd name="csX5" fmla="*/ 18288 w 18288"/>
              <a:gd name="csY5" fmla="*/ 2906998 h 5590381"/>
              <a:gd name="csX6" fmla="*/ 18288 w 18288"/>
              <a:gd name="csY6" fmla="*/ 3549892 h 5590381"/>
              <a:gd name="csX7" fmla="*/ 18288 w 18288"/>
              <a:gd name="csY7" fmla="*/ 4080978 h 5590381"/>
              <a:gd name="csX8" fmla="*/ 18288 w 18288"/>
              <a:gd name="csY8" fmla="*/ 4835680 h 5590381"/>
              <a:gd name="csX9" fmla="*/ 18288 w 18288"/>
              <a:gd name="csY9" fmla="*/ 5590381 h 5590381"/>
              <a:gd name="csX10" fmla="*/ 0 w 18288"/>
              <a:gd name="csY10" fmla="*/ 5590381 h 5590381"/>
              <a:gd name="csX11" fmla="*/ 0 w 18288"/>
              <a:gd name="csY11" fmla="*/ 4835680 h 5590381"/>
              <a:gd name="csX12" fmla="*/ 0 w 18288"/>
              <a:gd name="csY12" fmla="*/ 4304593 h 5590381"/>
              <a:gd name="csX13" fmla="*/ 0 w 18288"/>
              <a:gd name="csY13" fmla="*/ 3773507 h 5590381"/>
              <a:gd name="csX14" fmla="*/ 0 w 18288"/>
              <a:gd name="csY14" fmla="*/ 3186517 h 5590381"/>
              <a:gd name="csX15" fmla="*/ 0 w 18288"/>
              <a:gd name="csY15" fmla="*/ 2487720 h 5590381"/>
              <a:gd name="csX16" fmla="*/ 0 w 18288"/>
              <a:gd name="csY16" fmla="*/ 1956633 h 5590381"/>
              <a:gd name="csX17" fmla="*/ 0 w 18288"/>
              <a:gd name="csY17" fmla="*/ 1425547 h 5590381"/>
              <a:gd name="csX18" fmla="*/ 0 w 18288"/>
              <a:gd name="csY18" fmla="*/ 614942 h 5590381"/>
              <a:gd name="csX19" fmla="*/ 0 w 18288"/>
              <a:gd name="csY19" fmla="*/ 0 h 55903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5" name="Picture 4" descr="tunelska ventilacija-ulazni otvori">
            <a:extLst>
              <a:ext uri="{FF2B5EF4-FFF2-40B4-BE49-F238E27FC236}">
                <a16:creationId xmlns:a16="http://schemas.microsoft.com/office/drawing/2014/main" id="{F0687F3A-CFE3-8A43-36A7-DF8C6EE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30936"/>
            <a:ext cx="5937924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9" name="Content Placeholder 44038">
            <a:extLst>
              <a:ext uri="{FF2B5EF4-FFF2-40B4-BE49-F238E27FC236}">
                <a16:creationId xmlns:a16="http://schemas.microsoft.com/office/drawing/2014/main" id="{C00F801C-30D4-CF9C-A996-A0A2FB0D2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hr-HR" sz="2200" dirty="0"/>
              <a:t>Snažni ventilatori izbacuju stajski zrak stvarajući podtlak u objektu.</a:t>
            </a:r>
          </a:p>
          <a:p>
            <a:r>
              <a:rPr lang="hr-HR" sz="2200" dirty="0"/>
              <a:t>Svježi zrak ulazi kroz bočne otvore – </a:t>
            </a:r>
            <a:r>
              <a:rPr lang="hr-HR" sz="2200" dirty="0" err="1"/>
              <a:t>inlete</a:t>
            </a:r>
            <a:r>
              <a:rPr lang="hr-HR" sz="2200" dirty="0"/>
              <a:t> u objekt i struji cijelom dužinom kao kroz tunel</a:t>
            </a:r>
            <a:endParaRPr lang="en-US" sz="2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C469BA-F29B-310F-0ECF-02DCAEA3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Vertikalna ventilacija s ventilatorima u krovu</a:t>
            </a:r>
          </a:p>
        </p:txBody>
      </p:sp>
      <p:pic>
        <p:nvPicPr>
          <p:cNvPr id="5" name="Rezervirano mjesto sadržaja 4" descr="Slika na kojoj se prikazuje crtež, snimka zaslona, skeč, dijagram&#10;&#10;Sadržaj generiran uz AI možda nije točan.">
            <a:extLst>
              <a:ext uri="{FF2B5EF4-FFF2-40B4-BE49-F238E27FC236}">
                <a16:creationId xmlns:a16="http://schemas.microsoft.com/office/drawing/2014/main" id="{031FD2CD-D3EA-1301-2F86-0728BCC80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54" y="643466"/>
            <a:ext cx="659022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3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3" name="Rectangle 4118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4" name="Rectangle 4120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657B89-A26E-5343-BCEE-8F2B4540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>
            <a:normAutofit/>
          </a:bodyPr>
          <a:lstStyle/>
          <a:p>
            <a:r>
              <a:rPr lang="hr-HR" sz="3400">
                <a:solidFill>
                  <a:schemeClr val="tx1">
                    <a:lumMod val="85000"/>
                    <a:lumOff val="15000"/>
                  </a:schemeClr>
                </a:solidFill>
              </a:rPr>
              <a:t>Vertikalna ventilacija </a:t>
            </a:r>
            <a:br>
              <a:rPr lang="hr-HR" sz="3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r-HR" sz="3400">
                <a:solidFill>
                  <a:schemeClr val="tx1">
                    <a:lumMod val="85000"/>
                    <a:lumOff val="15000"/>
                  </a:schemeClr>
                </a:solidFill>
              </a:rPr>
              <a:t>- dimnjaci za ulaz zraka</a:t>
            </a:r>
          </a:p>
        </p:txBody>
      </p:sp>
      <p:sp>
        <p:nvSpPr>
          <p:cNvPr id="4111" name="Content Placeholder 4110">
            <a:extLst>
              <a:ext uri="{FF2B5EF4-FFF2-40B4-BE49-F238E27FC236}">
                <a16:creationId xmlns:a16="http://schemas.microsoft.com/office/drawing/2014/main" id="{EEB007E2-72FF-C7F8-1422-61DA5619D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Zrak ulazi kroz izolirane cijevi – dimnjake smještene u krovu i distribuira se ravnomjerno pomoću </a:t>
            </a:r>
            <a:r>
              <a:rPr lang="hr-HR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distributora</a:t>
            </a: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 donjem dijelu dimnjaka.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C3B3C1-4AEF-9BD4-9171-12A981EC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r="3" b="9764"/>
          <a:stretch>
            <a:fillRect/>
          </a:stretch>
        </p:blipFill>
        <p:spPr bwMode="auto">
          <a:xfrm>
            <a:off x="6415618" y="335366"/>
            <a:ext cx="5220373" cy="2758268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C599986-10F7-7DC8-4C5A-4381852F3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32" y="3279390"/>
            <a:ext cx="5220374" cy="34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84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47F5DAF-938C-6471-E9F6-CF9404F8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4200"/>
              <a:t>Kombi-difuzorski strop s inletima za svježi zrak</a:t>
            </a: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62B0786-2EBF-2658-29F7-CA82FDB0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hr-HR" sz="2200" dirty="0"/>
              <a:t>Pri niskim temperaturama zrak </a:t>
            </a:r>
            <a:r>
              <a:rPr lang="hr-HR" sz="2200" dirty="0" err="1"/>
              <a:t>ulazii</a:t>
            </a:r>
            <a:r>
              <a:rPr lang="hr-HR" sz="2200" dirty="0"/>
              <a:t> kroz otvore </a:t>
            </a:r>
            <a:r>
              <a:rPr lang="hr-HR" sz="2200" dirty="0" err="1"/>
              <a:t>difuzorskog</a:t>
            </a:r>
            <a:r>
              <a:rPr lang="hr-HR" sz="2200" dirty="0"/>
              <a:t> stropa</a:t>
            </a:r>
          </a:p>
          <a:p>
            <a:r>
              <a:rPr lang="hr-HR" sz="2200" dirty="0"/>
              <a:t>Pri ljetnim visokim temperaturama otvaraju se stropni </a:t>
            </a:r>
            <a:r>
              <a:rPr lang="hr-HR" sz="2200" dirty="0" err="1"/>
              <a:t>inleti</a:t>
            </a:r>
            <a:r>
              <a:rPr lang="hr-HR" sz="2200" dirty="0"/>
              <a:t> i svježi zrak snažno struji velikom brzinom u objekt.</a:t>
            </a:r>
            <a:endParaRPr lang="en-US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44BFDF-37FA-FAF5-489A-257D557B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22086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0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8CD2EE-24DA-DC5D-72EE-FDAA72C4E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4200" dirty="0"/>
              <a:t>Izolacija </a:t>
            </a:r>
            <a:r>
              <a:rPr lang="hr-HR" sz="4200" dirty="0" err="1"/>
              <a:t>difuzorskog</a:t>
            </a:r>
            <a:r>
              <a:rPr lang="hr-HR" sz="4200" dirty="0"/>
              <a:t> stropa</a:t>
            </a:r>
          </a:p>
        </p:txBody>
      </p:sp>
      <p:sp>
        <p:nvSpPr>
          <p:cNvPr id="205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360E33A4-4851-6319-FF09-9C3840C62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hr-HR" sz="2200" dirty="0"/>
              <a:t>Dobra termo-izolacija </a:t>
            </a:r>
            <a:r>
              <a:rPr lang="hr-HR" sz="2200" dirty="0" err="1"/>
              <a:t>difuzorskog</a:t>
            </a:r>
            <a:r>
              <a:rPr lang="hr-HR" sz="2200" dirty="0"/>
              <a:t> stropa omogućava znatne uštede topline u zimskim mjesecima.</a:t>
            </a:r>
            <a:endParaRPr lang="en-US" sz="2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4D9384-0DD0-34D9-5D0A-6834BE3D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7" r="8079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95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37" name="Rectangle 56336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35E2E54-A123-CA6D-8101-CCD96D001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3400" dirty="0"/>
              <a:t>GRIJANJE OBJEKATA U SVINJOGOJSTVU</a:t>
            </a:r>
          </a:p>
        </p:txBody>
      </p:sp>
      <p:sp>
        <p:nvSpPr>
          <p:cNvPr id="5633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sX0" fmla="*/ 0 w 18288"/>
              <a:gd name="csY0" fmla="*/ 0 h 5590381"/>
              <a:gd name="csX1" fmla="*/ 18288 w 18288"/>
              <a:gd name="csY1" fmla="*/ 0 h 5590381"/>
              <a:gd name="csX2" fmla="*/ 18288 w 18288"/>
              <a:gd name="csY2" fmla="*/ 754701 h 5590381"/>
              <a:gd name="csX3" fmla="*/ 18288 w 18288"/>
              <a:gd name="csY3" fmla="*/ 1565307 h 5590381"/>
              <a:gd name="csX4" fmla="*/ 18288 w 18288"/>
              <a:gd name="csY4" fmla="*/ 2152297 h 5590381"/>
              <a:gd name="csX5" fmla="*/ 18288 w 18288"/>
              <a:gd name="csY5" fmla="*/ 2906998 h 5590381"/>
              <a:gd name="csX6" fmla="*/ 18288 w 18288"/>
              <a:gd name="csY6" fmla="*/ 3549892 h 5590381"/>
              <a:gd name="csX7" fmla="*/ 18288 w 18288"/>
              <a:gd name="csY7" fmla="*/ 4080978 h 5590381"/>
              <a:gd name="csX8" fmla="*/ 18288 w 18288"/>
              <a:gd name="csY8" fmla="*/ 4835680 h 5590381"/>
              <a:gd name="csX9" fmla="*/ 18288 w 18288"/>
              <a:gd name="csY9" fmla="*/ 5590381 h 5590381"/>
              <a:gd name="csX10" fmla="*/ 0 w 18288"/>
              <a:gd name="csY10" fmla="*/ 5590381 h 5590381"/>
              <a:gd name="csX11" fmla="*/ 0 w 18288"/>
              <a:gd name="csY11" fmla="*/ 4835680 h 5590381"/>
              <a:gd name="csX12" fmla="*/ 0 w 18288"/>
              <a:gd name="csY12" fmla="*/ 4304593 h 5590381"/>
              <a:gd name="csX13" fmla="*/ 0 w 18288"/>
              <a:gd name="csY13" fmla="*/ 3773507 h 5590381"/>
              <a:gd name="csX14" fmla="*/ 0 w 18288"/>
              <a:gd name="csY14" fmla="*/ 3186517 h 5590381"/>
              <a:gd name="csX15" fmla="*/ 0 w 18288"/>
              <a:gd name="csY15" fmla="*/ 2487720 h 5590381"/>
              <a:gd name="csX16" fmla="*/ 0 w 18288"/>
              <a:gd name="csY16" fmla="*/ 1956633 h 5590381"/>
              <a:gd name="csX17" fmla="*/ 0 w 18288"/>
              <a:gd name="csY17" fmla="*/ 1425547 h 5590381"/>
              <a:gd name="csX18" fmla="*/ 0 w 18288"/>
              <a:gd name="csY18" fmla="*/ 614942 h 5590381"/>
              <a:gd name="csX19" fmla="*/ 0 w 18288"/>
              <a:gd name="csY19" fmla="*/ 0 h 55903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770933B1-23FB-52AE-26F1-AD58ED74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30936"/>
            <a:ext cx="6203652" cy="3913632"/>
          </a:xfrm>
          <a:prstGeom prst="rect">
            <a:avLst/>
          </a:prstGeom>
          <a:noFill/>
        </p:spPr>
      </p:pic>
      <p:sp>
        <p:nvSpPr>
          <p:cNvPr id="56327" name="Content Placeholder 56326">
            <a:extLst>
              <a:ext uri="{FF2B5EF4-FFF2-40B4-BE49-F238E27FC236}">
                <a16:creationId xmlns:a16="http://schemas.microsoft.com/office/drawing/2014/main" id="{390F0BF6-230A-748B-BD15-7DB60756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hr-HR" sz="2200" dirty="0" err="1"/>
              <a:t>Toplozračno</a:t>
            </a:r>
            <a:r>
              <a:rPr lang="hr-HR" sz="2200" dirty="0"/>
              <a:t> grijanje (JETMASTER PLINSKI GRIJAČI…)</a:t>
            </a:r>
          </a:p>
          <a:p>
            <a:r>
              <a:rPr lang="hr-HR" sz="2200" dirty="0"/>
              <a:t>Grijanje toplom vodom (delta cijevi, </a:t>
            </a:r>
            <a:r>
              <a:rPr lang="hr-HR" sz="2200" dirty="0" err="1"/>
              <a:t>twin</a:t>
            </a:r>
            <a:r>
              <a:rPr lang="hr-HR" sz="2200" dirty="0"/>
              <a:t>-pipe…)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2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72367AB-1023-4D48-AF7D-CD263CABE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400"/>
              <a:t>FARMA NA UZVISINI-DALEKO OD NASELJA</a:t>
            </a:r>
          </a:p>
        </p:txBody>
      </p:sp>
      <p:sp>
        <p:nvSpPr>
          <p:cNvPr id="51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6" name="Content Placeholder 5126">
            <a:extLst>
              <a:ext uri="{FF2B5EF4-FFF2-40B4-BE49-F238E27FC236}">
                <a16:creationId xmlns:a16="http://schemas.microsoft.com/office/drawing/2014/main" id="{58AE2282-5872-8451-C23A-FA7D81E84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Zbog emisija onečišćujućih tvari</a:t>
            </a:r>
          </a:p>
          <a:p>
            <a:r>
              <a:rPr lang="hr-HR" sz="2200" dirty="0"/>
              <a:t> (otpadne vode, neugodni mirisi, štetni plinovi, korpuskularna onečišćenja…)</a:t>
            </a:r>
            <a:endParaRPr lang="en-US" sz="2200" dirty="0"/>
          </a:p>
        </p:txBody>
      </p:sp>
      <p:pic>
        <p:nvPicPr>
          <p:cNvPr id="5123" name="Picture 4" descr="svinjogojska farma na brijegu daleko od naselja">
            <a:extLst>
              <a:ext uri="{FF2B5EF4-FFF2-40B4-BE49-F238E27FC236}">
                <a16:creationId xmlns:a16="http://schemas.microsoft.com/office/drawing/2014/main" id="{16E05C58-E296-5FBF-7097-B7EE037C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202550"/>
            <a:ext cx="6903720" cy="445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2" name="Rectangle 5735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CD1BDA67-9FA3-F987-D726-FAF801FAC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RGA grijač s dimnjakom za sagorjele plinove</a:t>
            </a:r>
          </a:p>
        </p:txBody>
      </p:sp>
      <p:sp>
        <p:nvSpPr>
          <p:cNvPr id="5735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C1F33849-3944-8BE8-CCC4-A5D448DE4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618675"/>
            <a:ext cx="7214616" cy="3593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376" name="Rectangle 5837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87A276FC-D5E4-AE6F-0406-86467DB6C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Grijanje objekta pomoću delta cijevi s toplom vodom i difuzorskog stropa </a:t>
            </a:r>
          </a:p>
        </p:txBody>
      </p:sp>
      <p:sp>
        <p:nvSpPr>
          <p:cNvPr id="5837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9BC3ACA9-26AE-0EB0-949A-1D3EAEADB4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88898"/>
            <a:ext cx="7214616" cy="4452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0" name="Rectangle 5939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AEF0E959-5C2F-1741-9A31-381A50BC47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Grijanje s udvojenim cijevima na zidu (twin pipe)</a:t>
            </a:r>
          </a:p>
        </p:txBody>
      </p:sp>
      <p:sp>
        <p:nvSpPr>
          <p:cNvPr id="5940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49C0BE01-B631-493A-35EF-9615C9D0E0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88898"/>
            <a:ext cx="7214616" cy="4452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4" name="Rectangle 6042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8" name="Rectangle 5">
            <a:extLst>
              <a:ext uri="{FF2B5EF4-FFF2-40B4-BE49-F238E27FC236}">
                <a16:creationId xmlns:a16="http://schemas.microsoft.com/office/drawing/2014/main" id="{D61B52DF-5371-62BC-5AD5-81D4F7E23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Dvoklimatsko grijanje</a:t>
            </a:r>
          </a:p>
        </p:txBody>
      </p:sp>
      <p:sp>
        <p:nvSpPr>
          <p:cNvPr id="604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2AF618-B837-F705-9DA7-636FD05036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22779"/>
            <a:ext cx="7214616" cy="5385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48" name="Rectangle 6144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Rectangle 5">
            <a:extLst>
              <a:ext uri="{FF2B5EF4-FFF2-40B4-BE49-F238E27FC236}">
                <a16:creationId xmlns:a16="http://schemas.microsoft.com/office/drawing/2014/main" id="{6A80AC82-DA69-8990-F44B-A4B60A1E0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Zonsko grijanje za prasad s dvije cijevi s toplom vodom</a:t>
            </a:r>
          </a:p>
        </p:txBody>
      </p:sp>
      <p:sp>
        <p:nvSpPr>
          <p:cNvPr id="6145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2F31DE7D-B19C-3177-62B0-EEEFF16FB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14764"/>
            <a:ext cx="7214616" cy="5001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472" name="Rectangle 6247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66" name="Rectangle 5">
            <a:extLst>
              <a:ext uri="{FF2B5EF4-FFF2-40B4-BE49-F238E27FC236}">
                <a16:creationId xmlns:a16="http://schemas.microsoft.com/office/drawing/2014/main" id="{D83E83C6-8456-DD29-F1F6-EEED84600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Kompjutor za kontrolu klime</a:t>
            </a:r>
          </a:p>
        </p:txBody>
      </p:sp>
      <p:sp>
        <p:nvSpPr>
          <p:cNvPr id="6247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D5F85472-1F8A-67AB-BB1D-E7D54D05B9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14764"/>
            <a:ext cx="7214616" cy="5001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502" name="Rectangle 6349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490" name="Rectangle 5">
            <a:extLst>
              <a:ext uri="{FF2B5EF4-FFF2-40B4-BE49-F238E27FC236}">
                <a16:creationId xmlns:a16="http://schemas.microsoft.com/office/drawing/2014/main" id="{F426B18E-1961-8EE9-5317-3814866BB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r-Latn-RS"/>
              <a:t>Hlađenje objekta pomoću coolbox sustava</a:t>
            </a:r>
          </a:p>
        </p:txBody>
      </p:sp>
      <p:sp>
        <p:nvSpPr>
          <p:cNvPr id="63501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6" name="Content Placeholder 63495">
            <a:extLst>
              <a:ext uri="{FF2B5EF4-FFF2-40B4-BE49-F238E27FC236}">
                <a16:creationId xmlns:a16="http://schemas.microsoft.com/office/drawing/2014/main" id="{89D90352-DF1D-5841-B0EE-B2B765794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1263" y="457200"/>
            <a:ext cx="6007608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2200" dirty="0"/>
              <a:t>Kroz uložak smješten na ulazu zraka u objekt cirkulira voda koja u kontaktu s vrućim ulaznim zrakom preuzima dio topline i spušta temperaturu za 6-8 </a:t>
            </a:r>
            <a:r>
              <a:rPr lang="hr-HR" sz="2200" baseline="30000" dirty="0"/>
              <a:t>0</a:t>
            </a:r>
            <a:r>
              <a:rPr lang="hr-HR" sz="2200" dirty="0"/>
              <a:t>C.</a:t>
            </a:r>
            <a:endParaRPr lang="en-US" sz="2200" dirty="0"/>
          </a:p>
        </p:txBody>
      </p:sp>
      <p:pic>
        <p:nvPicPr>
          <p:cNvPr id="63492" name="Picture 7">
            <a:extLst>
              <a:ext uri="{FF2B5EF4-FFF2-40B4-BE49-F238E27FC236}">
                <a16:creationId xmlns:a16="http://schemas.microsoft.com/office/drawing/2014/main" id="{DAF12BF1-ADD8-8634-8078-CAB8ED3759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0" y="2569464"/>
            <a:ext cx="4916639" cy="3678936"/>
          </a:xfrm>
          <a:prstGeom prst="rect">
            <a:avLst/>
          </a:prstGeom>
          <a:noFill/>
        </p:spPr>
      </p:pic>
      <p:pic>
        <p:nvPicPr>
          <p:cNvPr id="63491" name="Picture 4">
            <a:extLst>
              <a:ext uri="{FF2B5EF4-FFF2-40B4-BE49-F238E27FC236}">
                <a16:creationId xmlns:a16="http://schemas.microsoft.com/office/drawing/2014/main" id="{C235B58E-D320-DFD6-F9F1-0EECCD02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65" y="2569464"/>
            <a:ext cx="5022974" cy="3678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520" name="Rectangle 645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Rectangle 5">
            <a:extLst>
              <a:ext uri="{FF2B5EF4-FFF2-40B4-BE49-F238E27FC236}">
                <a16:creationId xmlns:a16="http://schemas.microsoft.com/office/drawing/2014/main" id="{AEA71AFA-E1AB-E6D8-A42B-190C16F89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Coolbox hlađenje</a:t>
            </a:r>
          </a:p>
        </p:txBody>
      </p:sp>
      <p:sp>
        <p:nvSpPr>
          <p:cNvPr id="645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6395F149-30F3-EBF4-3A2D-332F67A043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62" y="640080"/>
            <a:ext cx="7176284" cy="5550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546" name="Rectangle 6554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38" name="Rectangle 5">
            <a:extLst>
              <a:ext uri="{FF2B5EF4-FFF2-40B4-BE49-F238E27FC236}">
                <a16:creationId xmlns:a16="http://schemas.microsoft.com/office/drawing/2014/main" id="{80C75573-7C75-09A4-5423-D82F0161A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600" dirty="0"/>
              <a:t>Potopna crpka za cool </a:t>
            </a:r>
            <a:r>
              <a:rPr lang="hr-HR" altLang="sr-Latn-RS" sz="4600" dirty="0" err="1"/>
              <a:t>box</a:t>
            </a:r>
            <a:r>
              <a:rPr lang="hr-HR" altLang="sr-Latn-RS" sz="4600" dirty="0"/>
              <a:t> sustav hlađenja</a:t>
            </a:r>
          </a:p>
        </p:txBody>
      </p:sp>
      <p:sp>
        <p:nvSpPr>
          <p:cNvPr id="6554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43" name="Content Placeholder 65542">
            <a:extLst>
              <a:ext uri="{FF2B5EF4-FFF2-40B4-BE49-F238E27FC236}">
                <a16:creationId xmlns:a16="http://schemas.microsoft.com/office/drawing/2014/main" id="{95F3D358-F95B-3B18-BD36-5DCD5CDB0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r-HR" sz="2200" dirty="0"/>
              <a:t>Osigurava cirkulaciju vode kroz sustav i nadoknađuje vodu isparenu u kontaktu s vrućim zrakom.</a:t>
            </a:r>
            <a:endParaRPr lang="en-US" sz="2200" dirty="0"/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7D291DE0-553A-5639-12F0-A849A288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r="19174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Rectangle 6963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2" name="Rectangle 6964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53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4" name="Rectangle 5">
            <a:extLst>
              <a:ext uri="{FF2B5EF4-FFF2-40B4-BE49-F238E27FC236}">
                <a16:creationId xmlns:a16="http://schemas.microsoft.com/office/drawing/2014/main" id="{BF5615E9-DD8A-71BB-816F-D44D2BD6C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sr-Latn-R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Hlađenje evaporacijom-pad cooling</a:t>
            </a:r>
          </a:p>
        </p:txBody>
      </p:sp>
      <p:pic>
        <p:nvPicPr>
          <p:cNvPr id="69635" name="Picture 4">
            <a:extLst>
              <a:ext uri="{FF2B5EF4-FFF2-40B4-BE49-F238E27FC236}">
                <a16:creationId xmlns:a16="http://schemas.microsoft.com/office/drawing/2014/main" id="{A6DD0D4A-3DE1-789F-B530-1CB738F044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37838"/>
            <a:ext cx="7188199" cy="4578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6" name="Freeform: Shape 615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8" name="Freeform: Shape 615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C6F30E4-E2A6-E4FD-8B63-3305A012C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2800"/>
              <a:t>Prasilište</a:t>
            </a:r>
            <a:endParaRPr lang="en-US" altLang="sr-Latn-RS" sz="2800"/>
          </a:p>
        </p:txBody>
      </p:sp>
      <p:sp>
        <p:nvSpPr>
          <p:cNvPr id="6160" name="Rectangle 615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2" name="Rectangle 616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1" name="Content Placeholder 6150">
            <a:extLst>
              <a:ext uri="{FF2B5EF4-FFF2-40B4-BE49-F238E27FC236}">
                <a16:creationId xmlns:a16="http://schemas.microsoft.com/office/drawing/2014/main" id="{7D8F1754-7BE6-4FEB-9156-8959EF1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hr-HR" sz="1700" dirty="0"/>
              <a:t>Krmača dolazi u </a:t>
            </a:r>
            <a:r>
              <a:rPr lang="hr-HR" sz="1700" dirty="0" err="1"/>
              <a:t>prasilište</a:t>
            </a:r>
            <a:r>
              <a:rPr lang="hr-HR" sz="1700" dirty="0"/>
              <a:t> nekoliko dana pred </a:t>
            </a:r>
            <a:r>
              <a:rPr lang="hr-HR" sz="1700" dirty="0" err="1"/>
              <a:t>prasenje</a:t>
            </a:r>
            <a:r>
              <a:rPr lang="hr-HR" sz="1700" dirty="0"/>
              <a:t> i boravi s leglom najčešće 28 dana.</a:t>
            </a:r>
          </a:p>
          <a:p>
            <a:r>
              <a:rPr lang="hr-HR" sz="1700" dirty="0"/>
              <a:t>Za vrijem boravka u </a:t>
            </a:r>
            <a:r>
              <a:rPr lang="hr-HR" sz="1700" dirty="0" err="1"/>
              <a:t>prasilištu</a:t>
            </a:r>
            <a:r>
              <a:rPr lang="hr-HR" sz="1700" dirty="0"/>
              <a:t> krmača je </a:t>
            </a:r>
            <a:r>
              <a:rPr lang="hr-HR" sz="1700" dirty="0" err="1"/>
              <a:t>uklještena</a:t>
            </a:r>
            <a:r>
              <a:rPr lang="hr-HR" sz="1700" dirty="0"/>
              <a:t> kako ne bi ozlijedila ili usmrtila prasad.</a:t>
            </a:r>
          </a:p>
          <a:p>
            <a:r>
              <a:rPr lang="hr-HR" sz="1700" dirty="0"/>
              <a:t>Nakon </a:t>
            </a:r>
            <a:r>
              <a:rPr lang="hr-HR" sz="1700" dirty="0" err="1"/>
              <a:t>odbića</a:t>
            </a:r>
            <a:r>
              <a:rPr lang="hr-HR" sz="1700" dirty="0"/>
              <a:t> prasadi krmača ide u </a:t>
            </a:r>
            <a:r>
              <a:rPr lang="hr-HR" sz="1700" dirty="0" err="1"/>
              <a:t>pripustilište</a:t>
            </a:r>
            <a:r>
              <a:rPr lang="hr-HR" sz="1700" dirty="0"/>
              <a:t>, a prasad u odgajalište.</a:t>
            </a:r>
            <a:endParaRPr lang="en-US" sz="1700" dirty="0"/>
          </a:p>
        </p:txBody>
      </p:sp>
      <p:pic>
        <p:nvPicPr>
          <p:cNvPr id="6147" name="Picture 4" descr="prasilište">
            <a:extLst>
              <a:ext uri="{FF2B5EF4-FFF2-40B4-BE49-F238E27FC236}">
                <a16:creationId xmlns:a16="http://schemas.microsoft.com/office/drawing/2014/main" id="{F7757F81-BC38-01A6-920D-21B4168A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198477"/>
            <a:ext cx="6922008" cy="45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688" name="Rectangle 7168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2" name="Rectangle 5">
            <a:extLst>
              <a:ext uri="{FF2B5EF4-FFF2-40B4-BE49-F238E27FC236}">
                <a16:creationId xmlns:a16="http://schemas.microsoft.com/office/drawing/2014/main" id="{132C3DD0-1D6A-52B1-8E1C-37BC647C2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Pad cooling – celulozni uložak u zidu objekta</a:t>
            </a:r>
          </a:p>
        </p:txBody>
      </p:sp>
      <p:sp>
        <p:nvSpPr>
          <p:cNvPr id="7169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3" name="Picture 4">
            <a:extLst>
              <a:ext uri="{FF2B5EF4-FFF2-40B4-BE49-F238E27FC236}">
                <a16:creationId xmlns:a16="http://schemas.microsoft.com/office/drawing/2014/main" id="{809179C5-FB5D-9297-7B15-270EE533C4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97190"/>
            <a:ext cx="7214616" cy="5436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569" name="Rectangle 6656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688CBC2-E9EF-AC92-4A7F-6B90E2FD7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sr-Latn-RS" sz="4600"/>
              <a:t>Hlađenje zamagljivanjem-combicool sustav</a:t>
            </a:r>
          </a:p>
        </p:txBody>
      </p:sp>
      <p:sp>
        <p:nvSpPr>
          <p:cNvPr id="6657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3" name="Picture 4">
            <a:extLst>
              <a:ext uri="{FF2B5EF4-FFF2-40B4-BE49-F238E27FC236}">
                <a16:creationId xmlns:a16="http://schemas.microsoft.com/office/drawing/2014/main" id="{E3D03CB1-0E4F-67C3-2AC3-8603EC59D2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1" y="2642616"/>
            <a:ext cx="4399213" cy="3605784"/>
          </a:xfrm>
          <a:prstGeom prst="rect">
            <a:avLst/>
          </a:prstGeom>
          <a:noFill/>
        </p:spPr>
      </p:pic>
      <p:pic>
        <p:nvPicPr>
          <p:cNvPr id="66564" name="Picture 6">
            <a:extLst>
              <a:ext uri="{FF2B5EF4-FFF2-40B4-BE49-F238E27FC236}">
                <a16:creationId xmlns:a16="http://schemas.microsoft.com/office/drawing/2014/main" id="{9914E444-92D7-0E5F-6AEA-5557D52B3E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69" y="2642616"/>
            <a:ext cx="5443270" cy="3605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618" name="Rectangle 686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0" name="Rectangle 5">
            <a:extLst>
              <a:ext uri="{FF2B5EF4-FFF2-40B4-BE49-F238E27FC236}">
                <a16:creationId xmlns:a16="http://schemas.microsoft.com/office/drawing/2014/main" id="{BFE88DB6-FEB4-8694-B906-0B213AA02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800"/>
              <a:t>Hlađenje zamagljivanjem (60 bara)</a:t>
            </a:r>
          </a:p>
        </p:txBody>
      </p:sp>
      <p:sp>
        <p:nvSpPr>
          <p:cNvPr id="686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5" name="Content Placeholder 68614">
            <a:extLst>
              <a:ext uri="{FF2B5EF4-FFF2-40B4-BE49-F238E27FC236}">
                <a16:creationId xmlns:a16="http://schemas.microsoft.com/office/drawing/2014/main" id="{C9D94052-617F-7E27-BD0D-CD6B39CED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Voda se pod tlakom od 60 bara raspršuje pomoću mlaznica od nehrđajućeg čelika u prostoru pod stropom objekta i pri tome sitne čestice isparavaju i uzimaju toplinu zraku.</a:t>
            </a:r>
            <a:endParaRPr lang="en-US" sz="2200" dirty="0"/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3D6A3489-DDDC-66DA-2A8E-F6277D90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50517"/>
            <a:ext cx="6903720" cy="4156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4" name="Rectangle 6759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Rectangle 5">
            <a:extLst>
              <a:ext uri="{FF2B5EF4-FFF2-40B4-BE49-F238E27FC236}">
                <a16:creationId xmlns:a16="http://schemas.microsoft.com/office/drawing/2014/main" id="{64C0395F-FFE8-9FCA-256F-1294A67D0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2600" dirty="0"/>
              <a:t>Centralna crpka sustava hlađenja s 4 stupnja filtriranja vode</a:t>
            </a:r>
          </a:p>
        </p:txBody>
      </p:sp>
      <p:sp>
        <p:nvSpPr>
          <p:cNvPr id="6759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1" name="Content Placeholder 67590">
            <a:extLst>
              <a:ext uri="{FF2B5EF4-FFF2-40B4-BE49-F238E27FC236}">
                <a16:creationId xmlns:a16="http://schemas.microsoft.com/office/drawing/2014/main" id="{2BEF0AC5-1FA4-0D08-39D4-4C25D1C4D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Filteri sprečavaju začepljenje mlaznica kamencem i drugim nečistoćama iz vode.</a:t>
            </a:r>
            <a:endParaRPr lang="en-US" sz="2200" dirty="0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47F0A739-6D40-03EB-CD8C-68E7AE2D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640080"/>
            <a:ext cx="4462271" cy="5577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14" name="Rectangle 727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3F4C6DAD-AE74-C469-0C71-19FF1839B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4200"/>
              <a:t>Pročišćavanje stajskog zraka</a:t>
            </a:r>
          </a:p>
        </p:txBody>
      </p:sp>
      <p:sp>
        <p:nvSpPr>
          <p:cNvPr id="727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11" name="Content Placeholder 72710">
            <a:extLst>
              <a:ext uri="{FF2B5EF4-FFF2-40B4-BE49-F238E27FC236}">
                <a16:creationId xmlns:a16="http://schemas.microsoft.com/office/drawing/2014/main" id="{06647C7F-59F3-6B91-F1F6-7E224861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Zrak koji ventilatori izbacuju iz objekta se prethodno pročišćava u 3 faze:</a:t>
            </a:r>
          </a:p>
          <a:p>
            <a:r>
              <a:rPr lang="hr-HR" sz="2200" dirty="0"/>
              <a:t>Fizikalni tretman</a:t>
            </a:r>
          </a:p>
          <a:p>
            <a:r>
              <a:rPr lang="hr-HR" sz="2200" dirty="0"/>
              <a:t>Kemijski tretman</a:t>
            </a:r>
          </a:p>
          <a:p>
            <a:r>
              <a:rPr lang="hr-HR" sz="2200" dirty="0"/>
              <a:t>Biološki tretman</a:t>
            </a:r>
            <a:endParaRPr lang="en-US" sz="2200" dirty="0"/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D679A9C2-9E07-F42B-5811-D89CDB58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815256"/>
            <a:ext cx="6903720" cy="3227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736" name="Rectangle 7373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0" name="Rectangle 5">
            <a:extLst>
              <a:ext uri="{FF2B5EF4-FFF2-40B4-BE49-F238E27FC236}">
                <a16:creationId xmlns:a16="http://schemas.microsoft.com/office/drawing/2014/main" id="{EF998E65-0D40-08F8-4EAD-EE079F203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Funkcionalni dijagram sustava pročišćavanja stajskog zraka</a:t>
            </a:r>
          </a:p>
        </p:txBody>
      </p:sp>
      <p:sp>
        <p:nvSpPr>
          <p:cNvPr id="7373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1AB27D75-739B-54BE-D3E1-B9A09A73E1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674133"/>
            <a:ext cx="7214616" cy="3482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766" name="Rectangle 74761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54" name="Title 1">
            <a:extLst>
              <a:ext uri="{FF2B5EF4-FFF2-40B4-BE49-F238E27FC236}">
                <a16:creationId xmlns:a16="http://schemas.microsoft.com/office/drawing/2014/main" id="{C003AB97-D93A-D858-F650-957C3E3A6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hr-HR" altLang="sr-Latn-RS" sz="4800"/>
              <a:t>Bio-prečistači za stajski zrak</a:t>
            </a:r>
          </a:p>
        </p:txBody>
      </p:sp>
      <p:sp>
        <p:nvSpPr>
          <p:cNvPr id="74767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248DCC6F-B499-74E8-F279-1C96B6DEF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sr-Latn-RS" altLang="sr-Latn-RS" sz="2200" dirty="0"/>
              <a:t>U prečistaču su mikroorganizmi </a:t>
            </a:r>
            <a:r>
              <a:rPr lang="sr-Latn-RS" altLang="sr-Latn-RS" sz="2200" dirty="0" err="1"/>
              <a:t>pomiješani</a:t>
            </a:r>
            <a:r>
              <a:rPr lang="sr-Latn-RS" altLang="sr-Latn-RS" sz="2200" dirty="0"/>
              <a:t> s nosačem (piljevina, treset, kokosova vlakna…)</a:t>
            </a:r>
          </a:p>
          <a:p>
            <a:r>
              <a:rPr lang="sr-Latn-RS" altLang="sr-Latn-RS" sz="2200" dirty="0"/>
              <a:t>Mikroorganizmi se hrane </a:t>
            </a:r>
            <a:r>
              <a:rPr lang="sr-Latn-RS" altLang="sr-Latn-RS" sz="2200" dirty="0" err="1"/>
              <a:t>onečišćujućim</a:t>
            </a:r>
            <a:r>
              <a:rPr lang="sr-Latn-RS" altLang="sr-Latn-RS" sz="2200" dirty="0"/>
              <a:t> tvarima iz zraka i tako ga pročišćavaju.</a:t>
            </a:r>
          </a:p>
        </p:txBody>
      </p:sp>
      <p:pic>
        <p:nvPicPr>
          <p:cNvPr id="74757" name="Picture 3">
            <a:extLst>
              <a:ext uri="{FF2B5EF4-FFF2-40B4-BE49-F238E27FC236}">
                <a16:creationId xmlns:a16="http://schemas.microsoft.com/office/drawing/2014/main" id="{5F219BA6-D63F-73DA-8A7E-D62EF5FB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54" y="2569464"/>
            <a:ext cx="4292092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>
            <a:extLst>
              <a:ext uri="{FF2B5EF4-FFF2-40B4-BE49-F238E27FC236}">
                <a16:creationId xmlns:a16="http://schemas.microsoft.com/office/drawing/2014/main" id="{197D4E5B-A83D-14F5-ACA4-63FC5A5A3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3407" y="2569464"/>
            <a:ext cx="5270289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85" name="Rectangle 7578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C5F95557-A7E7-D3DC-D044-587420C6F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Pročišćavanje stajskog zraka biološkim prečistačem Biorex-Hartmann</a:t>
            </a:r>
          </a:p>
        </p:txBody>
      </p:sp>
      <p:sp>
        <p:nvSpPr>
          <p:cNvPr id="7578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80" name="Picture 2">
            <a:extLst>
              <a:ext uri="{FF2B5EF4-FFF2-40B4-BE49-F238E27FC236}">
                <a16:creationId xmlns:a16="http://schemas.microsoft.com/office/drawing/2014/main" id="{D9E631E5-843D-6C51-C999-B29F17E347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03985"/>
            <a:ext cx="7214616" cy="542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809" name="Rectangle 7680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Title 1">
            <a:extLst>
              <a:ext uri="{FF2B5EF4-FFF2-40B4-BE49-F238E27FC236}">
                <a16:creationId xmlns:a16="http://schemas.microsoft.com/office/drawing/2014/main" id="{49B2867A-66A1-A698-C938-A9FC89ACA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Kemijsko pročišćavanje amonijaka</a:t>
            </a:r>
          </a:p>
        </p:txBody>
      </p:sp>
      <p:sp>
        <p:nvSpPr>
          <p:cNvPr id="768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4" name="Picture 3">
            <a:extLst>
              <a:ext uri="{FF2B5EF4-FFF2-40B4-BE49-F238E27FC236}">
                <a16:creationId xmlns:a16="http://schemas.microsoft.com/office/drawing/2014/main" id="{8E90B726-4C73-2BA6-696C-90EA9452A1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61516"/>
            <a:ext cx="7214616" cy="470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838" name="Rectangle 7783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5246090D-CB6F-5EB5-F942-63C0566B9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4100"/>
              <a:t>IZGNOJAVANJE NA SVINJOGOJSKIM FARMAMA</a:t>
            </a:r>
          </a:p>
        </p:txBody>
      </p:sp>
      <p:sp>
        <p:nvSpPr>
          <p:cNvPr id="77839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7E79C3D-E8D0-5B77-C104-6EC52E851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1900"/>
              <a:t>Ovisi o izvedbi objekta i načinu držanja</a:t>
            </a:r>
          </a:p>
          <a:p>
            <a:pPr lvl="1" eaLnBrk="1" hangingPunct="1"/>
            <a:r>
              <a:rPr lang="hr-HR" altLang="sr-Latn-RS" sz="1900"/>
              <a:t>Puni pod, stelja</a:t>
            </a:r>
          </a:p>
          <a:p>
            <a:pPr lvl="1" eaLnBrk="1" hangingPunct="1"/>
            <a:r>
              <a:rPr lang="hr-HR" altLang="sr-Latn-RS" sz="1900"/>
              <a:t>Djelomično puni pod, rešetkasti pod</a:t>
            </a:r>
          </a:p>
          <a:p>
            <a:pPr lvl="1" eaLnBrk="1" hangingPunct="1"/>
            <a:r>
              <a:rPr lang="hr-HR" altLang="sr-Latn-RS" sz="1900"/>
              <a:t>Kanali ispod rešetke s meh. potiskivanjem gnoja (npr. Schub-stange)</a:t>
            </a:r>
          </a:p>
          <a:p>
            <a:pPr lvl="1" eaLnBrk="1" hangingPunct="1"/>
            <a:r>
              <a:rPr lang="hr-HR" altLang="sr-Latn-RS" sz="1900"/>
              <a:t>Sistem sifona i otjecanja kroz drenažne cijevi</a:t>
            </a:r>
          </a:p>
        </p:txBody>
      </p:sp>
      <p:pic>
        <p:nvPicPr>
          <p:cNvPr id="77828" name="Picture 4" descr="114_4">
            <a:extLst>
              <a:ext uri="{FF2B5EF4-FFF2-40B4-BE49-F238E27FC236}">
                <a16:creationId xmlns:a16="http://schemas.microsoft.com/office/drawing/2014/main" id="{AA3AB2A2-700E-D8DB-6071-E761BBD3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321" y="2569464"/>
            <a:ext cx="4062158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114_1">
            <a:extLst>
              <a:ext uri="{FF2B5EF4-FFF2-40B4-BE49-F238E27FC236}">
                <a16:creationId xmlns:a16="http://schemas.microsoft.com/office/drawing/2014/main" id="{B62388F1-0344-D723-AA05-C1FC7C6F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648140"/>
            <a:ext cx="5468112" cy="352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BD2BE2E6-2D56-522A-0460-149CE2D37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/>
              <a:t>BOKSOVI ZA UKLJEŠTENJE KRMAČE </a:t>
            </a:r>
          </a:p>
        </p:txBody>
      </p:sp>
      <p:pic>
        <p:nvPicPr>
          <p:cNvPr id="12291" name="Picture 4" descr="oprema za uklještenje krmače s podesivom zadnjom šinom">
            <a:extLst>
              <a:ext uri="{FF2B5EF4-FFF2-40B4-BE49-F238E27FC236}">
                <a16:creationId xmlns:a16="http://schemas.microsoft.com/office/drawing/2014/main" id="{39089BC8-F011-544C-08F9-EA87B9A26B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2871788"/>
            <a:ext cx="3384550" cy="2436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7" descr="oprema za uklještenje krmače-podesiva">
            <a:extLst>
              <a:ext uri="{FF2B5EF4-FFF2-40B4-BE49-F238E27FC236}">
                <a16:creationId xmlns:a16="http://schemas.microsoft.com/office/drawing/2014/main" id="{B16C759F-5551-7828-360E-DB30735F4E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2692401"/>
            <a:ext cx="3673475" cy="2589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882" name="Rectangle 7988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4" name="Rectangle 5">
            <a:extLst>
              <a:ext uri="{FF2B5EF4-FFF2-40B4-BE49-F238E27FC236}">
                <a16:creationId xmlns:a16="http://schemas.microsoft.com/office/drawing/2014/main" id="{AB568231-4D12-5664-9A55-E3547ABFE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5400"/>
              <a:t>Laguna za gnojovku</a:t>
            </a:r>
          </a:p>
        </p:txBody>
      </p:sp>
      <p:sp>
        <p:nvSpPr>
          <p:cNvPr id="7988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9" name="Content Placeholder 79878">
            <a:extLst>
              <a:ext uri="{FF2B5EF4-FFF2-40B4-BE49-F238E27FC236}">
                <a16:creationId xmlns:a16="http://schemas.microsoft.com/office/drawing/2014/main" id="{C457FB8B-9733-FD83-DE0B-15659D8E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hr-HR" sz="2200" dirty="0"/>
              <a:t>Velike farme imaju velike lagune za </a:t>
            </a:r>
            <a:r>
              <a:rPr lang="hr-HR" sz="2200" dirty="0" err="1"/>
              <a:t>gnojovku</a:t>
            </a:r>
            <a:r>
              <a:rPr lang="hr-HR" sz="2200" dirty="0"/>
              <a:t>.</a:t>
            </a:r>
          </a:p>
          <a:p>
            <a:r>
              <a:rPr lang="hr-HR" sz="2200" dirty="0"/>
              <a:t>Potrebno je osigurati minimalno 10 m</a:t>
            </a:r>
            <a:r>
              <a:rPr lang="hr-HR" sz="2200" baseline="30000" dirty="0"/>
              <a:t>3</a:t>
            </a:r>
            <a:r>
              <a:rPr lang="hr-HR" sz="2200" dirty="0"/>
              <a:t> zapremnine po uvjetnom grlu.</a:t>
            </a:r>
          </a:p>
          <a:p>
            <a:r>
              <a:rPr lang="hr-HR" sz="2200" dirty="0"/>
              <a:t>Otvorene lagune više nisu dozvoljene u razvijenim zemljama zbog ispuštanja amonijaka u atmosferu </a:t>
            </a:r>
            <a:endParaRPr lang="en-US" sz="2200" dirty="0"/>
          </a:p>
        </p:txBody>
      </p:sp>
      <p:pic>
        <p:nvPicPr>
          <p:cNvPr id="79875" name="Picture 4" descr="laguna za osoku daleko od naselja">
            <a:extLst>
              <a:ext uri="{FF2B5EF4-FFF2-40B4-BE49-F238E27FC236}">
                <a16:creationId xmlns:a16="http://schemas.microsoft.com/office/drawing/2014/main" id="{112D074E-5A31-368C-2DDF-E7D9DF91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3" r="4618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AAA179-030C-D2D0-2C22-8EE0798FF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/>
              <a:t>Separator za gnoj</a:t>
            </a:r>
          </a:p>
        </p:txBody>
      </p:sp>
      <p:sp>
        <p:nvSpPr>
          <p:cNvPr id="1036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sX0" fmla="*/ 0 w 18288"/>
              <a:gd name="csY0" fmla="*/ 0 h 5590381"/>
              <a:gd name="csX1" fmla="*/ 18288 w 18288"/>
              <a:gd name="csY1" fmla="*/ 0 h 5590381"/>
              <a:gd name="csX2" fmla="*/ 18288 w 18288"/>
              <a:gd name="csY2" fmla="*/ 754701 h 5590381"/>
              <a:gd name="csX3" fmla="*/ 18288 w 18288"/>
              <a:gd name="csY3" fmla="*/ 1565307 h 5590381"/>
              <a:gd name="csX4" fmla="*/ 18288 w 18288"/>
              <a:gd name="csY4" fmla="*/ 2152297 h 5590381"/>
              <a:gd name="csX5" fmla="*/ 18288 w 18288"/>
              <a:gd name="csY5" fmla="*/ 2906998 h 5590381"/>
              <a:gd name="csX6" fmla="*/ 18288 w 18288"/>
              <a:gd name="csY6" fmla="*/ 3549892 h 5590381"/>
              <a:gd name="csX7" fmla="*/ 18288 w 18288"/>
              <a:gd name="csY7" fmla="*/ 4080978 h 5590381"/>
              <a:gd name="csX8" fmla="*/ 18288 w 18288"/>
              <a:gd name="csY8" fmla="*/ 4835680 h 5590381"/>
              <a:gd name="csX9" fmla="*/ 18288 w 18288"/>
              <a:gd name="csY9" fmla="*/ 5590381 h 5590381"/>
              <a:gd name="csX10" fmla="*/ 0 w 18288"/>
              <a:gd name="csY10" fmla="*/ 5590381 h 5590381"/>
              <a:gd name="csX11" fmla="*/ 0 w 18288"/>
              <a:gd name="csY11" fmla="*/ 4835680 h 5590381"/>
              <a:gd name="csX12" fmla="*/ 0 w 18288"/>
              <a:gd name="csY12" fmla="*/ 4304593 h 5590381"/>
              <a:gd name="csX13" fmla="*/ 0 w 18288"/>
              <a:gd name="csY13" fmla="*/ 3773507 h 5590381"/>
              <a:gd name="csX14" fmla="*/ 0 w 18288"/>
              <a:gd name="csY14" fmla="*/ 3186517 h 5590381"/>
              <a:gd name="csX15" fmla="*/ 0 w 18288"/>
              <a:gd name="csY15" fmla="*/ 2487720 h 5590381"/>
              <a:gd name="csX16" fmla="*/ 0 w 18288"/>
              <a:gd name="csY16" fmla="*/ 1956633 h 5590381"/>
              <a:gd name="csX17" fmla="*/ 0 w 18288"/>
              <a:gd name="csY17" fmla="*/ 1425547 h 5590381"/>
              <a:gd name="csX18" fmla="*/ 0 w 18288"/>
              <a:gd name="csY18" fmla="*/ 614942 h 5590381"/>
              <a:gd name="csX19" fmla="*/ 0 w 18288"/>
              <a:gd name="csY19" fmla="*/ 0 h 55903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paratori">
            <a:extLst>
              <a:ext uri="{FF2B5EF4-FFF2-40B4-BE49-F238E27FC236}">
                <a16:creationId xmlns:a16="http://schemas.microsoft.com/office/drawing/2014/main" id="{A474FDF2-34F8-7604-F0FB-B3770F12C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30936"/>
            <a:ext cx="6149993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67119D-26C7-6D56-B20C-83F25187B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hr-HR" sz="2200"/>
              <a:t>Odvaja krutu od tekuće faze</a:t>
            </a:r>
          </a:p>
          <a:p>
            <a:r>
              <a:rPr lang="hr-HR" sz="2200"/>
              <a:t>Smanjuje potrebni kapacitet </a:t>
            </a:r>
          </a:p>
          <a:p>
            <a:pPr marL="0" indent="0">
              <a:buNone/>
            </a:pPr>
            <a:r>
              <a:rPr lang="hr-HR" sz="2200"/>
              <a:t>   laguna i spremnika za gnojovku</a:t>
            </a:r>
          </a:p>
          <a:p>
            <a:pPr marL="0" indent="0">
              <a:buNone/>
            </a:pPr>
            <a:endParaRPr lang="hr-HR" sz="2200"/>
          </a:p>
        </p:txBody>
      </p:sp>
    </p:spTree>
    <p:extLst>
      <p:ext uri="{BB962C8B-B14F-4D97-AF65-F5344CB8AC3E}">
        <p14:creationId xmlns:p14="http://schemas.microsoft.com/office/powerpoint/2010/main" val="1760948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C94FD4-FA2F-009D-9401-4975B443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Separator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gnoja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51BC4EC-0E2E-1C1F-F1F0-FC65CBF01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965704"/>
            <a:ext cx="6846363" cy="47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81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28" name="Rectangle 8192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759E4624-4A89-FEF3-2065-B055CB5D6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Postrojenje za dobivanje bio-plina</a:t>
            </a:r>
          </a:p>
        </p:txBody>
      </p:sp>
      <p:sp>
        <p:nvSpPr>
          <p:cNvPr id="819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3" name="Picture 3" descr="bio plinsko postrojenje">
            <a:extLst>
              <a:ext uri="{FF2B5EF4-FFF2-40B4-BE49-F238E27FC236}">
                <a16:creationId xmlns:a16="http://schemas.microsoft.com/office/drawing/2014/main" id="{8A941411-625A-0DC8-D313-44FD819DC1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69741"/>
            <a:ext cx="7214616" cy="40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952" name="Rectangle 8295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8DAEF3A0-653D-40D1-DCE4-AE70776E5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sr-Latn-R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Sustav obrade svinjskog gnoja</a:t>
            </a:r>
          </a:p>
        </p:txBody>
      </p:sp>
      <p:sp>
        <p:nvSpPr>
          <p:cNvPr id="8295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7" name="Picture 3" descr="diagram obrade svinjskog gnoja">
            <a:extLst>
              <a:ext uri="{FF2B5EF4-FFF2-40B4-BE49-F238E27FC236}">
                <a16:creationId xmlns:a16="http://schemas.microsoft.com/office/drawing/2014/main" id="{4E8A09BF-C188-5C5A-7E4C-381A897360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42680"/>
            <a:ext cx="7214616" cy="45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8" name="Rectangle 717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110049-0F6D-8ECF-CB04-86050060C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600" dirty="0"/>
              <a:t>Boks u </a:t>
            </a:r>
            <a:r>
              <a:rPr lang="hr-HR" altLang="sr-Latn-RS" sz="3600" dirty="0" err="1"/>
              <a:t>prasilištu</a:t>
            </a:r>
            <a:r>
              <a:rPr lang="hr-HR" altLang="sr-Latn-RS" sz="3600" dirty="0"/>
              <a:t> s klasičnim uklještenjem</a:t>
            </a:r>
            <a:endParaRPr lang="en-US" altLang="sr-Latn-RS" sz="3600" dirty="0"/>
          </a:p>
        </p:txBody>
      </p:sp>
      <p:sp>
        <p:nvSpPr>
          <p:cNvPr id="718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Content Placeholder 7174">
            <a:extLst>
              <a:ext uri="{FF2B5EF4-FFF2-40B4-BE49-F238E27FC236}">
                <a16:creationId xmlns:a16="http://schemas.microsoft.com/office/drawing/2014/main" id="{397DE6FF-8EA1-4F0B-85C6-80D76DA4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Prasad neometano prolazi s lijeve i desne strane i odostraga kako bi došla do sise.</a:t>
            </a:r>
            <a:endParaRPr lang="en-US" sz="2200" dirty="0"/>
          </a:p>
        </p:txBody>
      </p:sp>
      <p:pic>
        <p:nvPicPr>
          <p:cNvPr id="7171" name="Picture 4" descr="klasično uklještenje u prasilištu">
            <a:extLst>
              <a:ext uri="{FF2B5EF4-FFF2-40B4-BE49-F238E27FC236}">
                <a16:creationId xmlns:a16="http://schemas.microsoft.com/office/drawing/2014/main" id="{7E845736-C1FD-DCD1-614B-1E2C68F1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6626"/>
            <a:ext cx="6903720" cy="51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5CC60311-1636-FB55-F7C5-75FA8CE7C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3389" y="1138265"/>
            <a:ext cx="4843762" cy="1401183"/>
          </a:xfrm>
        </p:spPr>
        <p:txBody>
          <a:bodyPr anchor="t">
            <a:normAutofit/>
          </a:bodyPr>
          <a:lstStyle/>
          <a:p>
            <a:pPr eaLnBrk="1" hangingPunct="1"/>
            <a:r>
              <a:rPr lang="hr-HR" altLang="sr-Latn-RS" sz="3200"/>
              <a:t>UKLJEŠTENJE KRMAČE-PRASAD NA SISI</a:t>
            </a:r>
          </a:p>
        </p:txBody>
      </p:sp>
      <p:cxnSp>
        <p:nvCxnSpPr>
          <p:cNvPr id="11284" name="Straight Connector 11273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5" name="Content Placeholder 11270">
            <a:extLst>
              <a:ext uri="{FF2B5EF4-FFF2-40B4-BE49-F238E27FC236}">
                <a16:creationId xmlns:a16="http://schemas.microsoft.com/office/drawing/2014/main" id="{59A74055-B860-F522-B2A5-C860C8FD5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89" y="2551176"/>
            <a:ext cx="4843762" cy="360293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11267" name="Picture 4" descr="kramača s leglom u prasilištu">
            <a:extLst>
              <a:ext uri="{FF2B5EF4-FFF2-40B4-BE49-F238E27FC236}">
                <a16:creationId xmlns:a16="http://schemas.microsoft.com/office/drawing/2014/main" id="{36500D7E-73A7-0146-2B65-F3E0DDCD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r="-1" b="-1"/>
          <a:stretch>
            <a:fillRect/>
          </a:stretch>
        </p:blipFill>
        <p:spPr>
          <a:xfrm>
            <a:off x="6524941" y="1023779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4810442" h="4810442">
                <a:moveTo>
                  <a:pt x="2405221" y="0"/>
                </a:moveTo>
                <a:cubicBezTo>
                  <a:pt x="3733588" y="0"/>
                  <a:pt x="4810442" y="1076854"/>
                  <a:pt x="4810442" y="2405221"/>
                </a:cubicBezTo>
                <a:cubicBezTo>
                  <a:pt x="4810442" y="3733588"/>
                  <a:pt x="3733588" y="4810442"/>
                  <a:pt x="2405221" y="4810442"/>
                </a:cubicBezTo>
                <a:cubicBezTo>
                  <a:pt x="1076854" y="4810442"/>
                  <a:pt x="0" y="3733588"/>
                  <a:pt x="0" y="2405221"/>
                </a:cubicBezTo>
                <a:cubicBezTo>
                  <a:pt x="0" y="1076854"/>
                  <a:pt x="1076854" y="0"/>
                  <a:pt x="24052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Rectangle 820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7D01D466-FF98-BD08-5CCC-F810023FD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800"/>
              <a:t>Boks s dijagonalnim uklještenjem</a:t>
            </a:r>
            <a:endParaRPr lang="en-US" altLang="sr-Latn-RS" sz="3800"/>
          </a:p>
        </p:txBody>
      </p:sp>
      <p:sp>
        <p:nvSpPr>
          <p:cNvPr id="820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9" name="Content Placeholder 8198">
            <a:extLst>
              <a:ext uri="{FF2B5EF4-FFF2-40B4-BE49-F238E27FC236}">
                <a16:creationId xmlns:a16="http://schemas.microsoft.com/office/drawing/2014/main" id="{C8CF28D7-210B-3E55-8E6E-D0EAD671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dirty="0"/>
              <a:t>Uklještenje postavljeno po dijagonali omogućava uštedu prostora do 30 % za isti kapacitet.</a:t>
            </a:r>
            <a:endParaRPr lang="en-US" sz="2200" dirty="0"/>
          </a:p>
        </p:txBody>
      </p:sp>
      <p:pic>
        <p:nvPicPr>
          <p:cNvPr id="8195" name="Picture 4" descr="dijagonalno uklještenje u prasilištu">
            <a:extLst>
              <a:ext uri="{FF2B5EF4-FFF2-40B4-BE49-F238E27FC236}">
                <a16:creationId xmlns:a16="http://schemas.microsoft.com/office/drawing/2014/main" id="{9A18512B-0A61-7B10-E563-CEA6FF05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37868"/>
            <a:ext cx="6903720" cy="478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1446</Words>
  <Application>Microsoft Office PowerPoint</Application>
  <PresentationFormat>Široki zaslon</PresentationFormat>
  <Paragraphs>167</Paragraphs>
  <Slides>64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64</vt:i4>
      </vt:variant>
    </vt:vector>
  </HeadingPairs>
  <TitlesOfParts>
    <vt:vector size="69" baseType="lpstr">
      <vt:lpstr>Aptos</vt:lpstr>
      <vt:lpstr>Aptos Display</vt:lpstr>
      <vt:lpstr>Arial</vt:lpstr>
      <vt:lpstr>Calibri</vt:lpstr>
      <vt:lpstr>Tema sustava Office</vt:lpstr>
      <vt:lpstr>STROJEVI I OPREMA NA SVINJOGOJSKIM FARMAMA</vt:lpstr>
      <vt:lpstr>STROJEVI I OPREMA NA SVINJOGOJSKIM FARMAMA</vt:lpstr>
      <vt:lpstr>OBJEKTI NA SVINJOGOJSKOJ FARMI</vt:lpstr>
      <vt:lpstr>FARMA NA UZVISINI-DALEKO OD NASELJA</vt:lpstr>
      <vt:lpstr>Prasilište</vt:lpstr>
      <vt:lpstr>BOKSOVI ZA UKLJEŠTENJE KRMAČE </vt:lpstr>
      <vt:lpstr>Boks u prasilištu s klasičnim uklještenjem</vt:lpstr>
      <vt:lpstr>UKLJEŠTENJE KRMAČE-PRASAD NA SISI</vt:lpstr>
      <vt:lpstr>Boks s dijagonalnim uklještenjem</vt:lpstr>
      <vt:lpstr>Uklještenje krmače u prasilištu</vt:lpstr>
      <vt:lpstr>GRIJANJE PRASADI U BOKSU ZA PRASENJE</vt:lpstr>
      <vt:lpstr>POTHLAĐENA PRASAD U PRASILIŠTU</vt:lpstr>
      <vt:lpstr>Pripustilište</vt:lpstr>
      <vt:lpstr>Nerast u pripustilištu</vt:lpstr>
      <vt:lpstr>ČEKALIŠTE-INDIVIDUALNO DRŽANJE KRMAČA</vt:lpstr>
      <vt:lpstr>KRMAČA U INDIVIDUALNOM BOKSU U ČEKALIŠTU</vt:lpstr>
      <vt:lpstr>Čekalište</vt:lpstr>
      <vt:lpstr>RUČNA HRANIDBA KRMAČA U ČEKALIŠTU</vt:lpstr>
      <vt:lpstr>Odgajalište</vt:lpstr>
      <vt:lpstr>Odgajalište s Pignic hranilicama</vt:lpstr>
      <vt:lpstr>Cijevni konvejer s čepovima</vt:lpstr>
      <vt:lpstr>Odgajalište s mokrom hranidbom</vt:lpstr>
      <vt:lpstr>Mokra hranidba u odgajalištu</vt:lpstr>
      <vt:lpstr>Držanje na dubokoj stelji</vt:lpstr>
      <vt:lpstr>Tovilište</vt:lpstr>
      <vt:lpstr>HRANILICA ZA TOV SVINJA</vt:lpstr>
      <vt:lpstr>OBOSTRANA HRANILICA U PREGRADI BOKSA</vt:lpstr>
      <vt:lpstr>CIJEVNE HRANILICE TUBE FEEDER</vt:lpstr>
      <vt:lpstr>Cijevna hranilica s integriranim pojilicama za vlaženje smjese</vt:lpstr>
      <vt:lpstr>HRANIDBA S PODA</vt:lpstr>
      <vt:lpstr>VENTILACIJA SVINJOGOJSKIH OBJEKATA </vt:lpstr>
      <vt:lpstr>Ulaz zraka</vt:lpstr>
      <vt:lpstr>  MEHANIČKA VENTILACIJA </vt:lpstr>
      <vt:lpstr>TUNELSKA VENTILACIJA-ULAZNI OTVORI ZA ZRAK</vt:lpstr>
      <vt:lpstr>Vertikalna ventilacija s ventilatorima u krovu</vt:lpstr>
      <vt:lpstr>Vertikalna ventilacija  - dimnjaci za ulaz zraka</vt:lpstr>
      <vt:lpstr>Kombi-difuzorski strop s inletima za svježi zrak</vt:lpstr>
      <vt:lpstr>Izolacija difuzorskog stropa</vt:lpstr>
      <vt:lpstr>GRIJANJE OBJEKATA U SVINJOGOJSTVU</vt:lpstr>
      <vt:lpstr>RGA grijač s dimnjakom za sagorjele plinove</vt:lpstr>
      <vt:lpstr>Grijanje objekta pomoću delta cijevi s toplom vodom i difuzorskog stropa </vt:lpstr>
      <vt:lpstr>Grijanje s udvojenim cijevima na zidu (twin pipe)</vt:lpstr>
      <vt:lpstr>Dvoklimatsko grijanje</vt:lpstr>
      <vt:lpstr>Zonsko grijanje za prasad s dvije cijevi s toplom vodom</vt:lpstr>
      <vt:lpstr>Kompjutor za kontrolu klime</vt:lpstr>
      <vt:lpstr>Hlađenje objekta pomoću coolbox sustava</vt:lpstr>
      <vt:lpstr>Coolbox hlađenje</vt:lpstr>
      <vt:lpstr>Potopna crpka za cool box sustav hlađenja</vt:lpstr>
      <vt:lpstr>Hlađenje evaporacijom-pad cooling</vt:lpstr>
      <vt:lpstr>Pad cooling – celulozni uložak u zidu objekta</vt:lpstr>
      <vt:lpstr>Hlađenje zamagljivanjem-combicool sustav</vt:lpstr>
      <vt:lpstr>Hlađenje zamagljivanjem (60 bara)</vt:lpstr>
      <vt:lpstr>Centralna crpka sustava hlađenja s 4 stupnja filtriranja vode</vt:lpstr>
      <vt:lpstr>Pročišćavanje stajskog zraka</vt:lpstr>
      <vt:lpstr>Funkcionalni dijagram sustava pročišćavanja stajskog zraka</vt:lpstr>
      <vt:lpstr>Bio-prečistači za stajski zrak</vt:lpstr>
      <vt:lpstr>Pročišćavanje stajskog zraka biološkim prečistačem Biorex-Hartmann</vt:lpstr>
      <vt:lpstr>Kemijsko pročišćavanje amonijaka</vt:lpstr>
      <vt:lpstr>IZGNOJAVANJE NA SVINJOGOJSKIM FARMAMA</vt:lpstr>
      <vt:lpstr>Laguna za gnojovku</vt:lpstr>
      <vt:lpstr>Separator za gnoj</vt:lpstr>
      <vt:lpstr>Separator gnoja</vt:lpstr>
      <vt:lpstr>Postrojenje za dobivanje bio-plina</vt:lpstr>
      <vt:lpstr>Sustav obrade svinjskog gnoja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STROJEVI I OPREMA NA SVINJOGOJSKIM FARMAMA</dc:title>
  <dc:creator>Miomir Stojnović</dc:creator>
  <cp:lastModifiedBy>Miomir Stojnović</cp:lastModifiedBy>
  <cp:revision>10</cp:revision>
  <dcterms:created xsi:type="dcterms:W3CDTF">2025-12-23T09:26:29Z</dcterms:created>
  <dcterms:modified xsi:type="dcterms:W3CDTF">2026-02-10T07:35:28Z</dcterms:modified>
</cp:coreProperties>
</file>