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1" r:id="rId5"/>
    <p:sldId id="260" r:id="rId6"/>
    <p:sldId id="272" r:id="rId7"/>
    <p:sldId id="264" r:id="rId8"/>
    <p:sldId id="275" r:id="rId9"/>
    <p:sldId id="262" r:id="rId10"/>
    <p:sldId id="276" r:id="rId11"/>
    <p:sldId id="263" r:id="rId12"/>
    <p:sldId id="277" r:id="rId13"/>
    <p:sldId id="278" r:id="rId14"/>
    <p:sldId id="279" r:id="rId15"/>
    <p:sldId id="266" r:id="rId16"/>
    <p:sldId id="265" r:id="rId17"/>
    <p:sldId id="267" r:id="rId18"/>
    <p:sldId id="268" r:id="rId19"/>
    <p:sldId id="269" r:id="rId20"/>
    <p:sldId id="270" r:id="rId21"/>
    <p:sldId id="273" r:id="rId22"/>
    <p:sldId id="274" r:id="rId23"/>
    <p:sldId id="280" r:id="rId24"/>
    <p:sldId id="281" r:id="rId2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1C0631-6003-4EB2-AD96-5E6C55C0DEEC}" v="1260" dt="2020-10-15T19:27:38.658"/>
    <p1510:client id="{38AC7A91-A7AF-4540-9A49-DDD5D44B7032}" v="574" dt="2020-10-15T20:06:51.280"/>
    <p1510:client id="{882D3493-95E6-410E-9E80-054EEDBF061E}" v="68" dt="2020-09-21T19:29:35.683"/>
    <p1510:client id="{FFA4476E-9440-4B16-A53E-41634AD4580E}" v="1158" dt="2020-09-21T20:38:13.9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44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986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906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7438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421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0861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1716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9599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254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109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127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67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500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051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554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05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041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198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Aubergine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07066" y="2404534"/>
            <a:ext cx="9045603" cy="1646302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hr-HR" sz="2400" dirty="0">
                <a:ea typeface="+mj-lt"/>
                <a:cs typeface="+mj-lt"/>
              </a:rPr>
              <a:t>ERASMUS+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mobilnost</a:t>
            </a:r>
            <a:r>
              <a:rPr lang="hr-HR" sz="2400" dirty="0">
                <a:ea typeface="+mj-lt"/>
                <a:cs typeface="+mj-lt"/>
              </a:rPr>
              <a:t> - </a:t>
            </a:r>
            <a:r>
              <a:rPr lang="en-US" sz="2400" dirty="0" err="1">
                <a:ea typeface="+mj-lt"/>
                <a:cs typeface="+mj-lt"/>
              </a:rPr>
              <a:t>stru</a:t>
            </a:r>
            <a:r>
              <a:rPr lang="hr-HR" sz="2400" dirty="0">
                <a:ea typeface="+mj-lt"/>
                <a:cs typeface="+mj-lt"/>
              </a:rPr>
              <a:t>č</a:t>
            </a:r>
            <a:r>
              <a:rPr lang="en-US" sz="2400" dirty="0" err="1">
                <a:ea typeface="+mj-lt"/>
                <a:cs typeface="+mj-lt"/>
              </a:rPr>
              <a:t>na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praksa</a:t>
            </a:r>
            <a:endParaRPr lang="hr-HR" sz="2400" dirty="0">
              <a:ea typeface="+mj-lt"/>
              <a:cs typeface="+mj-lt"/>
            </a:endParaRPr>
          </a:p>
          <a:p>
            <a:endParaRPr lang="hr-HR" sz="2400" dirty="0">
              <a:ea typeface="+mj-lt"/>
              <a:cs typeface="+mj-lt"/>
            </a:endParaRPr>
          </a:p>
          <a:p>
            <a:endParaRPr lang="hr-HR" sz="2400" dirty="0">
              <a:ea typeface="+mj-lt"/>
              <a:cs typeface="+mj-lt"/>
            </a:endParaRPr>
          </a:p>
          <a:p>
            <a:pPr algn="ctr"/>
            <a:r>
              <a:rPr lang="hr-HR" sz="2400" b="1" cap="all" dirty="0">
                <a:ea typeface="+mj-lt"/>
                <a:cs typeface="+mj-lt"/>
              </a:rPr>
              <a:t>Poljoprivredna srednja i visoka ŠKOLA </a:t>
            </a:r>
            <a:br>
              <a:rPr lang="hr-HR" sz="2400" b="1" cap="all" dirty="0">
                <a:ea typeface="+mj-lt"/>
                <a:cs typeface="+mj-lt"/>
              </a:rPr>
            </a:br>
            <a:r>
              <a:rPr lang="hr-HR" sz="2400" b="1" cap="all" dirty="0">
                <a:ea typeface="+mj-lt"/>
                <a:cs typeface="+mj-lt"/>
              </a:rPr>
              <a:t>vert d' azur (</a:t>
            </a:r>
            <a:r>
              <a:rPr lang="hr-HR" sz="2400" i="1" dirty="0">
                <a:ea typeface="+mj-lt"/>
                <a:cs typeface="+mj-lt"/>
              </a:rPr>
              <a:t>Lycée Vert d'Azur horticole et agricole </a:t>
            </a:r>
            <a:br>
              <a:rPr lang="hr-HR" sz="2400" i="1" dirty="0">
                <a:ea typeface="+mj-lt"/>
                <a:cs typeface="+mj-lt"/>
              </a:rPr>
            </a:br>
            <a:r>
              <a:rPr lang="hr-HR" sz="2400" i="1" dirty="0">
                <a:ea typeface="+mj-lt"/>
                <a:cs typeface="+mj-lt"/>
              </a:rPr>
              <a:t>LEGTA Antibe</a:t>
            </a:r>
            <a:r>
              <a:rPr lang="en-US" sz="2400" i="1" dirty="0">
                <a:ea typeface="+mj-lt"/>
                <a:cs typeface="+mj-lt"/>
              </a:rPr>
              <a:t>s</a:t>
            </a:r>
            <a:r>
              <a:rPr lang="hr-HR" sz="2400" dirty="0">
                <a:ea typeface="+mj-lt"/>
                <a:cs typeface="+mj-lt"/>
              </a:rPr>
              <a:t>)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07067" y="4816956"/>
            <a:ext cx="7766936" cy="1096899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endParaRPr lang="hr-HR" dirty="0"/>
          </a:p>
          <a:p>
            <a:endParaRPr lang="hr-HR" dirty="0">
              <a:cs typeface="Calibri"/>
            </a:endParaRPr>
          </a:p>
          <a:p>
            <a:pPr algn="r"/>
            <a:r>
              <a:rPr lang="hr-H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Mislav Arki</a:t>
            </a:r>
          </a:p>
          <a:p>
            <a:r>
              <a:rPr lang="hr-H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Filip Majić</a:t>
            </a:r>
          </a:p>
          <a:p>
            <a:r>
              <a:rPr lang="hr-H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Luka Kostanjski</a:t>
            </a:r>
          </a:p>
        </p:txBody>
      </p:sp>
      <p:pic>
        <p:nvPicPr>
          <p:cNvPr id="5" name="Slika 5" descr="Slika na kojoj se prikazuje crtež, tanjur&#10;&#10;Opis je automatski generiran">
            <a:extLst>
              <a:ext uri="{FF2B5EF4-FFF2-40B4-BE49-F238E27FC236}">
                <a16:creationId xmlns:a16="http://schemas.microsoft.com/office/drawing/2014/main" id="{F4A015EF-2481-4138-AEDF-7B220EBC17D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491" y="4660560"/>
            <a:ext cx="1868185" cy="1877710"/>
          </a:xfrm>
          <a:prstGeom prst="rect">
            <a:avLst/>
          </a:prstGeom>
        </p:spPr>
      </p:pic>
      <p:pic>
        <p:nvPicPr>
          <p:cNvPr id="6" name="Slika 6" descr="Slika na kojoj se prikazuje znak, igra, crtež&#10;&#10;Opis je automatski generiran">
            <a:extLst>
              <a:ext uri="{FF2B5EF4-FFF2-40B4-BE49-F238E27FC236}">
                <a16:creationId xmlns:a16="http://schemas.microsoft.com/office/drawing/2014/main" id="{47B7679D-A2C3-4751-9D4B-FF0D1B62B81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1694" y="4631077"/>
            <a:ext cx="1936679" cy="193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4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4" descr="Slika na kojoj se prikazuje na otvorenom, trava, sjedenje, dijete&#10;&#10;Opis je automatski generiran">
            <a:extLst>
              <a:ext uri="{FF2B5EF4-FFF2-40B4-BE49-F238E27FC236}">
                <a16:creationId xmlns:a16="http://schemas.microsoft.com/office/drawing/2014/main" id="{F3FD88F1-3DB8-4F7C-A5FF-740E8EDF8F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"/>
            <a:ext cx="6016469" cy="6858001"/>
          </a:xfrm>
          <a:custGeom>
            <a:avLst/>
            <a:gdLst/>
            <a:ahLst/>
            <a:cxnLst/>
            <a:rect l="l" t="t" r="r" b="b"/>
            <a:pathLst>
              <a:path w="6016489" h="6858001">
                <a:moveTo>
                  <a:pt x="0" y="0"/>
                </a:moveTo>
                <a:lnTo>
                  <a:pt x="6016489" y="0"/>
                </a:lnTo>
                <a:lnTo>
                  <a:pt x="6016489" y="3"/>
                </a:lnTo>
                <a:lnTo>
                  <a:pt x="4217356" y="3"/>
                </a:lnTo>
                <a:lnTo>
                  <a:pt x="4429187" y="675864"/>
                </a:lnTo>
                <a:lnTo>
                  <a:pt x="4426326" y="675864"/>
                </a:lnTo>
                <a:lnTo>
                  <a:pt x="5659819" y="4611414"/>
                </a:lnTo>
                <a:lnTo>
                  <a:pt x="3962482" y="6858000"/>
                </a:lnTo>
                <a:lnTo>
                  <a:pt x="6016489" y="6858000"/>
                </a:lnTo>
                <a:lnTo>
                  <a:pt x="6016489" y="6858001"/>
                </a:lnTo>
                <a:lnTo>
                  <a:pt x="0" y="6858001"/>
                </a:lnTo>
                <a:close/>
              </a:path>
            </a:pathLst>
          </a:custGeom>
        </p:spPr>
      </p:pic>
      <p:pic>
        <p:nvPicPr>
          <p:cNvPr id="3" name="Slika 3" descr="Slika na kojoj se prikazuje osoba, hrana, stol, muškarac&#10;&#10;Opis je automatski generiran">
            <a:extLst>
              <a:ext uri="{FF2B5EF4-FFF2-40B4-BE49-F238E27FC236}">
                <a16:creationId xmlns:a16="http://schemas.microsoft.com/office/drawing/2014/main" id="{F706AEA3-ED01-41A2-8B20-2491BB16CB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4307056" y="10"/>
            <a:ext cx="4831627" cy="4520001"/>
          </a:xfrm>
          <a:custGeom>
            <a:avLst/>
            <a:gdLst/>
            <a:ahLst/>
            <a:cxnLst/>
            <a:rect l="l" t="t" r="r" b="b"/>
            <a:pathLst>
              <a:path w="4831627" h="4520011">
                <a:moveTo>
                  <a:pt x="0" y="0"/>
                </a:moveTo>
                <a:lnTo>
                  <a:pt x="4831627" y="0"/>
                </a:lnTo>
                <a:lnTo>
                  <a:pt x="1416677" y="4520011"/>
                </a:lnTo>
                <a:close/>
              </a:path>
            </a:pathLst>
          </a:custGeom>
        </p:spPr>
      </p:pic>
      <p:pic>
        <p:nvPicPr>
          <p:cNvPr id="2" name="Slika 2" descr="Slika na kojoj se prikazuje trava, na otvorenom, ograda, vlak&#10;&#10;Opis je automatski generiran">
            <a:extLst>
              <a:ext uri="{FF2B5EF4-FFF2-40B4-BE49-F238E27FC236}">
                <a16:creationId xmlns:a16="http://schemas.microsoft.com/office/drawing/2014/main" id="{071F8EE7-162A-4DF9-A55D-3D3EB6F306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8531" y="-1"/>
            <a:ext cx="8123469" cy="6858000"/>
          </a:xfrm>
          <a:custGeom>
            <a:avLst/>
            <a:gdLst/>
            <a:ahLst/>
            <a:cxnLst/>
            <a:rect l="l" t="t" r="r" b="b"/>
            <a:pathLst>
              <a:path w="8123469" h="6858000">
                <a:moveTo>
                  <a:pt x="5181344" y="0"/>
                </a:moveTo>
                <a:lnTo>
                  <a:pt x="8123469" y="0"/>
                </a:lnTo>
                <a:lnTo>
                  <a:pt x="8123469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13076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421EF85B-9D5A-406B-87FB-22966064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4" descr="Slika na kojoj se prikazuje trava, na otvorenom, stajanje, brijeg&#10;&#10;Opis je automatski generiran">
            <a:extLst>
              <a:ext uri="{FF2B5EF4-FFF2-40B4-BE49-F238E27FC236}">
                <a16:creationId xmlns:a16="http://schemas.microsoft.com/office/drawing/2014/main" id="{1C29C1EE-F0FE-4BCE-BB51-A466177DF4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26304" y="10"/>
            <a:ext cx="4765696" cy="6857990"/>
          </a:xfrm>
          <a:custGeom>
            <a:avLst/>
            <a:gdLst/>
            <a:ahLst/>
            <a:cxnLst/>
            <a:rect l="l" t="t" r="r" b="b"/>
            <a:pathLst>
              <a:path w="4765696" h="6858000">
                <a:moveTo>
                  <a:pt x="2068579" y="0"/>
                </a:moveTo>
                <a:lnTo>
                  <a:pt x="4765696" y="0"/>
                </a:lnTo>
                <a:lnTo>
                  <a:pt x="47656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5" name="Slika 5" descr="Slika na kojoj se prikazuje trava, na otvorenom, polje, praćenje&#10;&#10;Opis je automatski generiran">
            <a:extLst>
              <a:ext uri="{FF2B5EF4-FFF2-40B4-BE49-F238E27FC236}">
                <a16:creationId xmlns:a16="http://schemas.microsoft.com/office/drawing/2014/main" id="{5D0ADB8E-345B-4109-8B68-F3CD96E82E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3336" y="10"/>
            <a:ext cx="6873151" cy="6857990"/>
          </a:xfrm>
          <a:custGeom>
            <a:avLst/>
            <a:gdLst/>
            <a:ahLst/>
            <a:cxnLst/>
            <a:rect l="l" t="t" r="r" b="b"/>
            <a:pathLst>
              <a:path w="6873151" h="6858000">
                <a:moveTo>
                  <a:pt x="2068579" y="0"/>
                </a:moveTo>
                <a:lnTo>
                  <a:pt x="6873151" y="0"/>
                </a:lnTo>
                <a:lnTo>
                  <a:pt x="480457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6" name="Slika 6" descr="Slika na kojoj se prikazuje na otvorenom, trava, polje, krava&#10;&#10;Opis je automatski generiran">
            <a:extLst>
              <a:ext uri="{FF2B5EF4-FFF2-40B4-BE49-F238E27FC236}">
                <a16:creationId xmlns:a16="http://schemas.microsoft.com/office/drawing/2014/main" id="{7B1D570E-C598-45B6-864D-C9F8E4DEDE9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4600666" cy="6857990"/>
          </a:xfrm>
          <a:custGeom>
            <a:avLst/>
            <a:gdLst/>
            <a:ahLst/>
            <a:cxnLst/>
            <a:rect l="l" t="t" r="r" b="b"/>
            <a:pathLst>
              <a:path w="4600686" h="6858000">
                <a:moveTo>
                  <a:pt x="0" y="0"/>
                </a:moveTo>
                <a:lnTo>
                  <a:pt x="4600686" y="0"/>
                </a:lnTo>
                <a:lnTo>
                  <a:pt x="253210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37" name="Parallelogram 136">
            <a:extLst>
              <a:ext uri="{FF2B5EF4-FFF2-40B4-BE49-F238E27FC236}">
                <a16:creationId xmlns:a16="http://schemas.microsoft.com/office/drawing/2014/main" id="{02A301F0-F0D0-4DCE-BEED-E3DD0008C0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12897" y="2910177"/>
            <a:ext cx="9382540" cy="2857569"/>
          </a:xfrm>
          <a:prstGeom prst="parallelogram">
            <a:avLst>
              <a:gd name="adj" fmla="val 31571"/>
            </a:avLst>
          </a:prstGeom>
          <a:solidFill>
            <a:schemeClr val="bg1">
              <a:alpha val="9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E82E48D-603D-4D65-BE3F-6A6BEC4D1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5249" y="3339548"/>
            <a:ext cx="3360752" cy="199882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/>
              <a:t>UZGOJ KRUMPIRA</a:t>
            </a:r>
            <a:endParaRPr lang="en-US" sz="3200" dirty="0"/>
          </a:p>
          <a:p>
            <a:endParaRPr lang="en-US" sz="3200"/>
          </a:p>
        </p:txBody>
      </p:sp>
      <p:sp>
        <p:nvSpPr>
          <p:cNvPr id="127" name="Content Placeholder 119">
            <a:extLst>
              <a:ext uri="{FF2B5EF4-FFF2-40B4-BE49-F238E27FC236}">
                <a16:creationId xmlns:a16="http://schemas.microsoft.com/office/drawing/2014/main" id="{087B4EC5-E220-4AFB-9B71-5C4B24BAA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3336" y="3339548"/>
            <a:ext cx="3946498" cy="1998826"/>
          </a:xfrm>
        </p:spPr>
        <p:txBody>
          <a:bodyPr anchor="ctr">
            <a:normAutofit/>
          </a:bodyPr>
          <a:lstStyle/>
          <a:p>
            <a:pPr>
              <a:buFont typeface="Wingdings" charset="2"/>
              <a:buChar char="v"/>
            </a:pPr>
            <a:r>
              <a:rPr lang="en-US" sz="2000" dirty="0" err="1"/>
              <a:t>Slatki</a:t>
            </a:r>
            <a:r>
              <a:rPr lang="en-US" sz="2000" dirty="0"/>
              <a:t> </a:t>
            </a:r>
            <a:r>
              <a:rPr lang="en-US" sz="2000" dirty="0" err="1"/>
              <a:t>krumpir</a:t>
            </a:r>
            <a:endParaRPr lang="en-US" sz="2000" dirty="0"/>
          </a:p>
          <a:p>
            <a:pPr>
              <a:buFont typeface="Wingdings" charset="2"/>
              <a:buChar char="v"/>
            </a:pPr>
            <a:r>
              <a:rPr lang="en-US" sz="2000" dirty="0" err="1"/>
              <a:t>Priprema</a:t>
            </a:r>
            <a:r>
              <a:rPr lang="en-US" sz="2000" dirty="0"/>
              <a:t> </a:t>
            </a:r>
            <a:r>
              <a:rPr lang="en-US" sz="2000" dirty="0" err="1"/>
              <a:t>tla</a:t>
            </a:r>
            <a:endParaRPr lang="en-US" sz="2000" dirty="0"/>
          </a:p>
          <a:p>
            <a:pPr>
              <a:buFont typeface="Wingdings" charset="2"/>
              <a:buChar char="v"/>
            </a:pPr>
            <a:r>
              <a:rPr lang="en-US" sz="2000" dirty="0" err="1"/>
              <a:t>Uzgoj</a:t>
            </a:r>
            <a:r>
              <a:rPr lang="en-US" sz="2000" dirty="0"/>
              <a:t> </a:t>
            </a:r>
            <a:r>
              <a:rPr lang="en-US" sz="2000" dirty="0" err="1"/>
              <a:t>presadnica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914590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Slika 3" descr="Slika na kojoj se prikazuje na otvorenom, trava, polje, stajanje&#10;&#10;Opis je automatski generiran">
            <a:extLst>
              <a:ext uri="{FF2B5EF4-FFF2-40B4-BE49-F238E27FC236}">
                <a16:creationId xmlns:a16="http://schemas.microsoft.com/office/drawing/2014/main" id="{B56DBE14-C035-4FD7-B692-47D89CFB2C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086" y="166533"/>
            <a:ext cx="7807938" cy="3176605"/>
          </a:xfrm>
          <a:prstGeom prst="rect">
            <a:avLst/>
          </a:prstGeom>
        </p:spPr>
      </p:pic>
      <p:pic>
        <p:nvPicPr>
          <p:cNvPr id="4" name="Slika 4" descr="Slika na kojoj se prikazuje trava, osoba, na otvorenom, držanje&#10;&#10;Opis je automatski generiran">
            <a:extLst>
              <a:ext uri="{FF2B5EF4-FFF2-40B4-BE49-F238E27FC236}">
                <a16:creationId xmlns:a16="http://schemas.microsoft.com/office/drawing/2014/main" id="{A607ADAD-D971-46B4-AC6D-5CEE3E3095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83346" y="166533"/>
            <a:ext cx="3822808" cy="3160653"/>
          </a:xfrm>
          <a:prstGeom prst="rect">
            <a:avLst/>
          </a:prstGeom>
        </p:spPr>
      </p:pic>
      <p:pic>
        <p:nvPicPr>
          <p:cNvPr id="5" name="Slika 5" descr="Slika na kojoj se prikazuje trava, na otvorenom, polje, planina&#10;&#10;Opis je automatski generiran">
            <a:extLst>
              <a:ext uri="{FF2B5EF4-FFF2-40B4-BE49-F238E27FC236}">
                <a16:creationId xmlns:a16="http://schemas.microsoft.com/office/drawing/2014/main" id="{0F56D054-201F-4EBF-A843-C264143EB48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191086" y="3509670"/>
            <a:ext cx="7807938" cy="3181797"/>
          </a:xfrm>
          <a:prstGeom prst="rect">
            <a:avLst/>
          </a:prstGeom>
        </p:spPr>
      </p:pic>
      <p:pic>
        <p:nvPicPr>
          <p:cNvPr id="6" name="Slika 7" descr="Slika na kojoj se prikazuje na otvorenom, trava, osoba, muškarac&#10;&#10;Opis je automatski generiran">
            <a:extLst>
              <a:ext uri="{FF2B5EF4-FFF2-40B4-BE49-F238E27FC236}">
                <a16:creationId xmlns:a16="http://schemas.microsoft.com/office/drawing/2014/main" id="{B10CA75B-02F9-4529-93A5-BC18ABDEA0B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83346" y="3506741"/>
            <a:ext cx="3822808" cy="318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543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098A4C6-4FFB-4EF4-8317-8110224DB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A415072-93F3-4FDA-96B8-7DFD2874C5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8C2D828-7FBF-4467-B527-793E0E978C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B9D10F1D-AB99-42AD-8720-CDF349959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5BF01F05-8464-452A-A278-4A40757B65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FBCC0363-6CA5-4B64-A66F-4787325575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CBACBAB2-7577-4339-B610-7245E449D3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DFCB19D4-D4D4-4AFD-9ECC-A6D0E4AE2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3B32E423-85B7-4B28-B5C3-AB63224A46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DC38A14-94ED-496F-851A-CA6A98898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14E862E4-F307-4A50-A3A9-0A79FD36D0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D82A9BC7-EEAF-49AD-B91B-FB498202B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lika 6" descr="Slika na kojoj se prikazuje ograda, trava, zgrada, ovca&#10;&#10;Opis je automatski generiran">
            <a:extLst>
              <a:ext uri="{FF2B5EF4-FFF2-40B4-BE49-F238E27FC236}">
                <a16:creationId xmlns:a16="http://schemas.microsoft.com/office/drawing/2014/main" id="{24C03E37-6A55-4F4A-ADF9-0FCEDB391D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9666" y="-319666"/>
            <a:ext cx="6858000" cy="7497333"/>
          </a:xfrm>
          <a:prstGeom prst="rect">
            <a:avLst/>
          </a:pr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4D7A11D-7A08-4A91-B386-CCE5F20E3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265037"/>
            <a:ext cx="5912339" cy="2882670"/>
          </a:xfrm>
          <a:custGeom>
            <a:avLst/>
            <a:gdLst>
              <a:gd name="connsiteX0" fmla="*/ 0 w 5912339"/>
              <a:gd name="connsiteY0" fmla="*/ 0 h 2882670"/>
              <a:gd name="connsiteX1" fmla="*/ 5912339 w 5912339"/>
              <a:gd name="connsiteY1" fmla="*/ 0 h 2882670"/>
              <a:gd name="connsiteX2" fmla="*/ 5055350 w 5912339"/>
              <a:gd name="connsiteY2" fmla="*/ 2882670 h 2882670"/>
              <a:gd name="connsiteX3" fmla="*/ 0 w 5912339"/>
              <a:gd name="connsiteY3" fmla="*/ 2882670 h 2882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12339" h="2882670">
                <a:moveTo>
                  <a:pt x="0" y="0"/>
                </a:moveTo>
                <a:lnTo>
                  <a:pt x="5912339" y="0"/>
                </a:lnTo>
                <a:lnTo>
                  <a:pt x="5055350" y="2882670"/>
                </a:lnTo>
                <a:lnTo>
                  <a:pt x="0" y="288267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970834F-5DC4-44E4-9B89-CEB694AAA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55" y="2768082"/>
            <a:ext cx="4590661" cy="125652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/>
              <a:t>UZGOJ PATLIDŽANA</a:t>
            </a:r>
            <a:endParaRPr lang="en-US" sz="3200" u="sng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47E189C-09BA-46F1-A37C-E56A1BF173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956" y="4099249"/>
            <a:ext cx="4447592" cy="622041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1800">
              <a:solidFill>
                <a:schemeClr val="tx1"/>
              </a:solidFill>
            </a:endParaRPr>
          </a:p>
        </p:txBody>
      </p:sp>
      <p:pic>
        <p:nvPicPr>
          <p:cNvPr id="4" name="Slika 4" descr="Slika na kojoj se prikazuje trava, na otvorenom, sjedenje, parkirano&#10;&#10;Opis je automatski generiran">
            <a:extLst>
              <a:ext uri="{FF2B5EF4-FFF2-40B4-BE49-F238E27FC236}">
                <a16:creationId xmlns:a16="http://schemas.microsoft.com/office/drawing/2014/main" id="{AF22D033-4E49-479C-BA1E-6100C47DDF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7333" y="10"/>
            <a:ext cx="4694666" cy="3428990"/>
          </a:xfrm>
          <a:prstGeom prst="rect">
            <a:avLst/>
          </a:prstGeom>
        </p:spPr>
      </p:pic>
      <p:pic>
        <p:nvPicPr>
          <p:cNvPr id="5" name="Slika 5" descr="Slika na kojoj se prikazuje trava, na otvorenom, pas, muškarac&#10;&#10;Opis je automatski generiran">
            <a:extLst>
              <a:ext uri="{FF2B5EF4-FFF2-40B4-BE49-F238E27FC236}">
                <a16:creationId xmlns:a16="http://schemas.microsoft.com/office/drawing/2014/main" id="{70C503EE-21BB-4B62-B4F5-FA5EDB8C10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497333" y="3429000"/>
            <a:ext cx="469087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9258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EB0D40EF-BA14-42F1-9492-D38C59DCA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2C3A70F-581F-48B1-AD94-04AF9A38D2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3EABD0F-494E-4C0C-8A0C-139AFC428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id="{739811F7-2462-4463-BE69-32CEBED03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id="{D91A6F9F-54F1-461A-A043-E97203A85F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28681C3A-B98D-44BE-8120-45C3F3BA0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37478156-05FD-4D8F-AE53-B3D40AF29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id="{A81F9C83-B446-4703-8B99-C01F0E403E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9">
              <a:extLst>
                <a:ext uri="{FF2B5EF4-FFF2-40B4-BE49-F238E27FC236}">
                  <a16:creationId xmlns:a16="http://schemas.microsoft.com/office/drawing/2014/main" id="{C2F5F0B6-D807-4AAE-852B-7BECE0CF45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0945AE7B-1E9E-491F-976F-1552730887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A38028DA-F87E-4372-9295-BC98DB4007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46E2C1D0-2072-4664-9C67-3B12866F5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17" y="-1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7" name="Slika 7" descr="Slika na kojoj se prikazuje biljka, trava, zeleno, stol&#10;&#10;Opis je automatski generiran">
            <a:extLst>
              <a:ext uri="{FF2B5EF4-FFF2-40B4-BE49-F238E27FC236}">
                <a16:creationId xmlns:a16="http://schemas.microsoft.com/office/drawing/2014/main" id="{94DC45F8-3449-4D16-9067-43172DEDA7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-1"/>
          <a:stretch/>
        </p:blipFill>
        <p:spPr>
          <a:xfrm>
            <a:off x="6194368" y="10"/>
            <a:ext cx="5997632" cy="6857990"/>
          </a:xfrm>
          <a:custGeom>
            <a:avLst/>
            <a:gdLst/>
            <a:ahLst/>
            <a:cxnLst/>
            <a:rect l="l" t="t" r="r" b="b"/>
            <a:pathLst>
              <a:path w="5997632" h="6858000">
                <a:moveTo>
                  <a:pt x="0" y="0"/>
                </a:moveTo>
                <a:lnTo>
                  <a:pt x="5997632" y="0"/>
                </a:lnTo>
                <a:lnTo>
                  <a:pt x="5997632" y="6858000"/>
                </a:lnTo>
                <a:lnTo>
                  <a:pt x="3178693" y="6858000"/>
                </a:lnTo>
                <a:close/>
              </a:path>
            </a:pathLst>
          </a:custGeom>
        </p:spPr>
      </p:pic>
      <p:pic>
        <p:nvPicPr>
          <p:cNvPr id="4" name="Slika 4" descr="Slika na kojoj se prikazuje na otvorenom, osoba, zgrada, muškarac&#10;&#10;Opis je automatski generiran">
            <a:extLst>
              <a:ext uri="{FF2B5EF4-FFF2-40B4-BE49-F238E27FC236}">
                <a16:creationId xmlns:a16="http://schemas.microsoft.com/office/drawing/2014/main" id="{E9B47E6B-9519-4C27-84FC-44B765C55FC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-1" y="10"/>
            <a:ext cx="9141744" cy="6857990"/>
          </a:xfrm>
          <a:custGeom>
            <a:avLst/>
            <a:gdLst/>
            <a:ahLst/>
            <a:cxnLst/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7FEB674-D811-4FFE-A878-29D0C0ED1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73847"/>
            <a:ext cx="6434783" cy="3310306"/>
          </a:xfrm>
          <a:custGeom>
            <a:avLst/>
            <a:gdLst>
              <a:gd name="connsiteX0" fmla="*/ 0 w 6434783"/>
              <a:gd name="connsiteY0" fmla="*/ 0 h 3310306"/>
              <a:gd name="connsiteX1" fmla="*/ 3829872 w 6434783"/>
              <a:gd name="connsiteY1" fmla="*/ 0 h 3310306"/>
              <a:gd name="connsiteX2" fmla="*/ 4896100 w 6434783"/>
              <a:gd name="connsiteY2" fmla="*/ 0 h 3310306"/>
              <a:gd name="connsiteX3" fmla="*/ 4901677 w 6434783"/>
              <a:gd name="connsiteY3" fmla="*/ 0 h 3310306"/>
              <a:gd name="connsiteX4" fmla="*/ 6434783 w 6434783"/>
              <a:gd name="connsiteY4" fmla="*/ 3310306 h 3310306"/>
              <a:gd name="connsiteX5" fmla="*/ 0 w 6434783"/>
              <a:gd name="connsiteY5" fmla="*/ 3310306 h 331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34783" h="3310306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6434783" y="3310306"/>
                </a:lnTo>
                <a:lnTo>
                  <a:pt x="0" y="3310306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9043764-AD30-4F8C-9A28-3704940FF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4" y="2093887"/>
            <a:ext cx="4193810" cy="88098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2800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9A5444E-4AC1-4355-9EB1-476EB476D5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8064" y="2984423"/>
            <a:ext cx="4620544" cy="1873327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buFont typeface="Wingdings" charset="2"/>
              <a:buChar char="v"/>
            </a:pPr>
            <a:r>
              <a:rPr lang="en-US" sz="2000" dirty="0" err="1"/>
              <a:t>Priprema</a:t>
            </a:r>
            <a:r>
              <a:rPr lang="en-US" sz="2000" dirty="0"/>
              <a:t> </a:t>
            </a:r>
            <a:r>
              <a:rPr lang="en-US" sz="2000" dirty="0" err="1"/>
              <a:t>tla</a:t>
            </a:r>
          </a:p>
          <a:p>
            <a:pPr marL="285750" indent="-285750">
              <a:buFont typeface="Wingdings" charset="2"/>
              <a:buChar char="v"/>
            </a:pPr>
            <a:r>
              <a:rPr lang="en-US" sz="2000" dirty="0" err="1"/>
              <a:t>Agrotekstil</a:t>
            </a:r>
          </a:p>
          <a:p>
            <a:pPr marL="285750" indent="-285750">
              <a:buFont typeface="Wingdings" charset="2"/>
              <a:buChar char="v"/>
            </a:pPr>
            <a:r>
              <a:rPr lang="en-US" sz="2000" dirty="0" err="1"/>
              <a:t>Armatura</a:t>
            </a:r>
          </a:p>
          <a:p>
            <a:pPr marL="285750" indent="-285750">
              <a:buFont typeface="Wingdings" charset="2"/>
              <a:buChar char="v"/>
            </a:pPr>
            <a:endParaRPr lang="en-US" sz="1600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0F45F4FD-30AD-4EA4-8D4B-F948AAB6378E}"/>
              </a:ext>
            </a:extLst>
          </p:cNvPr>
          <p:cNvSpPr txBox="1"/>
          <p:nvPr/>
        </p:nvSpPr>
        <p:spPr>
          <a:xfrm>
            <a:off x="7944928" y="5450607"/>
            <a:ext cx="2743200" cy="3175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8275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>
            <a:extLst>
              <a:ext uri="{FF2B5EF4-FFF2-40B4-BE49-F238E27FC236}">
                <a16:creationId xmlns:a16="http://schemas.microsoft.com/office/drawing/2014/main" id="{5EA39187-0197-4C1D-BE4A-06B353C7B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E0FD730-D6BC-440A-89CF-7AA0C22C2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1382DE6-64CB-4577-89E8-47941290A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3ABD17EF-A676-4770-A8C8-E83BA02300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380D4582-A9DE-4A6E-8537-EFC4F860C3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D66B8CF3-0959-4E8D-8F3A-AF62F21D9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97D4D559-2783-4E84-BB73-7F51D02357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8834FE36-E841-40B5-9465-1CFC99ED5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1A4197A1-AE79-4DC1-9E3A-845B40BA8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26F6688-CBD0-42EE-9B90-25100FE89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EF23F9BB-FC2E-48BA-8E63-A4436C28DA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9" name="Rectangle 22">
            <a:extLst>
              <a:ext uri="{FF2B5EF4-FFF2-40B4-BE49-F238E27FC236}">
                <a16:creationId xmlns:a16="http://schemas.microsoft.com/office/drawing/2014/main" id="{7815DC60-3142-4171-B7AD-13B6FD265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5" name="Slika 5" descr="Slika na kojoj se prikazuje na otvorenom, zgrada, trava, malo&#10;&#10;Opis je automatski generiran">
            <a:extLst>
              <a:ext uri="{FF2B5EF4-FFF2-40B4-BE49-F238E27FC236}">
                <a16:creationId xmlns:a16="http://schemas.microsoft.com/office/drawing/2014/main" id="{3E2FC9AD-5B9D-43D4-AA73-D667EDB38D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1"/>
            <a:ext cx="5897982" cy="6858000"/>
          </a:xfrm>
          <a:custGeom>
            <a:avLst/>
            <a:gdLst/>
            <a:ahLst/>
            <a:cxnLst/>
            <a:rect l="l" t="t" r="r" b="b"/>
            <a:pathLst>
              <a:path w="5898002" h="6858000">
                <a:moveTo>
                  <a:pt x="0" y="0"/>
                </a:moveTo>
                <a:lnTo>
                  <a:pt x="5898002" y="0"/>
                </a:lnTo>
                <a:lnTo>
                  <a:pt x="48736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4" name="Slika 4" descr="Slika na kojoj se prikazuje na otvorenom, zgrada, ulica, grad&#10;&#10;Opis je automatski generiran">
            <a:extLst>
              <a:ext uri="{FF2B5EF4-FFF2-40B4-BE49-F238E27FC236}">
                <a16:creationId xmlns:a16="http://schemas.microsoft.com/office/drawing/2014/main" id="{CE883308-9EA0-442D-9D3A-FAA3C4281C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9095" y="-1"/>
            <a:ext cx="7312272" cy="6858000"/>
          </a:xfrm>
          <a:custGeom>
            <a:avLst/>
            <a:gdLst/>
            <a:ahLst/>
            <a:cxnLst/>
            <a:rect l="l" t="t" r="r" b="b"/>
            <a:pathLst>
              <a:path w="7312272" h="6858000">
                <a:moveTo>
                  <a:pt x="1024379" y="0"/>
                </a:moveTo>
                <a:lnTo>
                  <a:pt x="7312272" y="0"/>
                </a:lnTo>
                <a:lnTo>
                  <a:pt x="731227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5" name="Freeform 52">
            <a:extLst>
              <a:ext uri="{FF2B5EF4-FFF2-40B4-BE49-F238E27FC236}">
                <a16:creationId xmlns:a16="http://schemas.microsoft.com/office/drawing/2014/main" id="{3A459D44-E95C-4AB2-9D79-7C182560C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649" y="3576483"/>
            <a:ext cx="8522979" cy="3281517"/>
          </a:xfrm>
          <a:custGeom>
            <a:avLst/>
            <a:gdLst>
              <a:gd name="connsiteX0" fmla="*/ 8516100 w 8522979"/>
              <a:gd name="connsiteY0" fmla="*/ 0 h 3281517"/>
              <a:gd name="connsiteX1" fmla="*/ 8522979 w 8522979"/>
              <a:gd name="connsiteY1" fmla="*/ 3281517 h 3281517"/>
              <a:gd name="connsiteX2" fmla="*/ 650153 w 8522979"/>
              <a:gd name="connsiteY2" fmla="*/ 3281517 h 3281517"/>
              <a:gd name="connsiteX3" fmla="*/ 0 w 8522979"/>
              <a:gd name="connsiteY3" fmla="*/ 3003752 h 3281517"/>
              <a:gd name="connsiteX4" fmla="*/ 879142 w 8522979"/>
              <a:gd name="connsiteY4" fmla="*/ 690551 h 3281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22979" h="3281517">
                <a:moveTo>
                  <a:pt x="8516100" y="0"/>
                </a:moveTo>
                <a:lnTo>
                  <a:pt x="8522979" y="3281517"/>
                </a:lnTo>
                <a:lnTo>
                  <a:pt x="650153" y="3281517"/>
                </a:lnTo>
                <a:lnTo>
                  <a:pt x="0" y="3003752"/>
                </a:lnTo>
                <a:lnTo>
                  <a:pt x="879142" y="690551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04753A5-5827-438D-9122-F7459EBDD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1873" y="4857302"/>
            <a:ext cx="5870465" cy="132967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hr-HR" sz="4400" dirty="0">
                <a:ea typeface="+mj-lt"/>
                <a:cs typeface="+mj-lt"/>
              </a:rPr>
              <a:t> UZGOJ CVIJEĆA</a:t>
            </a:r>
            <a:endParaRPr lang="en-US" sz="4400" dirty="0" err="1"/>
          </a:p>
        </p:txBody>
      </p:sp>
    </p:spTree>
    <p:extLst>
      <p:ext uri="{BB962C8B-B14F-4D97-AF65-F5344CB8AC3E}">
        <p14:creationId xmlns:p14="http://schemas.microsoft.com/office/powerpoint/2010/main" val="13811168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46E2C1D0-2072-4664-9C67-3B12866F5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17" y="-1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5" name="Slika 5" descr="Slika na kojoj se prikazuje staklenik, zgrada, na zatvorenom, cvijet&#10;&#10;Opis je automatski generiran">
            <a:extLst>
              <a:ext uri="{FF2B5EF4-FFF2-40B4-BE49-F238E27FC236}">
                <a16:creationId xmlns:a16="http://schemas.microsoft.com/office/drawing/2014/main" id="{F8110A85-361B-4466-927F-BB48526ABB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4368" y="10"/>
            <a:ext cx="5997632" cy="6857990"/>
          </a:xfrm>
          <a:custGeom>
            <a:avLst/>
            <a:gdLst/>
            <a:ahLst/>
            <a:cxnLst/>
            <a:rect l="l" t="t" r="r" b="b"/>
            <a:pathLst>
              <a:path w="5997632" h="6858000">
                <a:moveTo>
                  <a:pt x="0" y="0"/>
                </a:moveTo>
                <a:lnTo>
                  <a:pt x="5997632" y="0"/>
                </a:lnTo>
                <a:lnTo>
                  <a:pt x="5997632" y="6858000"/>
                </a:lnTo>
                <a:lnTo>
                  <a:pt x="3178693" y="6858000"/>
                </a:lnTo>
                <a:close/>
              </a:path>
            </a:pathLst>
          </a:custGeom>
        </p:spPr>
      </p:pic>
      <p:pic>
        <p:nvPicPr>
          <p:cNvPr id="4" name="Slika 4" descr="Slika na kojoj se prikazuje staklenik, zgrada, cvijet, stol&#10;&#10;Opis je automatski generiran">
            <a:extLst>
              <a:ext uri="{FF2B5EF4-FFF2-40B4-BE49-F238E27FC236}">
                <a16:creationId xmlns:a16="http://schemas.microsoft.com/office/drawing/2014/main" id="{50203BD9-7652-4257-9C54-A4B1349E62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0"/>
            <a:ext cx="9141744" cy="6857990"/>
          </a:xfrm>
          <a:custGeom>
            <a:avLst/>
            <a:gdLst/>
            <a:ahLst/>
            <a:cxnLst/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37FEB674-D811-4FFE-A878-29D0C0ED1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73847"/>
            <a:ext cx="6434783" cy="3310306"/>
          </a:xfrm>
          <a:custGeom>
            <a:avLst/>
            <a:gdLst>
              <a:gd name="connsiteX0" fmla="*/ 0 w 6434783"/>
              <a:gd name="connsiteY0" fmla="*/ 0 h 3310306"/>
              <a:gd name="connsiteX1" fmla="*/ 3829872 w 6434783"/>
              <a:gd name="connsiteY1" fmla="*/ 0 h 3310306"/>
              <a:gd name="connsiteX2" fmla="*/ 4896100 w 6434783"/>
              <a:gd name="connsiteY2" fmla="*/ 0 h 3310306"/>
              <a:gd name="connsiteX3" fmla="*/ 4901677 w 6434783"/>
              <a:gd name="connsiteY3" fmla="*/ 0 h 3310306"/>
              <a:gd name="connsiteX4" fmla="*/ 6434783 w 6434783"/>
              <a:gd name="connsiteY4" fmla="*/ 3310306 h 3310306"/>
              <a:gd name="connsiteX5" fmla="*/ 0 w 6434783"/>
              <a:gd name="connsiteY5" fmla="*/ 3310306 h 331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34783" h="3310306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6434783" y="3310306"/>
                </a:lnTo>
                <a:lnTo>
                  <a:pt x="0" y="3310306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3F4046B-D5D7-483E-91D7-38302A850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4" y="2093887"/>
            <a:ext cx="4193810" cy="8809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5DD2795C-4AE2-46F5-948D-928D2F6E0AAB}"/>
              </a:ext>
            </a:extLst>
          </p:cNvPr>
          <p:cNvSpPr txBox="1"/>
          <p:nvPr/>
        </p:nvSpPr>
        <p:spPr>
          <a:xfrm>
            <a:off x="618064" y="2984423"/>
            <a:ext cx="4620544" cy="187332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285750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" charset="2"/>
              <a:buChar char="v"/>
            </a:pP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Prodajni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prostor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" charset="2"/>
              <a:buChar char="v"/>
            </a:pPr>
            <a:r>
              <a:rPr lang="sr-Latn-R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Asortiman cvijeća</a:t>
            </a:r>
          </a:p>
          <a:p>
            <a:pPr marL="285750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" charset="2"/>
              <a:buChar char="v"/>
            </a:pP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Ukrasne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biljke</a:t>
            </a:r>
          </a:p>
        </p:txBody>
      </p:sp>
    </p:spTree>
    <p:extLst>
      <p:ext uri="{BB962C8B-B14F-4D97-AF65-F5344CB8AC3E}">
        <p14:creationId xmlns:p14="http://schemas.microsoft.com/office/powerpoint/2010/main" val="35033644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9FD90D9-0777-4927-90C9-E837E6773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Slika 20" descr="Slika na kojoj se prikazuje osoba, na otvorenom, muškarac, hrana&#10;&#10;Opis je automatski generiran">
            <a:extLst>
              <a:ext uri="{FF2B5EF4-FFF2-40B4-BE49-F238E27FC236}">
                <a16:creationId xmlns:a16="http://schemas.microsoft.com/office/drawing/2014/main" id="{609190CA-0C97-4559-B637-1B48C1983A5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66" y="938111"/>
            <a:ext cx="3420533" cy="2565399"/>
          </a:xfrm>
          <a:prstGeom prst="rect">
            <a:avLst/>
          </a:prstGeom>
        </p:spPr>
      </p:pic>
      <p:pic>
        <p:nvPicPr>
          <p:cNvPr id="4" name="Slika 4" descr="Slika na kojoj se prikazuje na otvorenom, trava, ograda, zgrada&#10;&#10;Opis je automatski generiran">
            <a:extLst>
              <a:ext uri="{FF2B5EF4-FFF2-40B4-BE49-F238E27FC236}">
                <a16:creationId xmlns:a16="http://schemas.microsoft.com/office/drawing/2014/main" id="{518E3D5F-062F-44E4-99A4-C2BBA3744F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74804" y="1085988"/>
            <a:ext cx="3431463" cy="2321019"/>
          </a:xfrm>
          <a:prstGeom prst="rect">
            <a:avLst/>
          </a:prstGeom>
        </p:spPr>
      </p:pic>
      <p:pic>
        <p:nvPicPr>
          <p:cNvPr id="5" name="Slika 5" descr="Slika na kojoj se prikazuje na zatvorenom, stol, zgrada, soba&#10;&#10;Opis je automatski generiran">
            <a:extLst>
              <a:ext uri="{FF2B5EF4-FFF2-40B4-BE49-F238E27FC236}">
                <a16:creationId xmlns:a16="http://schemas.microsoft.com/office/drawing/2014/main" id="{1F286D40-8797-40D9-8122-1212F6D6C5A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7072" y="1086180"/>
            <a:ext cx="3431461" cy="2320632"/>
          </a:xfrm>
          <a:prstGeom prst="rect">
            <a:avLst/>
          </a:prstGeom>
        </p:spPr>
      </p:pic>
      <p:sp>
        <p:nvSpPr>
          <p:cNvPr id="27" name="Parallelogram 26">
            <a:extLst>
              <a:ext uri="{FF2B5EF4-FFF2-40B4-BE49-F238E27FC236}">
                <a16:creationId xmlns:a16="http://schemas.microsoft.com/office/drawing/2014/main" id="{F92D073F-0FE7-41B7-ADCD-5CE16DEEE0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6062" y="4181364"/>
            <a:ext cx="11519876" cy="2177879"/>
          </a:xfrm>
          <a:prstGeom prst="parallelogram">
            <a:avLst>
              <a:gd name="adj" fmla="val 29000"/>
            </a:avLst>
          </a:prstGeom>
          <a:solidFill>
            <a:schemeClr val="tx1">
              <a:alpha val="9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7A33177-B347-4B5B-BC21-8DA8505B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338" y="4441621"/>
            <a:ext cx="4626707" cy="156251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/>
              <a:t>POSLOVI VEZANI UZ UZGOJ CVIJEĆA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CFB98625-7488-4F96-931A-BFFECAAABAF4}"/>
              </a:ext>
            </a:extLst>
          </p:cNvPr>
          <p:cNvSpPr txBox="1"/>
          <p:nvPr/>
        </p:nvSpPr>
        <p:spPr>
          <a:xfrm>
            <a:off x="5945402" y="4441621"/>
            <a:ext cx="5082106" cy="159974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285750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" charset="2"/>
              <a:buChar char="v"/>
            </a:pPr>
            <a:r>
              <a:rPr lang="en-US" sz="2000" dirty="0" err="1">
                <a:solidFill>
                  <a:schemeClr val="bg1"/>
                </a:solidFill>
              </a:rPr>
              <a:t>Osiguravanje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vegetacijskog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prostora</a:t>
            </a:r>
            <a:endParaRPr lang="sr-Latn-RS" sz="2000" dirty="0" err="1">
              <a:solidFill>
                <a:schemeClr val="bg1"/>
              </a:solidFill>
            </a:endParaRPr>
          </a:p>
          <a:p>
            <a:pPr marL="285750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" charset="2"/>
              <a:buChar char="v"/>
            </a:pPr>
            <a:r>
              <a:rPr lang="en-US" sz="2000" dirty="0" err="1">
                <a:solidFill>
                  <a:schemeClr val="bg1"/>
                </a:solidFill>
              </a:rPr>
              <a:t>Njega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biljaka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" charset="2"/>
              <a:buChar char="v"/>
            </a:pPr>
            <a:r>
              <a:rPr lang="en-US" sz="2000" dirty="0" err="1">
                <a:solidFill>
                  <a:schemeClr val="bg1"/>
                </a:solidFill>
              </a:rPr>
              <a:t>Uzgoj</a:t>
            </a:r>
            <a:r>
              <a:rPr lang="en-US" sz="2000" dirty="0">
                <a:solidFill>
                  <a:schemeClr val="bg1"/>
                </a:solidFill>
              </a:rPr>
              <a:t> is </a:t>
            </a:r>
            <a:r>
              <a:rPr lang="en-US" sz="2000" dirty="0" err="1">
                <a:solidFill>
                  <a:schemeClr val="bg1"/>
                </a:solidFill>
              </a:rPr>
              <a:t>presadnica</a:t>
            </a:r>
          </a:p>
        </p:txBody>
      </p:sp>
    </p:spTree>
    <p:extLst>
      <p:ext uri="{BB962C8B-B14F-4D97-AF65-F5344CB8AC3E}">
        <p14:creationId xmlns:p14="http://schemas.microsoft.com/office/powerpoint/2010/main" val="18978484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4" descr="Slika na kojoj se prikazuje na otvorenom, trava, pločnik, ulica&#10;&#10;Opis je automatski generiran">
            <a:extLst>
              <a:ext uri="{FF2B5EF4-FFF2-40B4-BE49-F238E27FC236}">
                <a16:creationId xmlns:a16="http://schemas.microsoft.com/office/drawing/2014/main" id="{EE984734-6A89-4B85-B7A1-AE09E2C7F6A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94519" y="3506112"/>
            <a:ext cx="4397481" cy="3351888"/>
          </a:xfrm>
          <a:custGeom>
            <a:avLst/>
            <a:gdLst/>
            <a:ahLst/>
            <a:cxnLst/>
            <a:rect l="l" t="t" r="r" b="b"/>
            <a:pathLst>
              <a:path w="4397481" h="3351888">
                <a:moveTo>
                  <a:pt x="0" y="0"/>
                </a:moveTo>
                <a:lnTo>
                  <a:pt x="4397481" y="0"/>
                </a:lnTo>
                <a:lnTo>
                  <a:pt x="4397481" y="3351888"/>
                </a:lnTo>
                <a:lnTo>
                  <a:pt x="1552363" y="3351888"/>
                </a:lnTo>
                <a:close/>
              </a:path>
            </a:pathLst>
          </a:custGeom>
        </p:spPr>
      </p:pic>
      <p:pic>
        <p:nvPicPr>
          <p:cNvPr id="5" name="Slika 5" descr="Slika na kojoj se prikazuje na otvorenom, trava, praćenje, vlak&#10;&#10;Opis je automatski generiran">
            <a:extLst>
              <a:ext uri="{FF2B5EF4-FFF2-40B4-BE49-F238E27FC236}">
                <a16:creationId xmlns:a16="http://schemas.microsoft.com/office/drawing/2014/main" id="{FA6AFDF4-065C-4B44-85AB-16EAD87ED0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9154673" cy="6863475"/>
          </a:xfrm>
          <a:custGeom>
            <a:avLst/>
            <a:gdLst/>
            <a:ahLst/>
            <a:cxnLst/>
            <a:rect l="l" t="t" r="r" b="b"/>
            <a:pathLst>
              <a:path w="9154693" h="6863485">
                <a:moveTo>
                  <a:pt x="0" y="0"/>
                </a:moveTo>
                <a:lnTo>
                  <a:pt x="5976000" y="0"/>
                </a:lnTo>
                <a:lnTo>
                  <a:pt x="9154693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" name="Slika 6" descr="Slika na kojoj se prikazuje na otvorenom, trava, praćenje, cesta&#10;&#10;Opis je automatski generiran">
            <a:extLst>
              <a:ext uri="{FF2B5EF4-FFF2-40B4-BE49-F238E27FC236}">
                <a16:creationId xmlns:a16="http://schemas.microsoft.com/office/drawing/2014/main" id="{4BAC5861-B4C9-4BA8-AC87-CD1994E977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8189" y="10"/>
            <a:ext cx="6023811" cy="3346394"/>
          </a:xfrm>
          <a:custGeom>
            <a:avLst/>
            <a:gdLst/>
            <a:ahLst/>
            <a:cxnLst/>
            <a:rect l="l" t="t" r="r" b="b"/>
            <a:pathLst>
              <a:path w="6023811" h="3346404">
                <a:moveTo>
                  <a:pt x="0" y="0"/>
                </a:moveTo>
                <a:lnTo>
                  <a:pt x="6023811" y="0"/>
                </a:lnTo>
                <a:lnTo>
                  <a:pt x="6023811" y="3346404"/>
                </a:lnTo>
                <a:lnTo>
                  <a:pt x="1549824" y="334640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570514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4" descr="Slika na kojoj se prikazuje na otvorenom, ograda, cvijet, igra&#10;&#10;Opis je automatski generiran">
            <a:extLst>
              <a:ext uri="{FF2B5EF4-FFF2-40B4-BE49-F238E27FC236}">
                <a16:creationId xmlns:a16="http://schemas.microsoft.com/office/drawing/2014/main" id="{DCE48105-644D-4085-BFED-F806F436544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6095979" cy="6857990"/>
          </a:xfrm>
          <a:prstGeom prst="rect">
            <a:avLst/>
          </a:prstGeom>
        </p:spPr>
      </p:pic>
      <p:pic>
        <p:nvPicPr>
          <p:cNvPr id="5" name="Slika 5" descr="Slika na kojoj se prikazuje na otvorenom, osoba, cvijet, zgrada&#10;&#10;Opis je automatski generiran">
            <a:extLst>
              <a:ext uri="{FF2B5EF4-FFF2-40B4-BE49-F238E27FC236}">
                <a16:creationId xmlns:a16="http://schemas.microsoft.com/office/drawing/2014/main" id="{EB381FC3-808C-49C1-94DE-454D439D59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99" y="10"/>
            <a:ext cx="609599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719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94A7024-D948-494D-8920-BBA2DA07D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4" descr="Slika na kojoj se prikazuje na otvorenom, cesta, znak, cvijet&#10;&#10;Opis je automatski generiran">
            <a:extLst>
              <a:ext uri="{FF2B5EF4-FFF2-40B4-BE49-F238E27FC236}">
                <a16:creationId xmlns:a16="http://schemas.microsoft.com/office/drawing/2014/main" id="{296236BA-5192-43E4-BFDC-3334D98C53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91C88646-5C0A-46C8-AABE-43EAE1091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hr-HR" dirty="0"/>
              <a:t>Uvod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746560D-264D-4EDE-A30C-7CEF04C18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hr-HR" dirty="0">
              <a:solidFill>
                <a:srgbClr val="FFFFFF"/>
              </a:solidFill>
              <a:ea typeface="+mn-lt"/>
              <a:cs typeface="+mn-lt"/>
            </a:endParaRPr>
          </a:p>
          <a:p>
            <a:pPr>
              <a:buFont typeface="Wingdings" charset="2"/>
              <a:buChar char="v"/>
            </a:pPr>
            <a:r>
              <a:rPr lang="hr-HR" sz="2000" dirty="0">
                <a:solidFill>
                  <a:srgbClr val="FFFFFF"/>
                </a:solidFill>
              </a:rPr>
              <a:t>420 sati</a:t>
            </a:r>
          </a:p>
          <a:p>
            <a:pPr>
              <a:buFont typeface="Wingdings" charset="2"/>
              <a:buChar char="v"/>
            </a:pPr>
            <a:r>
              <a:rPr lang="hr-HR" sz="2000" dirty="0">
                <a:solidFill>
                  <a:srgbClr val="FFFFFF"/>
                </a:solidFill>
              </a:rPr>
              <a:t>uzgoj cvijeća i povrća</a:t>
            </a:r>
          </a:p>
          <a:p>
            <a:pPr>
              <a:buFont typeface="Wingdings" charset="2"/>
              <a:buChar char="v"/>
            </a:pPr>
            <a:r>
              <a:rPr lang="hr-HR" sz="2000" dirty="0">
                <a:solidFill>
                  <a:srgbClr val="FFFFFF"/>
                </a:solidFill>
              </a:rPr>
              <a:t>Lycee horticole "Vert D Azur"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743984CA-F911-4D0B-A3E4-4344B039CC67}"/>
              </a:ext>
            </a:extLst>
          </p:cNvPr>
          <p:cNvSpPr txBox="1"/>
          <p:nvPr/>
        </p:nvSpPr>
        <p:spPr>
          <a:xfrm>
            <a:off x="554804" y="1770580"/>
            <a:ext cx="646758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9131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EA39187-0197-4C1D-BE4A-06B353C7B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E0FD730-D6BC-440A-89CF-7AA0C22C2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1382DE6-64CB-4577-89E8-47941290A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3ABD17EF-A676-4770-A8C8-E83BA02300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380D4582-A9DE-4A6E-8537-EFC4F860C3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D66B8CF3-0959-4E8D-8F3A-AF62F21D9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97D4D559-2783-4E84-BB73-7F51D02357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8834FE36-E841-40B5-9465-1CFC99ED5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1A4197A1-AE79-4DC1-9E3A-845B40BA8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26F6688-CBD0-42EE-9B90-25100FE89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EF23F9BB-FC2E-48BA-8E63-A4436C28DA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7815DC60-3142-4171-B7AD-13B6FD265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5" name="Slika 5" descr="Slika na kojoj se prikazuje osoba, zgrada, muškarac, rampa&#10;&#10;Opis je automatski generiran">
            <a:extLst>
              <a:ext uri="{FF2B5EF4-FFF2-40B4-BE49-F238E27FC236}">
                <a16:creationId xmlns:a16="http://schemas.microsoft.com/office/drawing/2014/main" id="{E7D07E07-A54C-4C95-8851-F843442982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1"/>
            <a:ext cx="5897982" cy="6858000"/>
          </a:xfrm>
          <a:custGeom>
            <a:avLst/>
            <a:gdLst/>
            <a:ahLst/>
            <a:cxnLst/>
            <a:rect l="l" t="t" r="r" b="b"/>
            <a:pathLst>
              <a:path w="5898002" h="6858000">
                <a:moveTo>
                  <a:pt x="0" y="0"/>
                </a:moveTo>
                <a:lnTo>
                  <a:pt x="5898002" y="0"/>
                </a:lnTo>
                <a:lnTo>
                  <a:pt x="48736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4" name="Slika 4" descr="Slika na kojoj se prikazuje na zatvorenom, stol, stolac, sjedenje&#10;&#10;Opis je automatski generiran">
            <a:extLst>
              <a:ext uri="{FF2B5EF4-FFF2-40B4-BE49-F238E27FC236}">
                <a16:creationId xmlns:a16="http://schemas.microsoft.com/office/drawing/2014/main" id="{5E9C67FC-A2D0-4A51-B5B8-B868FE7F4B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69095" y="-1"/>
            <a:ext cx="7312272" cy="6858000"/>
          </a:xfrm>
          <a:custGeom>
            <a:avLst/>
            <a:gdLst/>
            <a:ahLst/>
            <a:cxnLst/>
            <a:rect l="l" t="t" r="r" b="b"/>
            <a:pathLst>
              <a:path w="7312272" h="6858000">
                <a:moveTo>
                  <a:pt x="1024379" y="0"/>
                </a:moveTo>
                <a:lnTo>
                  <a:pt x="7312272" y="0"/>
                </a:lnTo>
                <a:lnTo>
                  <a:pt x="731227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4" name="Freeform 52">
            <a:extLst>
              <a:ext uri="{FF2B5EF4-FFF2-40B4-BE49-F238E27FC236}">
                <a16:creationId xmlns:a16="http://schemas.microsoft.com/office/drawing/2014/main" id="{3A459D44-E95C-4AB2-9D79-7C182560C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649" y="3576483"/>
            <a:ext cx="8522979" cy="3281517"/>
          </a:xfrm>
          <a:custGeom>
            <a:avLst/>
            <a:gdLst>
              <a:gd name="connsiteX0" fmla="*/ 8516100 w 8522979"/>
              <a:gd name="connsiteY0" fmla="*/ 0 h 3281517"/>
              <a:gd name="connsiteX1" fmla="*/ 8522979 w 8522979"/>
              <a:gd name="connsiteY1" fmla="*/ 3281517 h 3281517"/>
              <a:gd name="connsiteX2" fmla="*/ 650153 w 8522979"/>
              <a:gd name="connsiteY2" fmla="*/ 3281517 h 3281517"/>
              <a:gd name="connsiteX3" fmla="*/ 0 w 8522979"/>
              <a:gd name="connsiteY3" fmla="*/ 3003752 h 3281517"/>
              <a:gd name="connsiteX4" fmla="*/ 879142 w 8522979"/>
              <a:gd name="connsiteY4" fmla="*/ 690551 h 3281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22979" h="3281517">
                <a:moveTo>
                  <a:pt x="8516100" y="0"/>
                </a:moveTo>
                <a:lnTo>
                  <a:pt x="8522979" y="3281517"/>
                </a:lnTo>
                <a:lnTo>
                  <a:pt x="650153" y="3281517"/>
                </a:lnTo>
                <a:lnTo>
                  <a:pt x="0" y="3003752"/>
                </a:lnTo>
                <a:lnTo>
                  <a:pt x="879142" y="690551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F8F38BC-D45F-4C6E-9CD4-E57BE43BF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2401" y="4267830"/>
            <a:ext cx="5870465" cy="132967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/>
              <a:t>UZGOJ ĐURĐICA </a:t>
            </a:r>
          </a:p>
        </p:txBody>
      </p:sp>
    </p:spTree>
    <p:extLst>
      <p:ext uri="{BB962C8B-B14F-4D97-AF65-F5344CB8AC3E}">
        <p14:creationId xmlns:p14="http://schemas.microsoft.com/office/powerpoint/2010/main" val="40395005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098A4C6-4FFB-4EF4-8317-8110224DB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A415072-93F3-4FDA-96B8-7DFD2874C5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3">
              <a:extLst>
                <a:ext uri="{FF2B5EF4-FFF2-40B4-BE49-F238E27FC236}">
                  <a16:creationId xmlns:a16="http://schemas.microsoft.com/office/drawing/2014/main" id="{D8C2D828-7FBF-4467-B527-793E0E978C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B9D10F1D-AB99-42AD-8720-CDF349959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5">
              <a:extLst>
                <a:ext uri="{FF2B5EF4-FFF2-40B4-BE49-F238E27FC236}">
                  <a16:creationId xmlns:a16="http://schemas.microsoft.com/office/drawing/2014/main" id="{5BF01F05-8464-452A-A278-4A40757B65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BCC0363-6CA5-4B64-A66F-4787325575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CBACBAB2-7577-4339-B610-7245E449D3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DFCB19D4-D4D4-4AFD-9ECC-A6D0E4AE2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3B32E423-85B7-4B28-B5C3-AB63224A46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3DC38A14-94ED-496F-851A-CA6A98898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14E862E4-F307-4A50-A3A9-0A79FD36D0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D82A9BC7-EEAF-49AD-B91B-FB498202B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5" descr="Slika na kojoj se prikazuje zgrada, stol, sjedenje, velik&#10;&#10;Opis je automatski generiran">
            <a:extLst>
              <a:ext uri="{FF2B5EF4-FFF2-40B4-BE49-F238E27FC236}">
                <a16:creationId xmlns:a16="http://schemas.microsoft.com/office/drawing/2014/main" id="{25600FB3-CD34-433A-952E-7C40BB7B93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26304" y="10"/>
            <a:ext cx="4765696" cy="6857990"/>
          </a:xfrm>
          <a:custGeom>
            <a:avLst/>
            <a:gdLst/>
            <a:ahLst/>
            <a:cxnLst/>
            <a:rect l="l" t="t" r="r" b="b"/>
            <a:pathLst>
              <a:path w="4765696" h="6858000">
                <a:moveTo>
                  <a:pt x="2068579" y="0"/>
                </a:moveTo>
                <a:lnTo>
                  <a:pt x="4765696" y="0"/>
                </a:lnTo>
                <a:lnTo>
                  <a:pt x="47656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6" name="Slika 6" descr="Slika na kojoj se prikazuje biljka, stol, lonac, sjedenje&#10;&#10;Opis je automatski generiran">
            <a:extLst>
              <a:ext uri="{FF2B5EF4-FFF2-40B4-BE49-F238E27FC236}">
                <a16:creationId xmlns:a16="http://schemas.microsoft.com/office/drawing/2014/main" id="{6ABE071C-135C-4099-9C2D-EE74A00239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3336" y="10"/>
            <a:ext cx="6873151" cy="6857990"/>
          </a:xfrm>
          <a:custGeom>
            <a:avLst/>
            <a:gdLst/>
            <a:ahLst/>
            <a:cxnLst/>
            <a:rect l="l" t="t" r="r" b="b"/>
            <a:pathLst>
              <a:path w="6873151" h="6858000">
                <a:moveTo>
                  <a:pt x="2068579" y="0"/>
                </a:moveTo>
                <a:lnTo>
                  <a:pt x="6873151" y="0"/>
                </a:lnTo>
                <a:lnTo>
                  <a:pt x="480457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4" name="Slika 4" descr="Slika na kojoj se prikazuje sjedenje, torba, stol, prekriveno&#10;&#10;Opis je automatski generiran">
            <a:extLst>
              <a:ext uri="{FF2B5EF4-FFF2-40B4-BE49-F238E27FC236}">
                <a16:creationId xmlns:a16="http://schemas.microsoft.com/office/drawing/2014/main" id="{49C3F340-BFF0-418A-96A8-FE724A20DDC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4600666" cy="6857990"/>
          </a:xfrm>
          <a:custGeom>
            <a:avLst/>
            <a:gdLst/>
            <a:ahLst/>
            <a:cxnLst/>
            <a:rect l="l" t="t" r="r" b="b"/>
            <a:pathLst>
              <a:path w="4600686" h="6858000">
                <a:moveTo>
                  <a:pt x="0" y="0"/>
                </a:moveTo>
                <a:lnTo>
                  <a:pt x="4600686" y="0"/>
                </a:lnTo>
                <a:lnTo>
                  <a:pt x="253210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B4D7A11D-7A08-4A91-B386-CCE5F20E3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265037"/>
            <a:ext cx="5912339" cy="2882670"/>
          </a:xfrm>
          <a:custGeom>
            <a:avLst/>
            <a:gdLst>
              <a:gd name="connsiteX0" fmla="*/ 0 w 5912339"/>
              <a:gd name="connsiteY0" fmla="*/ 0 h 2882670"/>
              <a:gd name="connsiteX1" fmla="*/ 5912339 w 5912339"/>
              <a:gd name="connsiteY1" fmla="*/ 0 h 2882670"/>
              <a:gd name="connsiteX2" fmla="*/ 5055350 w 5912339"/>
              <a:gd name="connsiteY2" fmla="*/ 2882670 h 2882670"/>
              <a:gd name="connsiteX3" fmla="*/ 0 w 5912339"/>
              <a:gd name="connsiteY3" fmla="*/ 2882670 h 2882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12339" h="2882670">
                <a:moveTo>
                  <a:pt x="0" y="0"/>
                </a:moveTo>
                <a:lnTo>
                  <a:pt x="5912339" y="0"/>
                </a:lnTo>
                <a:lnTo>
                  <a:pt x="5055350" y="2882670"/>
                </a:lnTo>
                <a:lnTo>
                  <a:pt x="0" y="2882670"/>
                </a:lnTo>
                <a:close/>
              </a:path>
            </a:pathLst>
          </a:cu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0E95AB5-FD0A-411E-95EA-FCB987C28FE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4955" y="2768082"/>
            <a:ext cx="4590661" cy="1256522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457200" indent="-457200">
              <a:buFont typeface="Wingdings"/>
              <a:buChar char="v"/>
            </a:pPr>
            <a:r>
              <a:rPr lang="en-US" sz="2000" dirty="0" err="1"/>
              <a:t>Osiguravanje</a:t>
            </a:r>
            <a:r>
              <a:rPr lang="en-US" sz="2000" dirty="0"/>
              <a:t> temperature </a:t>
            </a:r>
            <a:r>
              <a:rPr lang="en-US" sz="2000" dirty="0" err="1"/>
              <a:t>klijanja</a:t>
            </a:r>
            <a:br>
              <a:rPr lang="en-US" sz="2000" dirty="0"/>
            </a:br>
            <a:endParaRPr lang="en-US" sz="2000" dirty="0"/>
          </a:p>
          <a:p>
            <a:pPr marL="285750" indent="-285750">
              <a:buFont typeface="Wingdings"/>
              <a:buChar char="v"/>
            </a:pPr>
            <a:r>
              <a:rPr lang="en-US" sz="2000" dirty="0"/>
              <a:t>   </a:t>
            </a:r>
            <a:r>
              <a:rPr lang="en-US" sz="2000" dirty="0" err="1"/>
              <a:t>Uzgoj</a:t>
            </a:r>
            <a:r>
              <a:rPr lang="en-US" sz="2000" dirty="0"/>
              <a:t> </a:t>
            </a:r>
            <a:r>
              <a:rPr lang="en-US" sz="2000" dirty="0" err="1"/>
              <a:t>iz</a:t>
            </a:r>
            <a:r>
              <a:rPr lang="en-US" sz="2000" dirty="0"/>
              <a:t> </a:t>
            </a:r>
            <a:r>
              <a:rPr lang="en-US" sz="2000" dirty="0" err="1"/>
              <a:t>korijena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DDFC26FE-E9FA-44B3-B335-1700C992C09E}"/>
              </a:ext>
            </a:extLst>
          </p:cNvPr>
          <p:cNvSpPr txBox="1"/>
          <p:nvPr/>
        </p:nvSpPr>
        <p:spPr>
          <a:xfrm>
            <a:off x="2573336" y="6172201"/>
            <a:ext cx="6873151" cy="685799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hr-HR" sz="13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9426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968CE94-B5D5-4365-9C77-E2F8646D3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lika 6" descr="Slika na kojoj se prikazuje cvijet, biljka, na zatvorenom, stol&#10;&#10;Opis je automatski generiran">
            <a:extLst>
              <a:ext uri="{FF2B5EF4-FFF2-40B4-BE49-F238E27FC236}">
                <a16:creationId xmlns:a16="http://schemas.microsoft.com/office/drawing/2014/main" id="{558A206B-CF05-4849-8486-C4F48DDBCA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794519" y="3506112"/>
            <a:ext cx="4397481" cy="3351888"/>
          </a:xfrm>
          <a:custGeom>
            <a:avLst/>
            <a:gdLst/>
            <a:ahLst/>
            <a:cxnLst/>
            <a:rect l="l" t="t" r="r" b="b"/>
            <a:pathLst>
              <a:path w="4397481" h="3351888">
                <a:moveTo>
                  <a:pt x="0" y="0"/>
                </a:moveTo>
                <a:lnTo>
                  <a:pt x="4397481" y="0"/>
                </a:lnTo>
                <a:lnTo>
                  <a:pt x="4397481" y="3351888"/>
                </a:lnTo>
                <a:lnTo>
                  <a:pt x="1552363" y="3351888"/>
                </a:lnTo>
                <a:close/>
              </a:path>
            </a:pathLst>
          </a:custGeom>
        </p:spPr>
      </p:pic>
      <p:pic>
        <p:nvPicPr>
          <p:cNvPr id="5" name="Slika 5" descr="Slika na kojoj se prikazuje zgrada, na otvorenom, hrana, stol&#10;&#10;Opis je automatski generiran">
            <a:extLst>
              <a:ext uri="{FF2B5EF4-FFF2-40B4-BE49-F238E27FC236}">
                <a16:creationId xmlns:a16="http://schemas.microsoft.com/office/drawing/2014/main" id="{382259FD-7D21-49FD-921E-6C0F9967B3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9154673" cy="6863475"/>
          </a:xfrm>
          <a:custGeom>
            <a:avLst/>
            <a:gdLst/>
            <a:ahLst/>
            <a:cxnLst/>
            <a:rect l="l" t="t" r="r" b="b"/>
            <a:pathLst>
              <a:path w="9154693" h="6863485">
                <a:moveTo>
                  <a:pt x="0" y="0"/>
                </a:moveTo>
                <a:lnTo>
                  <a:pt x="5976000" y="0"/>
                </a:lnTo>
                <a:lnTo>
                  <a:pt x="9154693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" name="Slika 4" descr="Slika na kojoj se prikazuje stol, hrana, cvijet, sjedenje&#10;&#10;Opis je automatski generiran">
            <a:extLst>
              <a:ext uri="{FF2B5EF4-FFF2-40B4-BE49-F238E27FC236}">
                <a16:creationId xmlns:a16="http://schemas.microsoft.com/office/drawing/2014/main" id="{F485070D-CE2A-4262-AB71-5CE2DB1CE39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8189" y="10"/>
            <a:ext cx="6023811" cy="3346394"/>
          </a:xfrm>
          <a:custGeom>
            <a:avLst/>
            <a:gdLst/>
            <a:ahLst/>
            <a:cxnLst/>
            <a:rect l="l" t="t" r="r" b="b"/>
            <a:pathLst>
              <a:path w="6023811" h="3346404">
                <a:moveTo>
                  <a:pt x="0" y="0"/>
                </a:moveTo>
                <a:lnTo>
                  <a:pt x="6023811" y="0"/>
                </a:lnTo>
                <a:lnTo>
                  <a:pt x="6023811" y="3346404"/>
                </a:lnTo>
                <a:lnTo>
                  <a:pt x="1549824" y="3346404"/>
                </a:lnTo>
                <a:close/>
              </a:path>
            </a:pathLst>
          </a:cu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42155ABE-EE40-4CD7-A8C8-E2D725787EE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5937250"/>
            <a:ext cx="8509000" cy="10239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endParaRPr lang="en-US" sz="5400"/>
          </a:p>
          <a:p>
            <a:pPr algn="r"/>
            <a:endParaRPr lang="en-US" sz="5400"/>
          </a:p>
        </p:txBody>
      </p:sp>
    </p:spTree>
    <p:extLst>
      <p:ext uri="{BB962C8B-B14F-4D97-AF65-F5344CB8AC3E}">
        <p14:creationId xmlns:p14="http://schemas.microsoft.com/office/powerpoint/2010/main" val="27187911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EA3DE74-31A6-48AD-8C0A-E33A679B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FFDDEBC-790E-43B4-8282-92702E0A89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3F624CC-585A-4177-8E95-77462EA619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id="{B18999F3-4745-477E-B6DA-E5B0BCD53F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id="{B780C728-EC47-4108-8DC4-B5ACDAD0B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E5535F23-07A0-49FD-BF88-208C0FBEE0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944D95CD-2ADB-4E41-AFD2-5ED06FD6D5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id="{36509339-BF07-4ED1-B1DA-74D2D956F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9">
              <a:extLst>
                <a:ext uri="{FF2B5EF4-FFF2-40B4-BE49-F238E27FC236}">
                  <a16:creationId xmlns:a16="http://schemas.microsoft.com/office/drawing/2014/main" id="{6317DACF-CCA7-442B-B867-2CF567E4BF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7E917ACA-0CB0-4A07-9594-33E63B91B7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21DF86A2-1E2E-48FD-8EF7-F9D6744FA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D82A9BC7-EEAF-49AD-B91B-FB498202B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lika 7" descr="Slika na kojoj se prikazuje biljka, sjedenje, žica, zeleno&#10;&#10;Opis je automatski generiran">
            <a:extLst>
              <a:ext uri="{FF2B5EF4-FFF2-40B4-BE49-F238E27FC236}">
                <a16:creationId xmlns:a16="http://schemas.microsoft.com/office/drawing/2014/main" id="{FE3B0BFA-6728-46CB-83B0-624C819357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9666" y="-319666"/>
            <a:ext cx="6858000" cy="7497333"/>
          </a:xfrm>
          <a:prstGeom prst="rect">
            <a:avLst/>
          </a:prstGeom>
        </p:spPr>
      </p:pic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B4D7A11D-7A08-4A91-B386-CCE5F20E3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265037"/>
            <a:ext cx="5912339" cy="2882670"/>
          </a:xfrm>
          <a:custGeom>
            <a:avLst/>
            <a:gdLst>
              <a:gd name="connsiteX0" fmla="*/ 0 w 5912339"/>
              <a:gd name="connsiteY0" fmla="*/ 0 h 2882670"/>
              <a:gd name="connsiteX1" fmla="*/ 5912339 w 5912339"/>
              <a:gd name="connsiteY1" fmla="*/ 0 h 2882670"/>
              <a:gd name="connsiteX2" fmla="*/ 5055350 w 5912339"/>
              <a:gd name="connsiteY2" fmla="*/ 2882670 h 2882670"/>
              <a:gd name="connsiteX3" fmla="*/ 0 w 5912339"/>
              <a:gd name="connsiteY3" fmla="*/ 2882670 h 2882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12339" h="2882670">
                <a:moveTo>
                  <a:pt x="0" y="0"/>
                </a:moveTo>
                <a:lnTo>
                  <a:pt x="5912339" y="0"/>
                </a:lnTo>
                <a:lnTo>
                  <a:pt x="5055350" y="2882670"/>
                </a:lnTo>
                <a:lnTo>
                  <a:pt x="0" y="288267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FF6A2F7-F7D3-4429-BD09-181A88A9B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55" y="2768082"/>
            <a:ext cx="4590661" cy="125652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/>
              <a:t>TROPSKI STAKLENIK</a:t>
            </a:r>
          </a:p>
        </p:txBody>
      </p:sp>
      <p:pic>
        <p:nvPicPr>
          <p:cNvPr id="6" name="Slika 6" descr="Slika na kojoj se prikazuje stablo, cvijet&#10;&#10;Opis je automatski generiran">
            <a:extLst>
              <a:ext uri="{FF2B5EF4-FFF2-40B4-BE49-F238E27FC236}">
                <a16:creationId xmlns:a16="http://schemas.microsoft.com/office/drawing/2014/main" id="{B095E24B-A817-46BB-96E4-04072DFC13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701663" y="-1204333"/>
            <a:ext cx="2286000" cy="4694666"/>
          </a:xfrm>
          <a:prstGeom prst="rect">
            <a:avLst/>
          </a:prstGeom>
        </p:spPr>
      </p:pic>
      <p:pic>
        <p:nvPicPr>
          <p:cNvPr id="3" name="Slika 3" descr="Slika na kojoj se prikazuje zgrada, ulica, držanje, velik&#10;&#10;Opis je automatski generiran">
            <a:extLst>
              <a:ext uri="{FF2B5EF4-FFF2-40B4-BE49-F238E27FC236}">
                <a16:creationId xmlns:a16="http://schemas.microsoft.com/office/drawing/2014/main" id="{043C4002-6BBF-43C9-AC1F-6A83D398573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705463" y="1081667"/>
            <a:ext cx="2286000" cy="4694665"/>
          </a:xfrm>
          <a:prstGeom prst="rect">
            <a:avLst/>
          </a:prstGeom>
        </p:spPr>
      </p:pic>
      <p:pic>
        <p:nvPicPr>
          <p:cNvPr id="8" name="Slika 8" descr="Slika na kojoj se prikazuje na otvorenom, stablo, zgrada, malo&#10;&#10;Opis je automatski generiran">
            <a:extLst>
              <a:ext uri="{FF2B5EF4-FFF2-40B4-BE49-F238E27FC236}">
                <a16:creationId xmlns:a16="http://schemas.microsoft.com/office/drawing/2014/main" id="{282B853B-9107-4949-8604-63B52F47C40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 rot="5400000">
            <a:off x="8703564" y="3369564"/>
            <a:ext cx="2286000" cy="469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7246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>
            <a:extLst>
              <a:ext uri="{FF2B5EF4-FFF2-40B4-BE49-F238E27FC236}">
                <a16:creationId xmlns:a16="http://schemas.microsoft.com/office/drawing/2014/main" id="{FB018D8F-0221-4DDF-90F3-5E46496489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3559A5F2-8BE0-4998-A1E4-1B145465A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Parallelogram 14">
            <a:extLst>
              <a:ext uri="{FF2B5EF4-FFF2-40B4-BE49-F238E27FC236}">
                <a16:creationId xmlns:a16="http://schemas.microsoft.com/office/drawing/2014/main" id="{3A6596D4-D53C-424F-9F16-CC8686C07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4541" y="0"/>
            <a:ext cx="7315200" cy="6858000"/>
          </a:xfrm>
          <a:prstGeom prst="parallelogram">
            <a:avLst>
              <a:gd name="adj" fmla="val 14937"/>
            </a:avLst>
          </a:prstGeom>
          <a:solidFill>
            <a:schemeClr val="tx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1BB890B-70D4-42FE-A599-6AEF1A42D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842D646-B58C-43C8-8152-01BC782B72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3">
            <a:extLst>
              <a:ext uri="{FF2B5EF4-FFF2-40B4-BE49-F238E27FC236}">
                <a16:creationId xmlns:a16="http://schemas.microsoft.com/office/drawing/2014/main" id="{9772CABD-4211-42AA-B349-D4002E52F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5">
            <a:extLst>
              <a:ext uri="{FF2B5EF4-FFF2-40B4-BE49-F238E27FC236}">
                <a16:creationId xmlns:a16="http://schemas.microsoft.com/office/drawing/2014/main" id="{BBD91630-4DBA-4294-8016-FEB5C3B0C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E67D1587-504D-41BC-9D48-B61257BFB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F30E720-4831-4172-859F-9225C3FA3C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04200" y="1678665"/>
            <a:ext cx="4569803" cy="2369131"/>
          </a:xfrm>
        </p:spPr>
        <p:txBody>
          <a:bodyPr>
            <a:normAutofit/>
          </a:bodyPr>
          <a:lstStyle/>
          <a:p>
            <a:r>
              <a:rPr lang="hr-HR" dirty="0"/>
              <a:t>HVALA VAM NA PAŽNJI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3EC6062-8AEF-4FFB-8D1C-4DF53FFAD3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00964" y="4050832"/>
            <a:ext cx="4573037" cy="1096899"/>
          </a:xfrm>
        </p:spPr>
        <p:txBody>
          <a:bodyPr>
            <a:normAutofit/>
          </a:bodyPr>
          <a:lstStyle/>
          <a:p>
            <a:endParaRPr lang="hr-HR">
              <a:solidFill>
                <a:schemeClr val="bg1"/>
              </a:solidFill>
            </a:endParaRP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8765DD1A-F044-4DE7-8A9B-7C30DC85A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FE2170D-72D6-48A8-8E9A-BFF3BF03D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29">
            <a:extLst>
              <a:ext uri="{FF2B5EF4-FFF2-40B4-BE49-F238E27FC236}">
                <a16:creationId xmlns:a16="http://schemas.microsoft.com/office/drawing/2014/main" id="{01D19436-094D-463D-AFEA-870FDBD03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9A2DE6E0-967C-4C58-8558-EC08F1138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52858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12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ectangle 14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6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318243F-5834-4221-833E-424A8D015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2227730"/>
          </a:xfrm>
        </p:spPr>
        <p:txBody>
          <a:bodyPr anchor="ctr">
            <a:normAutofit/>
          </a:bodyPr>
          <a:lstStyle/>
          <a:p>
            <a:r>
              <a:rPr lang="hr-HR" b="1">
                <a:solidFill>
                  <a:srgbClr val="FFFFFF"/>
                </a:solidFill>
              </a:rPr>
              <a:t>STRUKTURA OBJEKTA</a:t>
            </a:r>
          </a:p>
        </p:txBody>
      </p:sp>
      <p:pic>
        <p:nvPicPr>
          <p:cNvPr id="4" name="Slika 4" descr="Slika na kojoj se prikazuje tekst, karta&#10;&#10;Opis je automatski generiran">
            <a:extLst>
              <a:ext uri="{FF2B5EF4-FFF2-40B4-BE49-F238E27FC236}">
                <a16:creationId xmlns:a16="http://schemas.microsoft.com/office/drawing/2014/main" id="{70112D2B-7852-42E2-8A6B-B4870F1EAA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7251" y="2093011"/>
            <a:ext cx="3856774" cy="2760877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D4743B6-BD3C-4520-A9C6-C3ED3C292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1725" y="2837329"/>
            <a:ext cx="4512988" cy="33179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charset="2"/>
              <a:buChar char="v"/>
            </a:pPr>
            <a:r>
              <a:rPr lang="en-US">
                <a:solidFill>
                  <a:srgbClr val="FFFFFF"/>
                </a:solidFill>
              </a:rPr>
              <a:t>9 hektara</a:t>
            </a:r>
          </a:p>
          <a:p>
            <a:pPr>
              <a:buFont typeface="Wingdings" charset="2"/>
              <a:buChar char="v"/>
            </a:pPr>
            <a:r>
              <a:rPr lang="en-US">
                <a:solidFill>
                  <a:srgbClr val="FFFFFF"/>
                </a:solidFill>
              </a:rPr>
              <a:t>13 plastenika I staklenika</a:t>
            </a:r>
          </a:p>
          <a:p>
            <a:pPr>
              <a:buFont typeface="Wingdings" charset="2"/>
              <a:buChar char="v"/>
            </a:pPr>
            <a:r>
              <a:rPr lang="en-US">
                <a:solidFill>
                  <a:srgbClr val="FFFFFF"/>
                </a:solidFill>
              </a:rPr>
              <a:t>Serre de Vente</a:t>
            </a:r>
          </a:p>
        </p:txBody>
      </p:sp>
    </p:spTree>
    <p:extLst>
      <p:ext uri="{BB962C8B-B14F-4D97-AF65-F5344CB8AC3E}">
        <p14:creationId xmlns:p14="http://schemas.microsoft.com/office/powerpoint/2010/main" val="1891247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3670AAD-FA26-4625-B958-D59BFFD23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2227730"/>
          </a:xfrm>
        </p:spPr>
        <p:txBody>
          <a:bodyPr anchor="ctr">
            <a:normAutofit/>
          </a:bodyPr>
          <a:lstStyle/>
          <a:p>
            <a:r>
              <a:rPr lang="hr-HR">
                <a:solidFill>
                  <a:srgbClr val="FFFFFF"/>
                </a:solidFill>
              </a:rPr>
              <a:t>POSLOVI VEZANI UZ UZGOJ POVRĆA</a:t>
            </a:r>
            <a:endParaRPr lang="en-US">
              <a:solidFill>
                <a:srgbClr val="FFFFFF"/>
              </a:solidFill>
              <a:ea typeface="+mj-lt"/>
              <a:cs typeface="+mj-lt"/>
            </a:endParaRPr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6E183D68-101F-4341-8627-D8BD6B14FDE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251" y="2485151"/>
            <a:ext cx="3856774" cy="1976597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98CDE5A-9F48-4D7F-89AB-8876AADA9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1725" y="2837329"/>
            <a:ext cx="4512988" cy="3317938"/>
          </a:xfrm>
        </p:spPr>
        <p:txBody>
          <a:bodyPr anchor="t">
            <a:normAutofit/>
          </a:bodyPr>
          <a:lstStyle/>
          <a:p>
            <a:pPr>
              <a:buFont typeface="Wingdings" charset="2"/>
              <a:buChar char="v"/>
            </a:pPr>
            <a:r>
              <a:rPr lang="en-US" sz="2000" dirty="0" err="1">
                <a:solidFill>
                  <a:srgbClr val="FFFFFF"/>
                </a:solidFill>
              </a:rPr>
              <a:t>različite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povrtne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kulture</a:t>
            </a:r>
            <a:endParaRPr lang="en-US" sz="2000" dirty="0">
              <a:solidFill>
                <a:srgbClr val="FFFFFF"/>
              </a:solidFill>
            </a:endParaRPr>
          </a:p>
          <a:p>
            <a:pPr>
              <a:buFont typeface="Wingdings" charset="2"/>
              <a:buChar char="v"/>
            </a:pPr>
            <a:r>
              <a:rPr lang="en-US" sz="2000" dirty="0" err="1">
                <a:solidFill>
                  <a:srgbClr val="FFFFFF"/>
                </a:solidFill>
              </a:rPr>
              <a:t>sustav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navodnjavanja</a:t>
            </a:r>
            <a:endParaRPr lang="en-US" sz="2000" dirty="0">
              <a:solidFill>
                <a:srgbClr val="FFFFFF"/>
              </a:solidFill>
            </a:endParaRPr>
          </a:p>
          <a:p>
            <a:pPr>
              <a:buFont typeface="Wingdings" charset="2"/>
              <a:buChar char="v"/>
            </a:pPr>
            <a:r>
              <a:rPr lang="en-US" sz="2000" dirty="0" err="1">
                <a:solidFill>
                  <a:srgbClr val="FFFFFF"/>
                </a:solidFill>
              </a:rPr>
              <a:t>uzgoj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povrća</a:t>
            </a:r>
            <a:r>
              <a:rPr lang="en-US" sz="2000" dirty="0">
                <a:solidFill>
                  <a:srgbClr val="FFFFFF"/>
                </a:solidFill>
              </a:rPr>
              <a:t> bez </a:t>
            </a:r>
            <a:r>
              <a:rPr lang="en-US" sz="2000" dirty="0" err="1">
                <a:solidFill>
                  <a:srgbClr val="FFFFFF"/>
                </a:solidFill>
              </a:rPr>
              <a:t>uporabe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pesticida</a:t>
            </a:r>
            <a:r>
              <a:rPr lang="en-US" sz="2000" dirty="0">
                <a:solidFill>
                  <a:srgbClr val="FFFFFF"/>
                </a:solidFill>
              </a:rPr>
              <a:t> I </a:t>
            </a:r>
            <a:r>
              <a:rPr lang="en-US" sz="2000" dirty="0" err="1">
                <a:solidFill>
                  <a:srgbClr val="FFFFFF"/>
                </a:solidFill>
              </a:rPr>
              <a:t>herbicida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714007A9-F071-463C-94FF-BDFCF8C946B2}"/>
              </a:ext>
            </a:extLst>
          </p:cNvPr>
          <p:cNvSpPr txBox="1"/>
          <p:nvPr/>
        </p:nvSpPr>
        <p:spPr>
          <a:xfrm>
            <a:off x="6636589" y="2078966"/>
            <a:ext cx="2743200" cy="7232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spcAft>
                <a:spcPts val="600"/>
              </a:spcAft>
            </a:pPr>
            <a:endParaRPr lang="hr-HR"/>
          </a:p>
          <a:p>
            <a:pPr>
              <a:spcAft>
                <a:spcPts val="600"/>
              </a:spcAft>
            </a:pP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5878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4098A4C6-4FFB-4EF4-8317-8110224DB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A415072-93F3-4FDA-96B8-7DFD2874C5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8C2D828-7FBF-4467-B527-793E0E978C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3">
              <a:extLst>
                <a:ext uri="{FF2B5EF4-FFF2-40B4-BE49-F238E27FC236}">
                  <a16:creationId xmlns:a16="http://schemas.microsoft.com/office/drawing/2014/main" id="{B9D10F1D-AB99-42AD-8720-CDF349959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5">
              <a:extLst>
                <a:ext uri="{FF2B5EF4-FFF2-40B4-BE49-F238E27FC236}">
                  <a16:creationId xmlns:a16="http://schemas.microsoft.com/office/drawing/2014/main" id="{5BF01F05-8464-452A-A278-4A40757B65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FBCC0363-6CA5-4B64-A66F-4787325575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7">
              <a:extLst>
                <a:ext uri="{FF2B5EF4-FFF2-40B4-BE49-F238E27FC236}">
                  <a16:creationId xmlns:a16="http://schemas.microsoft.com/office/drawing/2014/main" id="{CBACBAB2-7577-4339-B610-7245E449D3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8">
              <a:extLst>
                <a:ext uri="{FF2B5EF4-FFF2-40B4-BE49-F238E27FC236}">
                  <a16:creationId xmlns:a16="http://schemas.microsoft.com/office/drawing/2014/main" id="{DFCB19D4-D4D4-4AFD-9ECC-A6D0E4AE2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9">
              <a:extLst>
                <a:ext uri="{FF2B5EF4-FFF2-40B4-BE49-F238E27FC236}">
                  <a16:creationId xmlns:a16="http://schemas.microsoft.com/office/drawing/2014/main" id="{3B32E423-85B7-4B28-B5C3-AB63224A46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3DC38A14-94ED-496F-851A-CA6A98898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14E862E4-F307-4A50-A3A9-0A79FD36D0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" name="Slika 4" descr="Slika na kojoj se prikazuje na otvorenom, trava, muškarac, prašina&#10;&#10;Opis je automatski generiran">
            <a:extLst>
              <a:ext uri="{FF2B5EF4-FFF2-40B4-BE49-F238E27FC236}">
                <a16:creationId xmlns:a16="http://schemas.microsoft.com/office/drawing/2014/main" id="{B59508DE-F082-456A-9F6D-EFF194E3FD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0"/>
            <a:ext cx="4319259" cy="6857990"/>
          </a:xfrm>
          <a:custGeom>
            <a:avLst/>
            <a:gdLst/>
            <a:ahLst/>
            <a:cxnLst/>
            <a:rect l="l" t="t" r="r" b="b"/>
            <a:pathLst>
              <a:path w="4319259" h="6858000">
                <a:moveTo>
                  <a:pt x="0" y="0"/>
                </a:moveTo>
                <a:lnTo>
                  <a:pt x="4319259" y="0"/>
                </a:lnTo>
                <a:lnTo>
                  <a:pt x="4290943" y="189570"/>
                </a:lnTo>
                <a:lnTo>
                  <a:pt x="4287560" y="189570"/>
                </a:lnTo>
                <a:lnTo>
                  <a:pt x="32914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9" name="Isosceles Triangle 30">
            <a:extLst>
              <a:ext uri="{FF2B5EF4-FFF2-40B4-BE49-F238E27FC236}">
                <a16:creationId xmlns:a16="http://schemas.microsoft.com/office/drawing/2014/main" id="{B9002EAF-B6A2-4CEB-B7C3-046A663700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Slika 6" descr="Slika na kojoj se prikazuje na otvorenom, trava, stajanje, prašina&#10;&#10;Opis je automatski generiran">
            <a:extLst>
              <a:ext uri="{FF2B5EF4-FFF2-40B4-BE49-F238E27FC236}">
                <a16:creationId xmlns:a16="http://schemas.microsoft.com/office/drawing/2014/main" id="{09D870E0-1BE5-434B-8567-72130EA4B8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27896" y="10"/>
            <a:ext cx="4820935" cy="6857990"/>
          </a:xfrm>
          <a:custGeom>
            <a:avLst/>
            <a:gdLst/>
            <a:ahLst/>
            <a:cxnLst/>
            <a:rect l="l" t="t" r="r" b="b"/>
            <a:pathLst>
              <a:path w="4820935" h="6858000">
                <a:moveTo>
                  <a:pt x="1027763" y="0"/>
                </a:moveTo>
                <a:lnTo>
                  <a:pt x="4820935" y="0"/>
                </a:lnTo>
                <a:lnTo>
                  <a:pt x="4792619" y="189570"/>
                </a:lnTo>
                <a:lnTo>
                  <a:pt x="4789235" y="189570"/>
                </a:lnTo>
                <a:lnTo>
                  <a:pt x="3793172" y="6858000"/>
                </a:lnTo>
                <a:lnTo>
                  <a:pt x="0" y="6858000"/>
                </a:lnTo>
                <a:lnTo>
                  <a:pt x="26598" y="6679936"/>
                </a:lnTo>
                <a:lnTo>
                  <a:pt x="29982" y="6679936"/>
                </a:lnTo>
                <a:close/>
              </a:path>
            </a:pathLst>
          </a:custGeom>
        </p:spPr>
      </p:pic>
      <p:pic>
        <p:nvPicPr>
          <p:cNvPr id="5" name="Slika 5" descr="Slika na kojoj se prikazuje trava, na otvorenom, bicikl, parkirano&#10;&#10;Opis je automatski generiran">
            <a:extLst>
              <a:ext uri="{FF2B5EF4-FFF2-40B4-BE49-F238E27FC236}">
                <a16:creationId xmlns:a16="http://schemas.microsoft.com/office/drawing/2014/main" id="{83F54801-E0C1-44B4-A5E0-B84213722E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81950" y="10"/>
            <a:ext cx="5105250" cy="6857990"/>
          </a:xfrm>
          <a:custGeom>
            <a:avLst/>
            <a:gdLst/>
            <a:ahLst/>
            <a:cxnLst/>
            <a:rect l="l" t="t" r="r" b="b"/>
            <a:pathLst>
              <a:path w="5105250" h="6858000">
                <a:moveTo>
                  <a:pt x="1027763" y="0"/>
                </a:moveTo>
                <a:lnTo>
                  <a:pt x="5105250" y="0"/>
                </a:lnTo>
                <a:lnTo>
                  <a:pt x="5105250" y="6858000"/>
                </a:lnTo>
                <a:lnTo>
                  <a:pt x="0" y="6858000"/>
                </a:lnTo>
                <a:lnTo>
                  <a:pt x="26597" y="6679936"/>
                </a:lnTo>
                <a:lnTo>
                  <a:pt x="29981" y="6679936"/>
                </a:lnTo>
                <a:close/>
              </a:path>
            </a:pathLst>
          </a:custGeom>
        </p:spPr>
      </p:pic>
      <p:sp>
        <p:nvSpPr>
          <p:cNvPr id="41" name="Parallelogram 40">
            <a:extLst>
              <a:ext uri="{FF2B5EF4-FFF2-40B4-BE49-F238E27FC236}">
                <a16:creationId xmlns:a16="http://schemas.microsoft.com/office/drawing/2014/main" id="{8D43764A-2473-4067-8426-76E5351EE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10821" y="3589867"/>
            <a:ext cx="9786780" cy="2177879"/>
          </a:xfrm>
          <a:prstGeom prst="parallelogram">
            <a:avLst>
              <a:gd name="adj" fmla="val 14777"/>
            </a:avLst>
          </a:prstGeom>
          <a:solidFill>
            <a:srgbClr val="000000">
              <a:alpha val="82745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601A579-3988-4B38-B46D-55D3745E6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EEEE88E-5032-4E25-9538-D0E92E1A08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angle 23">
            <a:extLst>
              <a:ext uri="{FF2B5EF4-FFF2-40B4-BE49-F238E27FC236}">
                <a16:creationId xmlns:a16="http://schemas.microsoft.com/office/drawing/2014/main" id="{A76BF92E-BE3D-4DE9-A0B1-5FD574D3C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9" name="Rectangle 25">
            <a:extLst>
              <a:ext uri="{FF2B5EF4-FFF2-40B4-BE49-F238E27FC236}">
                <a16:creationId xmlns:a16="http://schemas.microsoft.com/office/drawing/2014/main" id="{AF01EA00-AAF8-475F-92F5-DF36D6885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" name="Isosceles Triangle 24">
            <a:extLst>
              <a:ext uri="{FF2B5EF4-FFF2-40B4-BE49-F238E27FC236}">
                <a16:creationId xmlns:a16="http://schemas.microsoft.com/office/drawing/2014/main" id="{FB72B760-8AEC-48D0-BC53-C4194CA9CE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A583582-DEDF-4547-8A75-36A5F3E38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7355" y="4113470"/>
            <a:ext cx="7126648" cy="76586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400"/>
              <a:t>PRIPREMA TLA</a:t>
            </a:r>
            <a:endParaRPr lang="en-US" sz="3400" dirty="0"/>
          </a:p>
        </p:txBody>
      </p:sp>
      <p:sp>
        <p:nvSpPr>
          <p:cNvPr id="53" name="Rectangle 27">
            <a:extLst>
              <a:ext uri="{FF2B5EF4-FFF2-40B4-BE49-F238E27FC236}">
                <a16:creationId xmlns:a16="http://schemas.microsoft.com/office/drawing/2014/main" id="{DC83F42D-85C4-479E-90CC-2030AAC99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5" name="Rectangle 28">
            <a:extLst>
              <a:ext uri="{FF2B5EF4-FFF2-40B4-BE49-F238E27FC236}">
                <a16:creationId xmlns:a16="http://schemas.microsoft.com/office/drawing/2014/main" id="{3855FC48-B29E-4D80-8DA3-497A52536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7" name="Rectangle 29">
            <a:extLst>
              <a:ext uri="{FF2B5EF4-FFF2-40B4-BE49-F238E27FC236}">
                <a16:creationId xmlns:a16="http://schemas.microsoft.com/office/drawing/2014/main" id="{3A46435C-1731-46DE-8250-D7EFF7CD1E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9" name="Isosceles Triangle 29">
            <a:extLst>
              <a:ext uri="{FF2B5EF4-FFF2-40B4-BE49-F238E27FC236}">
                <a16:creationId xmlns:a16="http://schemas.microsoft.com/office/drawing/2014/main" id="{B42AA8BF-4B06-4E7A-A0E5-90DF943882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66746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3">
            <a:extLst>
              <a:ext uri="{FF2B5EF4-FFF2-40B4-BE49-F238E27FC236}">
                <a16:creationId xmlns:a16="http://schemas.microsoft.com/office/drawing/2014/main" id="{0C2A8CEB-6C37-426B-81F9-CC8BDBBBF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lika 6" descr="Slika na kojoj se prikazuje staklenik, zgrada, ljudi, muškarac&#10;&#10;Opis je automatski generiran">
            <a:extLst>
              <a:ext uri="{FF2B5EF4-FFF2-40B4-BE49-F238E27FC236}">
                <a16:creationId xmlns:a16="http://schemas.microsoft.com/office/drawing/2014/main" id="{2B6F7E0F-E2BD-4E1B-B3E5-C53F3F7E97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7497313" cy="6857990"/>
          </a:xfrm>
          <a:prstGeom prst="rect">
            <a:avLst/>
          </a:prstGeom>
        </p:spPr>
      </p:pic>
      <p:sp>
        <p:nvSpPr>
          <p:cNvPr id="75" name="Freeform: Shape 75">
            <a:extLst>
              <a:ext uri="{FF2B5EF4-FFF2-40B4-BE49-F238E27FC236}">
                <a16:creationId xmlns:a16="http://schemas.microsoft.com/office/drawing/2014/main" id="{F3A2F260-D080-447B-9A2D-11973C05D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1250779"/>
            <a:ext cx="6067887" cy="4515399"/>
          </a:xfrm>
          <a:custGeom>
            <a:avLst/>
            <a:gdLst>
              <a:gd name="connsiteX0" fmla="*/ 0 w 6067887"/>
              <a:gd name="connsiteY0" fmla="*/ 0 h 4515399"/>
              <a:gd name="connsiteX1" fmla="*/ 6067887 w 6067887"/>
              <a:gd name="connsiteY1" fmla="*/ 0 h 4515399"/>
              <a:gd name="connsiteX2" fmla="*/ 4705907 w 6067887"/>
              <a:gd name="connsiteY2" fmla="*/ 4515399 h 4515399"/>
              <a:gd name="connsiteX3" fmla="*/ 0 w 6067887"/>
              <a:gd name="connsiteY3" fmla="*/ 4515399 h 4515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67887" h="4515399">
                <a:moveTo>
                  <a:pt x="0" y="0"/>
                </a:moveTo>
                <a:lnTo>
                  <a:pt x="6067887" y="0"/>
                </a:lnTo>
                <a:lnTo>
                  <a:pt x="4705907" y="4515399"/>
                </a:lnTo>
                <a:lnTo>
                  <a:pt x="0" y="4515399"/>
                </a:lnTo>
                <a:close/>
              </a:path>
            </a:pathLst>
          </a:cu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9F7FF0F-0CA3-4609-8B0E-A6D76AFC9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206" y="1711250"/>
            <a:ext cx="4817660" cy="977359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3200"/>
          </a:p>
          <a:p>
            <a:endParaRPr lang="en-US" sz="3200"/>
          </a:p>
        </p:txBody>
      </p:sp>
      <p:sp>
        <p:nvSpPr>
          <p:cNvPr id="77" name="Content Placeholder 70">
            <a:extLst>
              <a:ext uri="{FF2B5EF4-FFF2-40B4-BE49-F238E27FC236}">
                <a16:creationId xmlns:a16="http://schemas.microsoft.com/office/drawing/2014/main" id="{13FBE1F3-482E-4EFA-AE1C-600CE89BD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206" y="2879678"/>
            <a:ext cx="4257667" cy="216999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charset="2"/>
              <a:buChar char="v"/>
            </a:pPr>
            <a:r>
              <a:rPr lang="en-US" sz="2000" dirty="0" err="1"/>
              <a:t>Strateško</a:t>
            </a:r>
            <a:r>
              <a:rPr lang="en-US" sz="2000" dirty="0"/>
              <a:t> </a:t>
            </a:r>
            <a:r>
              <a:rPr lang="en-US" sz="2000" dirty="0" err="1"/>
              <a:t>planiranje</a:t>
            </a:r>
            <a:endParaRPr lang="en-US" sz="2000" dirty="0"/>
          </a:p>
          <a:p>
            <a:pPr>
              <a:buFont typeface="Wingdings" charset="2"/>
              <a:buChar char="v"/>
            </a:pPr>
            <a:r>
              <a:rPr lang="en-US" sz="2000" dirty="0" err="1"/>
              <a:t>Postavljanje</a:t>
            </a:r>
            <a:r>
              <a:rPr lang="en-US" sz="2000" dirty="0"/>
              <a:t> </a:t>
            </a:r>
            <a:r>
              <a:rPr lang="en-US" sz="2000" dirty="0" err="1"/>
              <a:t>navodnjavanja</a:t>
            </a:r>
            <a:endParaRPr lang="en-US" sz="2000" dirty="0"/>
          </a:p>
          <a:p>
            <a:pPr>
              <a:buFont typeface="Wingdings" charset="2"/>
              <a:buChar char="v"/>
            </a:pPr>
            <a:r>
              <a:rPr lang="en-US" sz="2000" dirty="0" err="1"/>
              <a:t>Korištenje</a:t>
            </a:r>
            <a:r>
              <a:rPr lang="en-US" sz="2000" dirty="0"/>
              <a:t> </a:t>
            </a:r>
            <a:r>
              <a:rPr lang="en-US" sz="2000" dirty="0" err="1"/>
              <a:t>mehanizacije</a:t>
            </a:r>
            <a:endParaRPr lang="en-US" sz="2000" dirty="0"/>
          </a:p>
          <a:p>
            <a:pPr>
              <a:buFont typeface="Wingdings" charset="2"/>
              <a:buChar char="v"/>
            </a:pPr>
            <a:r>
              <a:rPr lang="en-US" sz="2000" dirty="0" err="1"/>
              <a:t>Prihrana</a:t>
            </a:r>
            <a:r>
              <a:rPr lang="en-US" sz="2000" dirty="0"/>
              <a:t> </a:t>
            </a:r>
            <a:r>
              <a:rPr lang="en-US" sz="2000" dirty="0" err="1"/>
              <a:t>tla</a:t>
            </a:r>
            <a:endParaRPr lang="en-US" sz="2000" dirty="0"/>
          </a:p>
        </p:txBody>
      </p:sp>
      <p:pic>
        <p:nvPicPr>
          <p:cNvPr id="4" name="Slika 4" descr="Slika na kojoj se prikazuje osoba, ograda, stajanje, muškarac&#10;&#10;Opis je automatski generiran">
            <a:extLst>
              <a:ext uri="{FF2B5EF4-FFF2-40B4-BE49-F238E27FC236}">
                <a16:creationId xmlns:a16="http://schemas.microsoft.com/office/drawing/2014/main" id="{E6934272-EBE7-4612-9D81-887DF315F9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7333" y="10"/>
            <a:ext cx="4694666" cy="3428990"/>
          </a:xfrm>
          <a:prstGeom prst="rect">
            <a:avLst/>
          </a:prstGeom>
        </p:spPr>
      </p:pic>
      <p:pic>
        <p:nvPicPr>
          <p:cNvPr id="5" name="Slika 5" descr="Slika na kojoj se prikazuje na otvorenom, muškarac, mlado, stajanje&#10;&#10;Opis je automatski generiran">
            <a:extLst>
              <a:ext uri="{FF2B5EF4-FFF2-40B4-BE49-F238E27FC236}">
                <a16:creationId xmlns:a16="http://schemas.microsoft.com/office/drawing/2014/main" id="{A9B85811-42D0-47F3-89B7-FE1D6E31DC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497333" y="3429000"/>
            <a:ext cx="469087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6043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0C2A8CEB-6C37-426B-81F9-CC8BDBBBF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Slika 22" descr="Slika na kojoj se prikazuje na otvorenom, trava, muškarac, park&#10;&#10;Opis je automatski generiran">
            <a:extLst>
              <a:ext uri="{FF2B5EF4-FFF2-40B4-BE49-F238E27FC236}">
                <a16:creationId xmlns:a16="http://schemas.microsoft.com/office/drawing/2014/main" id="{F6EEB6A0-9004-48FD-A087-7EEB14E79A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3835" y="3"/>
            <a:ext cx="5852652" cy="3474719"/>
          </a:xfrm>
          <a:custGeom>
            <a:avLst/>
            <a:gdLst/>
            <a:ahLst/>
            <a:cxnLst/>
            <a:rect l="l" t="t" r="r" b="b"/>
            <a:pathLst>
              <a:path w="5852652" h="3474719">
                <a:moveTo>
                  <a:pt x="1048080" y="0"/>
                </a:moveTo>
                <a:lnTo>
                  <a:pt x="5852652" y="0"/>
                </a:lnTo>
                <a:lnTo>
                  <a:pt x="4804572" y="3474719"/>
                </a:lnTo>
                <a:lnTo>
                  <a:pt x="0" y="3474719"/>
                </a:lnTo>
                <a:close/>
              </a:path>
            </a:pathLst>
          </a:custGeom>
        </p:spPr>
      </p:pic>
      <p:pic>
        <p:nvPicPr>
          <p:cNvPr id="3" name="Slika 5" descr="Slika na kojoj se prikazuje na otvorenom, zgrada, ograda, muškarac&#10;&#10;Opis je automatski generiran">
            <a:extLst>
              <a:ext uri="{FF2B5EF4-FFF2-40B4-BE49-F238E27FC236}">
                <a16:creationId xmlns:a16="http://schemas.microsoft.com/office/drawing/2014/main" id="{B8483D32-269B-4D84-9388-3C3C28F5B4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3336" y="3530380"/>
            <a:ext cx="5808283" cy="3327623"/>
          </a:xfrm>
          <a:custGeom>
            <a:avLst/>
            <a:gdLst/>
            <a:ahLst/>
            <a:cxnLst/>
            <a:rect l="l" t="t" r="r" b="b"/>
            <a:pathLst>
              <a:path w="5808283" h="3327623">
                <a:moveTo>
                  <a:pt x="1003711" y="0"/>
                </a:moveTo>
                <a:lnTo>
                  <a:pt x="5808283" y="0"/>
                </a:lnTo>
                <a:lnTo>
                  <a:pt x="4804572" y="3327623"/>
                </a:lnTo>
                <a:lnTo>
                  <a:pt x="0" y="3327623"/>
                </a:lnTo>
                <a:close/>
              </a:path>
            </a:pathLst>
          </a:custGeom>
        </p:spPr>
      </p:pic>
      <p:pic>
        <p:nvPicPr>
          <p:cNvPr id="6" name="Slika 6" descr="Slika na kojoj se prikazuje na otvorenom, bejzbol, šišmiš, osoba&#10;&#10;Opis je automatski generiran">
            <a:extLst>
              <a:ext uri="{FF2B5EF4-FFF2-40B4-BE49-F238E27FC236}">
                <a16:creationId xmlns:a16="http://schemas.microsoft.com/office/drawing/2014/main" id="{97C611B4-2BA9-445C-84C4-550EDA7704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3"/>
            <a:ext cx="4600666" cy="6858000"/>
          </a:xfrm>
          <a:custGeom>
            <a:avLst/>
            <a:gdLst/>
            <a:ahLst/>
            <a:cxnLst/>
            <a:rect l="l" t="t" r="r" b="b"/>
            <a:pathLst>
              <a:path w="4600686" h="6858000">
                <a:moveTo>
                  <a:pt x="0" y="0"/>
                </a:moveTo>
                <a:lnTo>
                  <a:pt x="4600686" y="0"/>
                </a:lnTo>
                <a:lnTo>
                  <a:pt x="253210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F3A2F260-D080-447B-9A2D-11973C05D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554743"/>
            <a:ext cx="6067887" cy="4515399"/>
          </a:xfrm>
          <a:custGeom>
            <a:avLst/>
            <a:gdLst>
              <a:gd name="connsiteX0" fmla="*/ 0 w 6067887"/>
              <a:gd name="connsiteY0" fmla="*/ 0 h 4515399"/>
              <a:gd name="connsiteX1" fmla="*/ 6067887 w 6067887"/>
              <a:gd name="connsiteY1" fmla="*/ 0 h 4515399"/>
              <a:gd name="connsiteX2" fmla="*/ 4705907 w 6067887"/>
              <a:gd name="connsiteY2" fmla="*/ 4515399 h 4515399"/>
              <a:gd name="connsiteX3" fmla="*/ 0 w 6067887"/>
              <a:gd name="connsiteY3" fmla="*/ 4515399 h 4515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67887" h="4515399">
                <a:moveTo>
                  <a:pt x="0" y="0"/>
                </a:moveTo>
                <a:lnTo>
                  <a:pt x="6067887" y="0"/>
                </a:lnTo>
                <a:lnTo>
                  <a:pt x="4705907" y="4515399"/>
                </a:lnTo>
                <a:lnTo>
                  <a:pt x="0" y="4515399"/>
                </a:lnTo>
                <a:close/>
              </a:path>
            </a:pathLst>
          </a:cu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DB7E8C4-A3E5-4E0E-8C91-D7EB4C9A4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206" y="1015214"/>
            <a:ext cx="4817660" cy="977359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3200"/>
          </a:p>
          <a:p>
            <a:endParaRPr lang="en-US" sz="3200"/>
          </a:p>
        </p:txBody>
      </p:sp>
      <p:sp>
        <p:nvSpPr>
          <p:cNvPr id="28" name="Content Placeholder 25">
            <a:extLst>
              <a:ext uri="{FF2B5EF4-FFF2-40B4-BE49-F238E27FC236}">
                <a16:creationId xmlns:a16="http://schemas.microsoft.com/office/drawing/2014/main" id="{1E24A63F-78C8-4894-AE10-E50B44B40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206" y="2183642"/>
            <a:ext cx="4257667" cy="216999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 err="1">
                <a:ea typeface="+mn-lt"/>
                <a:cs typeface="+mn-lt"/>
              </a:rPr>
              <a:t>konjski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stajnjak</a:t>
            </a:r>
            <a:endParaRPr lang="en-US" sz="2000" dirty="0">
              <a:ea typeface="+mn-lt"/>
              <a:cs typeface="+mn-lt"/>
            </a:endParaRPr>
          </a:p>
          <a:p>
            <a:r>
              <a:rPr lang="en-US" sz="2000" dirty="0" err="1">
                <a:ea typeface="+mn-lt"/>
                <a:cs typeface="+mn-lt"/>
              </a:rPr>
              <a:t>usitnjavanje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zemlje</a:t>
            </a:r>
            <a:endParaRPr lang="en-US" sz="2000" dirty="0">
              <a:ea typeface="+mn-lt"/>
              <a:cs typeface="+mn-lt"/>
            </a:endParaRPr>
          </a:p>
          <a:p>
            <a:r>
              <a:rPr lang="en-US" sz="2000" dirty="0" err="1">
                <a:ea typeface="+mn-lt"/>
                <a:cs typeface="+mn-lt"/>
              </a:rPr>
              <a:t>formiranje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gredica</a:t>
            </a:r>
            <a:endParaRPr lang="en-US" sz="2000" dirty="0">
              <a:ea typeface="+mn-lt"/>
              <a:cs typeface="+mn-lt"/>
            </a:endParaRPr>
          </a:p>
        </p:txBody>
      </p:sp>
      <p:pic>
        <p:nvPicPr>
          <p:cNvPr id="5" name="Slika 5" descr="Slika na kojoj se prikazuje trava, na otvorenom, prašina, polje&#10;&#10;Opis je automatski generiran">
            <a:extLst>
              <a:ext uri="{FF2B5EF4-FFF2-40B4-BE49-F238E27FC236}">
                <a16:creationId xmlns:a16="http://schemas.microsoft.com/office/drawing/2014/main" id="{D7452EC9-808A-4DC5-AE85-135C4470141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26304" y="-3"/>
            <a:ext cx="4765696" cy="6858000"/>
          </a:xfrm>
          <a:custGeom>
            <a:avLst/>
            <a:gdLst/>
            <a:ahLst/>
            <a:cxnLst/>
            <a:rect l="l" t="t" r="r" b="b"/>
            <a:pathLst>
              <a:path w="4765696" h="6858000">
                <a:moveTo>
                  <a:pt x="2068579" y="0"/>
                </a:moveTo>
                <a:lnTo>
                  <a:pt x="4765696" y="0"/>
                </a:lnTo>
                <a:lnTo>
                  <a:pt x="4765696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660838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3" descr="Slika na kojoj se prikazuje trava, na otvorenom, muškarac, puteljak&#10;&#10;Opis je automatski generiran">
            <a:extLst>
              <a:ext uri="{FF2B5EF4-FFF2-40B4-BE49-F238E27FC236}">
                <a16:creationId xmlns:a16="http://schemas.microsoft.com/office/drawing/2014/main" id="{70355CC0-BD20-46CE-B74F-2498643C42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50304" y="243"/>
            <a:ext cx="7698564" cy="3346705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6451640" y="0"/>
                </a:lnTo>
                <a:lnTo>
                  <a:pt x="6451640" y="479"/>
                </a:lnTo>
                <a:lnTo>
                  <a:pt x="7698564" y="479"/>
                </a:lnTo>
                <a:lnTo>
                  <a:pt x="7698564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5" name="Slika 5" descr="Slika na kojoj se prikazuje na otvorenom, ograda, trava, staklenik&#10;&#10;Opis je automatski generiran">
            <a:extLst>
              <a:ext uri="{FF2B5EF4-FFF2-40B4-BE49-F238E27FC236}">
                <a16:creationId xmlns:a16="http://schemas.microsoft.com/office/drawing/2014/main" id="{124AEAC2-F5A4-4A20-9157-1461956230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5859777" cy="3346695"/>
          </a:xfrm>
          <a:custGeom>
            <a:avLst/>
            <a:gdLst/>
            <a:ahLst/>
            <a:cxnLst/>
            <a:rect l="l" t="t" r="r" b="b"/>
            <a:pathLst>
              <a:path w="5859797" h="3346705">
                <a:moveTo>
                  <a:pt x="0" y="0"/>
                </a:moveTo>
                <a:lnTo>
                  <a:pt x="5859797" y="0"/>
                </a:lnTo>
                <a:lnTo>
                  <a:pt x="4309834" y="3346705"/>
                </a:lnTo>
                <a:lnTo>
                  <a:pt x="4304257" y="3346705"/>
                </a:lnTo>
                <a:lnTo>
                  <a:pt x="3238029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4" name="Slika 4" descr="Slika na kojoj se prikazuje trava, na otvorenom, staklenik, zgrada&#10;&#10;Opis je automatski generiran">
            <a:extLst>
              <a:ext uri="{FF2B5EF4-FFF2-40B4-BE49-F238E27FC236}">
                <a16:creationId xmlns:a16="http://schemas.microsoft.com/office/drawing/2014/main" id="{31107128-CB0B-43B5-9B61-A0932C0D15A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089" y="3511295"/>
            <a:ext cx="5841911" cy="3346705"/>
          </a:xfrm>
          <a:custGeom>
            <a:avLst/>
            <a:gdLst/>
            <a:ahLst/>
            <a:cxnLst/>
            <a:rect l="l" t="t" r="r" b="b"/>
            <a:pathLst>
              <a:path w="5841911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5841911" y="0"/>
                </a:lnTo>
                <a:lnTo>
                  <a:pt x="5841911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2" name="Slika 2" descr="Slika na kojoj se prikazuje trava, na otvorenom, staklenik, zgrada&#10;&#10;Opis je automatski generiran">
            <a:extLst>
              <a:ext uri="{FF2B5EF4-FFF2-40B4-BE49-F238E27FC236}">
                <a16:creationId xmlns:a16="http://schemas.microsoft.com/office/drawing/2014/main" id="{C2373400-6D12-42B4-B3DD-1A0DE260530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3511295"/>
            <a:ext cx="7698544" cy="3346705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0" y="0"/>
                </a:moveTo>
                <a:lnTo>
                  <a:pt x="7698564" y="0"/>
                </a:lnTo>
                <a:lnTo>
                  <a:pt x="6148601" y="3346705"/>
                </a:lnTo>
                <a:lnTo>
                  <a:pt x="6143024" y="3346705"/>
                </a:lnTo>
                <a:lnTo>
                  <a:pt x="5076796" y="3346705"/>
                </a:lnTo>
                <a:lnTo>
                  <a:pt x="1246924" y="3346705"/>
                </a:lnTo>
                <a:lnTo>
                  <a:pt x="1246924" y="3346226"/>
                </a:lnTo>
                <a:lnTo>
                  <a:pt x="0" y="334622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76199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29FD90D9-0777-4927-90C9-E837E6773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lika 6" descr="Slika na kojoj se prikazuje na otvorenom, ograda, trava, vlak&#10;&#10;Opis je automatski generiran">
            <a:extLst>
              <a:ext uri="{FF2B5EF4-FFF2-40B4-BE49-F238E27FC236}">
                <a16:creationId xmlns:a16="http://schemas.microsoft.com/office/drawing/2014/main" id="{7A0C4617-A7CE-4FC8-B690-F8CA8EE89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643467" y="858000"/>
            <a:ext cx="2500368" cy="2725620"/>
          </a:xfrm>
          <a:prstGeom prst="rect">
            <a:avLst/>
          </a:prstGeom>
        </p:spPr>
      </p:pic>
      <p:pic>
        <p:nvPicPr>
          <p:cNvPr id="5" name="Slika 5" descr="Slika na kojoj se prikazuje trava, na otvorenom, zeleno, hrana&#10;&#10;Opis je automatski generiran">
            <a:extLst>
              <a:ext uri="{FF2B5EF4-FFF2-40B4-BE49-F238E27FC236}">
                <a16:creationId xmlns:a16="http://schemas.microsoft.com/office/drawing/2014/main" id="{89E01ECE-671B-4DD8-9D52-5424439CC1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460434" y="872282"/>
            <a:ext cx="2484967" cy="2697057"/>
          </a:xfrm>
          <a:prstGeom prst="rect">
            <a:avLst/>
          </a:prstGeom>
        </p:spPr>
      </p:pic>
      <p:pic>
        <p:nvPicPr>
          <p:cNvPr id="7" name="Slika 7" descr="Slika na kojoj se prikazuje trava, na otvorenom, vlak, praćenje&#10;&#10;Opis je automatski generiran">
            <a:extLst>
              <a:ext uri="{FF2B5EF4-FFF2-40B4-BE49-F238E27FC236}">
                <a16:creationId xmlns:a16="http://schemas.microsoft.com/office/drawing/2014/main" id="{9108E715-FE1A-4615-8B92-0E25593F947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2000" y="891236"/>
            <a:ext cx="2484967" cy="2710523"/>
          </a:xfrm>
          <a:prstGeom prst="rect">
            <a:avLst/>
          </a:prstGeom>
        </p:spPr>
      </p:pic>
      <p:pic>
        <p:nvPicPr>
          <p:cNvPr id="4" name="Slika 4" descr="Slika na kojoj se prikazuje na otvorenom, trava, malo, zeleno&#10;&#10;Opis je automatski generiran">
            <a:extLst>
              <a:ext uri="{FF2B5EF4-FFF2-40B4-BE49-F238E27FC236}">
                <a16:creationId xmlns:a16="http://schemas.microsoft.com/office/drawing/2014/main" id="{31294A05-DDBA-4F6A-A53B-FA8785ABBA6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63567" y="808995"/>
            <a:ext cx="2484966" cy="2875002"/>
          </a:xfrm>
          <a:prstGeom prst="rect">
            <a:avLst/>
          </a:prstGeom>
        </p:spPr>
      </p:pic>
      <p:sp>
        <p:nvSpPr>
          <p:cNvPr id="63" name="Parallelogram 62">
            <a:extLst>
              <a:ext uri="{FF2B5EF4-FFF2-40B4-BE49-F238E27FC236}">
                <a16:creationId xmlns:a16="http://schemas.microsoft.com/office/drawing/2014/main" id="{F92D073F-0FE7-41B7-ADCD-5CE16DEEE0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6062" y="4181364"/>
            <a:ext cx="11519876" cy="2177879"/>
          </a:xfrm>
          <a:prstGeom prst="parallelogram">
            <a:avLst>
              <a:gd name="adj" fmla="val 29000"/>
            </a:avLst>
          </a:prstGeom>
          <a:solidFill>
            <a:schemeClr val="tx1">
              <a:alpha val="9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3113B01-F22F-42FD-A9C5-9AE352D79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338" y="4441621"/>
            <a:ext cx="4626707" cy="1562517"/>
          </a:xfrm>
        </p:spPr>
        <p:txBody>
          <a:bodyPr anchor="ctr">
            <a:normAutofit/>
          </a:bodyPr>
          <a:lstStyle/>
          <a:p>
            <a:r>
              <a:rPr lang="hr-HR" sz="3200">
                <a:ea typeface="+mj-lt"/>
                <a:cs typeface="+mj-lt"/>
              </a:rPr>
              <a:t>UZGOJ RAJČICA</a:t>
            </a:r>
            <a:br>
              <a:rPr lang="hr-HR" sz="3200">
                <a:ea typeface="+mj-lt"/>
                <a:cs typeface="+mj-lt"/>
              </a:rPr>
            </a:br>
            <a:endParaRPr lang="hr-HR" sz="3200">
              <a:ea typeface="+mj-lt"/>
              <a:cs typeface="+mj-lt"/>
            </a:endParaRPr>
          </a:p>
          <a:p>
            <a:endParaRPr lang="hr-HR" sz="320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89C06BB-2D29-4EDB-A20D-409B8E778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5402" y="4441621"/>
            <a:ext cx="5082106" cy="159974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hibrid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rajčice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 err="1">
                <a:solidFill>
                  <a:schemeClr val="bg1"/>
                </a:solidFill>
              </a:rPr>
              <a:t>obrezivanje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zaperaka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 err="1">
                <a:solidFill>
                  <a:schemeClr val="bg1"/>
                </a:solidFill>
              </a:rPr>
              <a:t>vezanje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konopcima</a:t>
            </a:r>
            <a:endParaRPr lang="en-US" sz="20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2251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157</Words>
  <Application>Microsoft Office PowerPoint</Application>
  <PresentationFormat>Widescreen</PresentationFormat>
  <Paragraphs>55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Times New Roman</vt:lpstr>
      <vt:lpstr>Trebuchet MS</vt:lpstr>
      <vt:lpstr>Wingdings</vt:lpstr>
      <vt:lpstr>Wingdings 3</vt:lpstr>
      <vt:lpstr>Facet</vt:lpstr>
      <vt:lpstr>ERASMUS+ mobilnost - stručna praksa   Poljoprivredna srednja i visoka ŠKOLA  vert d' azur (Lycée Vert d'Azur horticole et agricole  LEGTA Antibes)</vt:lpstr>
      <vt:lpstr>Uvod</vt:lpstr>
      <vt:lpstr>STRUKTURA OBJEKTA</vt:lpstr>
      <vt:lpstr>POSLOVI VEZANI UZ UZGOJ POVRĆA</vt:lpstr>
      <vt:lpstr>PRIPREMA TLA</vt:lpstr>
      <vt:lpstr> </vt:lpstr>
      <vt:lpstr> </vt:lpstr>
      <vt:lpstr>PowerPoint Presentation</vt:lpstr>
      <vt:lpstr>UZGOJ RAJČICA  </vt:lpstr>
      <vt:lpstr>PowerPoint Presentation</vt:lpstr>
      <vt:lpstr>UZGOJ KRUMPIRA </vt:lpstr>
      <vt:lpstr>PowerPoint Presentation</vt:lpstr>
      <vt:lpstr>UZGOJ PATLIDŽANA</vt:lpstr>
      <vt:lpstr>PowerPoint Presentation</vt:lpstr>
      <vt:lpstr> UZGOJ CVIJEĆA</vt:lpstr>
      <vt:lpstr> </vt:lpstr>
      <vt:lpstr>POSLOVI VEZANI UZ UZGOJ CVIJEĆA</vt:lpstr>
      <vt:lpstr>PowerPoint Presentation</vt:lpstr>
      <vt:lpstr>PowerPoint Presentation</vt:lpstr>
      <vt:lpstr>UZGOJ ĐURĐICA </vt:lpstr>
      <vt:lpstr>Osiguravanje temperature klijanja     Uzgoj iz korijena</vt:lpstr>
      <vt:lpstr> </vt:lpstr>
      <vt:lpstr>TROPSKI STAKLENIK</vt:lpstr>
      <vt:lpstr>HVALA VAM NA PAŽNJI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Andreas</dc:creator>
  <cp:lastModifiedBy>Andreas Mađerić</cp:lastModifiedBy>
  <cp:revision>776</cp:revision>
  <dcterms:created xsi:type="dcterms:W3CDTF">2020-09-21T19:27:03Z</dcterms:created>
  <dcterms:modified xsi:type="dcterms:W3CDTF">2020-10-23T12:07:42Z</dcterms:modified>
</cp:coreProperties>
</file>