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73" r:id="rId4"/>
    <p:sldId id="258" r:id="rId5"/>
    <p:sldId id="260" r:id="rId6"/>
    <p:sldId id="262" r:id="rId7"/>
    <p:sldId id="263" r:id="rId8"/>
    <p:sldId id="267" r:id="rId9"/>
    <p:sldId id="264" r:id="rId10"/>
    <p:sldId id="265" r:id="rId11"/>
    <p:sldId id="268" r:id="rId12"/>
    <p:sldId id="269" r:id="rId13"/>
    <p:sldId id="271" r:id="rId14"/>
    <p:sldId id="272" r:id="rId15"/>
    <p:sldId id="275" r:id="rId16"/>
    <p:sldId id="274" r:id="rId17"/>
    <p:sldId id="277" r:id="rId18"/>
    <p:sldId id="278" r:id="rId19"/>
    <p:sldId id="280" r:id="rId20"/>
    <p:sldId id="26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4F41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4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2528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43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6351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5837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 cit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98403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ili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607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04203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18053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1728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3546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579163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2491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50222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43547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4751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949945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72F3F2-DFA6-4399-BA22-23F74A861D5B}" type="datetimeFigureOut">
              <a:rPr lang="hr-HR" smtClean="0"/>
              <a:t>8.11.2023.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5DD8AEB-1D9C-4D46-9FAF-F18BA403DD9A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07115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omunalac-kc.hr/trznica-i-sajmiste/certificirana-seljacka-trznica/" TargetMode="External"/><Relationship Id="rId2" Type="http://schemas.openxmlformats.org/officeDocument/2006/relationships/hyperlink" Target="https://poljoprivreda.gov.hr/UserDocsImages/dokumenti/hrana/zoi-zozp-zts/Katalog_zasticenih_proizvoda_2021_web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gk.hr/hrvatskom-kvalitetom-do-brendiranja-obiteljskog-turizma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oinstitut.hr/blog/hrana-i-predmeti-opce-uporabe/meso-hrvatskih-farmi-31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opcinapasman.hr/hrvatski-otocni-proizvod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lag-adrion.hr/zastita-i-oznacavanje-autohtonih-proizvoda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eko-pelin.hr/proizvodi/ljesnjak-ocisceni-ekoloski-proizvod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231766" y="382385"/>
            <a:ext cx="8915399" cy="2369126"/>
          </a:xfrm>
        </p:spPr>
        <p:txBody>
          <a:bodyPr/>
          <a:lstStyle/>
          <a:p>
            <a:r>
              <a:rPr lang="hr-HR" sz="3600" b="1" dirty="0">
                <a:solidFill>
                  <a:schemeClr val="accent6">
                    <a:lumMod val="50000"/>
                  </a:schemeClr>
                </a:solidFill>
                <a:ea typeface="Calibri" panose="020F0502020204030204" pitchFamily="34" charset="0"/>
              </a:rPr>
              <a:t>Kvaliteta u kratkim lancima opskrbe hranom</a:t>
            </a:r>
            <a:endParaRPr lang="hr-HR" sz="3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22FC074-3A51-45AA-A0E8-A3C27B11C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13316" y="3871291"/>
            <a:ext cx="6226030" cy="1126283"/>
          </a:xfrm>
        </p:spPr>
        <p:txBody>
          <a:bodyPr>
            <a:normAutofit lnSpcReduction="10000"/>
          </a:bodyPr>
          <a:lstStyle/>
          <a:p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Dušanka Gajdić, </a:t>
            </a:r>
            <a:r>
              <a:rPr kumimoji="0" lang="hr-HR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univ.spec.oec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., viši predavač</a:t>
            </a:r>
          </a:p>
          <a:p>
            <a:r>
              <a:rPr lang="hr-HR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Veleučilište u </a:t>
            </a:r>
            <a:r>
              <a:rPr lang="hr-HR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Križevcima</a:t>
            </a:r>
          </a:p>
          <a:p>
            <a:r>
              <a:rPr lang="hr-HR" dirty="0">
                <a:solidFill>
                  <a:srgbClr val="CC6600"/>
                </a:solidFill>
                <a:latin typeface="Arial" pitchFamily="34" charset="0"/>
                <a:cs typeface="Arial" pitchFamily="34" charset="0"/>
              </a:rPr>
              <a:t>Kontakt: dgajdic@vguk.hr</a:t>
            </a:r>
            <a:endParaRPr lang="hr-HR" dirty="0">
              <a:solidFill>
                <a:srgbClr val="CC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294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26664" y="280262"/>
            <a:ext cx="8911687" cy="572923"/>
          </a:xfrm>
        </p:spPr>
        <p:txBody>
          <a:bodyPr/>
          <a:lstStyle/>
          <a:p>
            <a:r>
              <a:rPr lang="hr-HR" sz="2000" b="1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Primjeri znakova kvaliteta u lancima opskrbe hranom U RH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481084" y="656399"/>
            <a:ext cx="10424159" cy="5845310"/>
          </a:xfrm>
        </p:spPr>
        <p:txBody>
          <a:bodyPr/>
          <a:lstStyle/>
          <a:p>
            <a:pPr algn="just"/>
            <a:r>
              <a:rPr lang="hr-HR" b="1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Regionalne i lokalne oznake kvalitete</a:t>
            </a:r>
            <a:r>
              <a:rPr lang="hr-HR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sve češće se pojavljuju na lokalnim tržištima poljoprivredno-prehrambenih proizvoda.</a:t>
            </a:r>
            <a:endParaRPr lang="hr-HR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AutoNum type="arabicPeriod"/>
            </a:pPr>
            <a:r>
              <a:rPr lang="hr-HR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Oznaka IQ – Istarska kvaliteta (engl. </a:t>
            </a:r>
            <a:r>
              <a:rPr lang="hr-HR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Istrian</a:t>
            </a:r>
            <a:r>
              <a:rPr lang="hr-HR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hr-HR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quality</a:t>
            </a:r>
            <a:r>
              <a:rPr lang="hr-HR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IQ) -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Prvenstveno je namijenjena označavanju vina visoke kvalitete proizvedenih od grožđa sorte malvazija istarska i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teran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te poticanju razvoja proizvodnje tih autohtonih vina. Istarska razvojna agencija (IDA) i udruga </a:t>
            </a:r>
            <a:r>
              <a:rPr lang="hr-HR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Vinistra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2005. godine potpisali su Ugovor o upotrebi oznake </a:t>
            </a:r>
          </a:p>
          <a:p>
            <a:pPr>
              <a:buAutoNum type="arabicPeriod"/>
            </a:pPr>
            <a:r>
              <a:rPr lang="hr-HR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Lika </a:t>
            </a:r>
            <a:r>
              <a:rPr lang="hr-HR" i="1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Quality</a:t>
            </a:r>
            <a:r>
              <a:rPr lang="hr-HR" i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-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Znak je zaštićen kao jamstveni žig u Državnom zavodu za zaštitu intelektualnog vlasništva Republike Hrvatske, a nositelj je Lokalna akcijska grupa Lika (LAG Lika) </a:t>
            </a:r>
          </a:p>
          <a:p>
            <a:pPr>
              <a:buAutoNum type="arabicPeriod"/>
            </a:pPr>
            <a:endParaRPr lang="hr-H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hr-HR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2164" y="3709629"/>
            <a:ext cx="4464557" cy="2585635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8106611" y="6166057"/>
            <a:ext cx="29620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https://www.lika-destination.hr/lika-quality/</a:t>
            </a:r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2325" y="3838275"/>
            <a:ext cx="2212047" cy="2212047"/>
          </a:xfrm>
          <a:prstGeom prst="rect">
            <a:avLst/>
          </a:prstGeom>
        </p:spPr>
      </p:pic>
      <p:sp>
        <p:nvSpPr>
          <p:cNvPr id="9" name="Pravokutnik 8"/>
          <p:cNvSpPr/>
          <p:nvPr/>
        </p:nvSpPr>
        <p:spPr>
          <a:xfrm>
            <a:off x="7765543" y="3572892"/>
            <a:ext cx="3273653" cy="2612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r-HR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Slika 7. Znak </a:t>
            </a:r>
            <a:r>
              <a:rPr lang="hr-HR" sz="11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Lika </a:t>
            </a:r>
            <a:r>
              <a:rPr lang="hr-HR" sz="1100" i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Quality</a:t>
            </a:r>
            <a:r>
              <a:rPr lang="hr-HR" sz="1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-regionalna oznaka kvalitete</a:t>
            </a:r>
            <a:endParaRPr lang="hr-HR" sz="1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8456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570DA20-3247-4CEA-8B29-3FF38B79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1078" y="288235"/>
            <a:ext cx="9144000" cy="628153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hr-HR" sz="2800" b="1" i="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Primjeri dobre prakse u RH za promociju i prodaju domaćih proizvoda</a:t>
            </a:r>
          </a:p>
          <a:p>
            <a:pPr algn="l">
              <a:buFont typeface="Wingdings" panose="05000000000000000000" pitchFamily="2" charset="2"/>
              <a:buChar char="Ø"/>
            </a:pPr>
            <a:endParaRPr lang="hr-HR" sz="2400" b="1" i="0" dirty="0">
              <a:solidFill>
                <a:schemeClr val="bg2">
                  <a:lumMod val="50000"/>
                </a:schemeClr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buFont typeface="Wingdings" panose="05000000000000000000" pitchFamily="2" charset="2"/>
              <a:buChar char="Ø"/>
            </a:pPr>
            <a:r>
              <a:rPr lang="hr-HR" sz="2400" b="1" i="0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CroTaste</a:t>
            </a:r>
            <a:r>
              <a:rPr lang="hr-HR" sz="2400" b="1" i="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– Kuća hrvatske hrane (HAPIH i </a:t>
            </a:r>
            <a:r>
              <a:rPr lang="hr-HR" sz="2400" b="1" i="0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Agroklaster</a:t>
            </a:r>
            <a:r>
              <a:rPr lang="hr-HR" sz="2400" b="1" i="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l">
              <a:buFontTx/>
              <a:buChar char="-"/>
            </a:pP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promotivno prodajni centar hrvatskih poljoprivrednih proizvoda</a:t>
            </a:r>
          </a:p>
          <a:p>
            <a:pPr algn="l">
              <a:buFontTx/>
              <a:buChar char="-"/>
            </a:pPr>
            <a:r>
              <a:rPr lang="hr-HR" sz="2400" i="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promociju hrvatskih proizvoda s međunarodnim oznakama kvalitete, ali ostalih proizvoda hrvatskih malih i srednjih proizvođača</a:t>
            </a:r>
          </a:p>
          <a:p>
            <a:pPr algn="l">
              <a:buFontTx/>
              <a:buChar char="-"/>
            </a:pPr>
            <a:r>
              <a:rPr lang="hr-HR" sz="2400" i="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pomoć našim malim proizvođačima (nedostatak sajmova zbog pandemije COVID-19)</a:t>
            </a:r>
          </a:p>
          <a:p>
            <a:pPr algn="l">
              <a:buFontTx/>
              <a:buChar char="-"/>
            </a:pPr>
            <a:r>
              <a:rPr lang="hr-HR" sz="2400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hr-HR" sz="2400" i="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roizvodi koji zadovoljavaju kriterije kvalitete, izvornosti, jasne </a:t>
            </a:r>
            <a:r>
              <a:rPr lang="hr-HR" sz="2400" i="0" dirty="0" err="1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sljedivosti</a:t>
            </a:r>
            <a:r>
              <a:rPr lang="hr-HR" sz="2400" i="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proizvodnje, ali i tržišne konkurentnosti</a:t>
            </a:r>
          </a:p>
          <a:p>
            <a:pPr algn="l">
              <a:buFontTx/>
              <a:buChar char="-"/>
            </a:pPr>
            <a:r>
              <a:rPr lang="hr-HR" sz="2400" i="0" dirty="0">
                <a:solidFill>
                  <a:schemeClr val="bg2">
                    <a:lumMod val="5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spaja plavu i zelenu Hrvatsku</a:t>
            </a:r>
            <a:endParaRPr lang="hr-HR" sz="2400" b="1" i="0" dirty="0">
              <a:solidFill>
                <a:srgbClr val="FFC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051727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na zatvorenom, polica, dućan&#10;&#10;Opis je automatski generiran">
            <a:extLst>
              <a:ext uri="{FF2B5EF4-FFF2-40B4-BE49-F238E27FC236}">
                <a16:creationId xmlns:a16="http://schemas.microsoft.com/office/drawing/2014/main" id="{94A31B4F-2E4F-4351-A38F-4875598EB3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05"/>
          <a:stretch/>
        </p:blipFill>
        <p:spPr>
          <a:xfrm>
            <a:off x="7794519" y="3506112"/>
            <a:ext cx="4397481" cy="3351888"/>
          </a:xfrm>
          <a:custGeom>
            <a:avLst/>
            <a:gdLst/>
            <a:ahLst/>
            <a:cxnLst/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2" name="Slika 1" descr="Slika na kojoj se prikazuje tekst, na otvorenom, prodaja&#10;&#10;Opis je automatski generiran">
            <a:extLst>
              <a:ext uri="{FF2B5EF4-FFF2-40B4-BE49-F238E27FC236}">
                <a16:creationId xmlns:a16="http://schemas.microsoft.com/office/drawing/2014/main" id="{AFC0360C-2049-4371-B90C-B5E5C4033F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3" r="5504"/>
          <a:stretch/>
        </p:blipFill>
        <p:spPr>
          <a:xfrm>
            <a:off x="20" y="10"/>
            <a:ext cx="9154673" cy="6863475"/>
          </a:xfrm>
          <a:custGeom>
            <a:avLst/>
            <a:gdLst/>
            <a:ahLst/>
            <a:cxnLst/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Slika 2" descr="Slika na kojoj se prikazuje tekst, na zatvorenom, osoba, strop&#10;&#10;Opis je automatski generiran">
            <a:extLst>
              <a:ext uri="{FF2B5EF4-FFF2-40B4-BE49-F238E27FC236}">
                <a16:creationId xmlns:a16="http://schemas.microsoft.com/office/drawing/2014/main" id="{7286A05B-04F9-4499-8DE6-F51F45C31A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16777"/>
          <a:stretch/>
        </p:blipFill>
        <p:spPr>
          <a:xfrm>
            <a:off x="6168189" y="10"/>
            <a:ext cx="6023811" cy="3346394"/>
          </a:xfrm>
          <a:custGeom>
            <a:avLst/>
            <a:gdLst/>
            <a:ahLst/>
            <a:cxnLst/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6982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A696357-B315-4D9E-BB00-C5180F54B08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72F6C6C-999D-43D5-AC07-AF342514404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8229600" cy="6858000"/>
          </a:xfrm>
          <a:prstGeom prst="rect">
            <a:avLst/>
          </a:prstGeom>
          <a:solidFill>
            <a:schemeClr val="tx2">
              <a:lumMod val="50000"/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EC04F56B-9315-467D-9EEF-52DE7F0B5A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1" y="659027"/>
            <a:ext cx="9042690" cy="1035152"/>
          </a:xfrm>
          <a:custGeom>
            <a:avLst/>
            <a:gdLst>
              <a:gd name="T0" fmla="*/ 1900 w 1902"/>
              <a:gd name="T1" fmla="*/ 77 h 163"/>
              <a:gd name="T2" fmla="*/ 1826 w 1902"/>
              <a:gd name="T3" fmla="*/ 3 h 163"/>
              <a:gd name="T4" fmla="*/ 1825 w 1902"/>
              <a:gd name="T5" fmla="*/ 2 h 163"/>
              <a:gd name="T6" fmla="*/ 1819 w 1902"/>
              <a:gd name="T7" fmla="*/ 0 h 163"/>
              <a:gd name="T8" fmla="*/ 1363 w 1902"/>
              <a:gd name="T9" fmla="*/ 0 h 163"/>
              <a:gd name="T10" fmla="*/ 1348 w 1902"/>
              <a:gd name="T11" fmla="*/ 0 h 163"/>
              <a:gd name="T12" fmla="*/ 1225 w 1902"/>
              <a:gd name="T13" fmla="*/ 0 h 163"/>
              <a:gd name="T14" fmla="*/ 1033 w 1902"/>
              <a:gd name="T15" fmla="*/ 0 h 163"/>
              <a:gd name="T16" fmla="*/ 892 w 1902"/>
              <a:gd name="T17" fmla="*/ 0 h 163"/>
              <a:gd name="T18" fmla="*/ 786 w 1902"/>
              <a:gd name="T19" fmla="*/ 0 h 163"/>
              <a:gd name="T20" fmla="*/ 577 w 1902"/>
              <a:gd name="T21" fmla="*/ 0 h 163"/>
              <a:gd name="T22" fmla="*/ 562 w 1902"/>
              <a:gd name="T23" fmla="*/ 0 h 163"/>
              <a:gd name="T24" fmla="*/ 439 w 1902"/>
              <a:gd name="T25" fmla="*/ 0 h 163"/>
              <a:gd name="T26" fmla="*/ 106 w 1902"/>
              <a:gd name="T27" fmla="*/ 0 h 163"/>
              <a:gd name="T28" fmla="*/ 0 w 1902"/>
              <a:gd name="T29" fmla="*/ 0 h 163"/>
              <a:gd name="T30" fmla="*/ 0 w 1902"/>
              <a:gd name="T31" fmla="*/ 163 h 163"/>
              <a:gd name="T32" fmla="*/ 106 w 1902"/>
              <a:gd name="T33" fmla="*/ 163 h 163"/>
              <a:gd name="T34" fmla="*/ 439 w 1902"/>
              <a:gd name="T35" fmla="*/ 163 h 163"/>
              <a:gd name="T36" fmla="*/ 562 w 1902"/>
              <a:gd name="T37" fmla="*/ 163 h 163"/>
              <a:gd name="T38" fmla="*/ 577 w 1902"/>
              <a:gd name="T39" fmla="*/ 163 h 163"/>
              <a:gd name="T40" fmla="*/ 786 w 1902"/>
              <a:gd name="T41" fmla="*/ 163 h 163"/>
              <a:gd name="T42" fmla="*/ 892 w 1902"/>
              <a:gd name="T43" fmla="*/ 163 h 163"/>
              <a:gd name="T44" fmla="*/ 1033 w 1902"/>
              <a:gd name="T45" fmla="*/ 163 h 163"/>
              <a:gd name="T46" fmla="*/ 1225 w 1902"/>
              <a:gd name="T47" fmla="*/ 163 h 163"/>
              <a:gd name="T48" fmla="*/ 1348 w 1902"/>
              <a:gd name="T49" fmla="*/ 163 h 163"/>
              <a:gd name="T50" fmla="*/ 1363 w 1902"/>
              <a:gd name="T51" fmla="*/ 163 h 163"/>
              <a:gd name="T52" fmla="*/ 1819 w 1902"/>
              <a:gd name="T53" fmla="*/ 163 h 163"/>
              <a:gd name="T54" fmla="*/ 1825 w 1902"/>
              <a:gd name="T55" fmla="*/ 161 h 163"/>
              <a:gd name="T56" fmla="*/ 1826 w 1902"/>
              <a:gd name="T57" fmla="*/ 160 h 163"/>
              <a:gd name="T58" fmla="*/ 1900 w 1902"/>
              <a:gd name="T59" fmla="*/ 86 h 163"/>
              <a:gd name="T60" fmla="*/ 1900 w 1902"/>
              <a:gd name="T61" fmla="*/ 77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902" h="163">
                <a:moveTo>
                  <a:pt x="1900" y="77"/>
                </a:moveTo>
                <a:cubicBezTo>
                  <a:pt x="1826" y="3"/>
                  <a:pt x="1826" y="3"/>
                  <a:pt x="1826" y="3"/>
                </a:cubicBezTo>
                <a:cubicBezTo>
                  <a:pt x="1825" y="2"/>
                  <a:pt x="1825" y="2"/>
                  <a:pt x="1825" y="2"/>
                </a:cubicBezTo>
                <a:cubicBezTo>
                  <a:pt x="1823" y="1"/>
                  <a:pt x="1821" y="0"/>
                  <a:pt x="1819" y="0"/>
                </a:cubicBezTo>
                <a:cubicBezTo>
                  <a:pt x="1363" y="0"/>
                  <a:pt x="1363" y="0"/>
                  <a:pt x="1363" y="0"/>
                </a:cubicBezTo>
                <a:cubicBezTo>
                  <a:pt x="1348" y="0"/>
                  <a:pt x="1348" y="0"/>
                  <a:pt x="1348" y="0"/>
                </a:cubicBezTo>
                <a:cubicBezTo>
                  <a:pt x="1225" y="0"/>
                  <a:pt x="1225" y="0"/>
                  <a:pt x="1225" y="0"/>
                </a:cubicBezTo>
                <a:cubicBezTo>
                  <a:pt x="1033" y="0"/>
                  <a:pt x="1033" y="0"/>
                  <a:pt x="1033" y="0"/>
                </a:cubicBezTo>
                <a:cubicBezTo>
                  <a:pt x="892" y="0"/>
                  <a:pt x="892" y="0"/>
                  <a:pt x="892" y="0"/>
                </a:cubicBezTo>
                <a:cubicBezTo>
                  <a:pt x="786" y="0"/>
                  <a:pt x="786" y="0"/>
                  <a:pt x="786" y="0"/>
                </a:cubicBezTo>
                <a:cubicBezTo>
                  <a:pt x="577" y="0"/>
                  <a:pt x="577" y="0"/>
                  <a:pt x="577" y="0"/>
                </a:cubicBezTo>
                <a:cubicBezTo>
                  <a:pt x="562" y="0"/>
                  <a:pt x="562" y="0"/>
                  <a:pt x="562" y="0"/>
                </a:cubicBezTo>
                <a:cubicBezTo>
                  <a:pt x="439" y="0"/>
                  <a:pt x="439" y="0"/>
                  <a:pt x="439" y="0"/>
                </a:cubicBezTo>
                <a:cubicBezTo>
                  <a:pt x="106" y="0"/>
                  <a:pt x="106" y="0"/>
                  <a:pt x="10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3"/>
                  <a:pt x="0" y="163"/>
                  <a:pt x="0" y="163"/>
                </a:cubicBezTo>
                <a:cubicBezTo>
                  <a:pt x="106" y="163"/>
                  <a:pt x="106" y="163"/>
                  <a:pt x="106" y="163"/>
                </a:cubicBezTo>
                <a:cubicBezTo>
                  <a:pt x="439" y="163"/>
                  <a:pt x="439" y="163"/>
                  <a:pt x="439" y="163"/>
                </a:cubicBezTo>
                <a:cubicBezTo>
                  <a:pt x="562" y="163"/>
                  <a:pt x="562" y="163"/>
                  <a:pt x="562" y="163"/>
                </a:cubicBezTo>
                <a:cubicBezTo>
                  <a:pt x="577" y="163"/>
                  <a:pt x="577" y="163"/>
                  <a:pt x="577" y="163"/>
                </a:cubicBezTo>
                <a:cubicBezTo>
                  <a:pt x="786" y="163"/>
                  <a:pt x="786" y="163"/>
                  <a:pt x="786" y="163"/>
                </a:cubicBezTo>
                <a:cubicBezTo>
                  <a:pt x="892" y="163"/>
                  <a:pt x="892" y="163"/>
                  <a:pt x="892" y="163"/>
                </a:cubicBezTo>
                <a:cubicBezTo>
                  <a:pt x="1033" y="163"/>
                  <a:pt x="1033" y="163"/>
                  <a:pt x="1033" y="163"/>
                </a:cubicBezTo>
                <a:cubicBezTo>
                  <a:pt x="1225" y="163"/>
                  <a:pt x="1225" y="163"/>
                  <a:pt x="1225" y="163"/>
                </a:cubicBezTo>
                <a:cubicBezTo>
                  <a:pt x="1348" y="163"/>
                  <a:pt x="1348" y="163"/>
                  <a:pt x="1348" y="163"/>
                </a:cubicBezTo>
                <a:cubicBezTo>
                  <a:pt x="1363" y="163"/>
                  <a:pt x="1363" y="163"/>
                  <a:pt x="1363" y="163"/>
                </a:cubicBezTo>
                <a:cubicBezTo>
                  <a:pt x="1819" y="163"/>
                  <a:pt x="1819" y="163"/>
                  <a:pt x="1819" y="163"/>
                </a:cubicBezTo>
                <a:cubicBezTo>
                  <a:pt x="1821" y="163"/>
                  <a:pt x="1823" y="162"/>
                  <a:pt x="1825" y="161"/>
                </a:cubicBezTo>
                <a:cubicBezTo>
                  <a:pt x="1825" y="160"/>
                  <a:pt x="1825" y="160"/>
                  <a:pt x="1826" y="160"/>
                </a:cubicBezTo>
                <a:cubicBezTo>
                  <a:pt x="1900" y="86"/>
                  <a:pt x="1900" y="86"/>
                  <a:pt x="1900" y="86"/>
                </a:cubicBezTo>
                <a:cubicBezTo>
                  <a:pt x="1902" y="83"/>
                  <a:pt x="1902" y="79"/>
                  <a:pt x="1900" y="7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570DA20-3247-4CEA-8B29-3FF38B792A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866" y="2032000"/>
            <a:ext cx="7145867" cy="387922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sz="2400" b="1" i="0" dirty="0">
                <a:solidFill>
                  <a:srgbClr val="FFC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Primjeri dobre prakse u RH za promociju domaćih proizvoda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sz="2400" b="1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Plavi ceker – grad Zagreb</a:t>
            </a:r>
          </a:p>
          <a:p>
            <a:pPr marL="0" indent="0">
              <a:buNone/>
            </a:pPr>
            <a:r>
              <a:rPr lang="hr-HR" sz="240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OZNAKA - namijenjena označavanju, isticanju i promociji najkvalitetnijih poljoprivredno-prehrambenih proizvoda proizvedenih na području Republike Hrvatske</a:t>
            </a:r>
          </a:p>
          <a:p>
            <a:pPr marL="0" indent="0">
              <a:buNone/>
            </a:pPr>
            <a:r>
              <a:rPr lang="hr-HR" sz="240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OZNAKA - figurativni žig registriran kod Državnog zavoda za intelektualno vlasništvo Republike Hrvatske </a:t>
            </a:r>
          </a:p>
          <a:p>
            <a:pPr marL="0" indent="0">
              <a:buNone/>
            </a:pPr>
            <a:r>
              <a:rPr lang="hr-HR" sz="2400" dirty="0">
                <a:solidFill>
                  <a:srgbClr val="FE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Nositelj OZNAKE - Grad Zagreb</a:t>
            </a:r>
          </a:p>
          <a:p>
            <a:pPr marL="0" indent="0">
              <a:buNone/>
            </a:pPr>
            <a:endParaRPr lang="hr-HR" sz="2400" b="1" dirty="0">
              <a:solidFill>
                <a:srgbClr val="FEFF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hr-HR" b="1" i="0" dirty="0">
              <a:solidFill>
                <a:srgbClr val="FEFFFF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>
              <a:solidFill>
                <a:srgbClr val="FEFFFF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id="{C152D229-B02A-491F-987D-37C09CFBC7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3057" y="2493646"/>
            <a:ext cx="3001931" cy="293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35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A1E8920A-9DA4-477F-9817-48DF487B4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6277" y="357808"/>
            <a:ext cx="9316279" cy="5777947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„PLAVI CEKER” uz slogan</a:t>
            </a:r>
          </a:p>
          <a:p>
            <a:pPr marL="0" indent="0">
              <a:buNone/>
            </a:pPr>
            <a:endParaRPr lang="hr-HR" sz="2000" b="1" dirty="0">
              <a:solidFill>
                <a:schemeClr val="tx2">
                  <a:lumMod val="75000"/>
                </a:schemeClr>
              </a:solidFill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„ od hrvatskog polja do zagrebačkog stola  </a:t>
            </a:r>
          </a:p>
          <a:p>
            <a:pPr marL="342900" marR="0" lvl="0" indent="-3429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hr-HR" sz="32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jamči Zagreb </a:t>
            </a:r>
            <a:r>
              <a:rPr kumimoji="0" lang="hr-HR" sz="2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aramond" pitchFamily="18" charset="0"/>
                <a:ea typeface="+mn-ea"/>
                <a:cs typeface="+mn-cs"/>
              </a:rPr>
              <a:t>” </a:t>
            </a:r>
            <a:endParaRPr lang="hr-HR" sz="2000" b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Uvjeti dodijele oznake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- </a:t>
            </a: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da su proizvedeni na području Republike Hrvatske,</a:t>
            </a:r>
          </a:p>
          <a:p>
            <a:pPr marL="0" indent="0" algn="just">
              <a:buNone/>
            </a:pP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- da su proizvedeni od sirovina koje su podrijetlom iz Republike Hrvatske,</a:t>
            </a:r>
          </a:p>
          <a:p>
            <a:pPr marL="0" indent="0" algn="just">
              <a:buNone/>
            </a:pP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- da udovoljavaju važećim propisima iz područja  hrane, a odnose se na sve faze proizvodnje, prerade i distribucije hrane, </a:t>
            </a:r>
          </a:p>
          <a:p>
            <a:pPr algn="just">
              <a:buFontTx/>
              <a:buChar char="-"/>
            </a:pPr>
            <a:r>
              <a:rPr lang="hr-HR" sz="2000" dirty="0">
                <a:solidFill>
                  <a:schemeClr val="tx2">
                    <a:lumMod val="75000"/>
                  </a:schemeClr>
                </a:solidFill>
              </a:rPr>
              <a:t>da udovoljavaju parametrima kvalitete iz pravilnika.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Oznaka se dodjeljuje na temelju javnog poziva koji objavljuje Grad Zagreb na web stranici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Ured pribavlja rezultate senzorske i po potrebi fizikalno-kemijske analize uzoraka proizvoda od ovlaštenih zavoda ili laboratorija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chemeClr val="tx2">
                    <a:lumMod val="75000"/>
                  </a:schemeClr>
                </a:solidFill>
              </a:rPr>
              <a:t>Kontrolu korištenja Oznake provodi grad Zagreb putem Gradskog ureda za poljoprivredu i šumarstvo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hr-HR" sz="2000" b="1" dirty="0">
              <a:solidFill>
                <a:schemeClr val="tx2">
                  <a:lumMod val="75000"/>
                </a:schemeClr>
              </a:solidFill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hr-HR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895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CB92C8CA-51CB-4511-AEBA-C04E0B721A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tekst, na zatvorenom&#10;&#10;Opis je automatski generiran">
            <a:extLst>
              <a:ext uri="{FF2B5EF4-FFF2-40B4-BE49-F238E27FC236}">
                <a16:creationId xmlns:a16="http://schemas.microsoft.com/office/drawing/2014/main" id="{E5D6EF34-8FE3-4564-81F5-B4C9AD218E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17" r="-2" b="62"/>
          <a:stretch/>
        </p:blipFill>
        <p:spPr>
          <a:xfrm>
            <a:off x="196730" y="165419"/>
            <a:ext cx="5806505" cy="3181935"/>
          </a:xfrm>
          <a:prstGeom prst="rect">
            <a:avLst/>
          </a:prstGeom>
        </p:spPr>
      </p:pic>
      <p:pic>
        <p:nvPicPr>
          <p:cNvPr id="5" name="Slika 4" descr="Slika na kojoj se prikazuje torba, dodatak&#10;&#10;Opis je automatski generiran">
            <a:extLst>
              <a:ext uri="{FF2B5EF4-FFF2-40B4-BE49-F238E27FC236}">
                <a16:creationId xmlns:a16="http://schemas.microsoft.com/office/drawing/2014/main" id="{A94D4670-5690-408E-87FD-56DA75730F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0" r="2" b="2"/>
          <a:stretch/>
        </p:blipFill>
        <p:spPr>
          <a:xfrm>
            <a:off x="6188766" y="165419"/>
            <a:ext cx="2822342" cy="3181935"/>
          </a:xfrm>
          <a:prstGeom prst="rect">
            <a:avLst/>
          </a:prstGeom>
        </p:spPr>
      </p:pic>
      <p:pic>
        <p:nvPicPr>
          <p:cNvPr id="8" name="Slika 7" descr="Slika na kojoj se prikazuje tekst, na zatvorenom, zatrpano&#10;&#10;Opis je automatski generiran">
            <a:extLst>
              <a:ext uri="{FF2B5EF4-FFF2-40B4-BE49-F238E27FC236}">
                <a16:creationId xmlns:a16="http://schemas.microsoft.com/office/drawing/2014/main" id="{1B9DD116-7EFA-4802-9E9F-3E0954E2C8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711" r="2" b="10589"/>
          <a:stretch/>
        </p:blipFill>
        <p:spPr>
          <a:xfrm>
            <a:off x="9181834" y="165419"/>
            <a:ext cx="2851140" cy="3181935"/>
          </a:xfrm>
          <a:prstGeom prst="rect">
            <a:avLst/>
          </a:prstGeom>
        </p:spPr>
      </p:pic>
      <p:pic>
        <p:nvPicPr>
          <p:cNvPr id="2" name="Slika 1" descr="Slika na kojoj se prikazuje tekst, trgovina, prodaja&#10;&#10;Opis je automatski generiran">
            <a:extLst>
              <a:ext uri="{FF2B5EF4-FFF2-40B4-BE49-F238E27FC236}">
                <a16:creationId xmlns:a16="http://schemas.microsoft.com/office/drawing/2014/main" id="{6174D53E-1BBE-4465-8CDB-93C949BC9D7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425" r="-2" b="15413"/>
          <a:stretch/>
        </p:blipFill>
        <p:spPr>
          <a:xfrm>
            <a:off x="191087" y="3515901"/>
            <a:ext cx="5806505" cy="2796836"/>
          </a:xfrm>
          <a:prstGeom prst="rect">
            <a:avLst/>
          </a:prstGeom>
        </p:spPr>
      </p:pic>
      <p:pic>
        <p:nvPicPr>
          <p:cNvPr id="3" name="Slika 2" descr="Slika na kojoj se prikazuje tekst, osoba, na zatvorenom, zatrpano&#10;&#10;Opis je automatski generiran">
            <a:extLst>
              <a:ext uri="{FF2B5EF4-FFF2-40B4-BE49-F238E27FC236}">
                <a16:creationId xmlns:a16="http://schemas.microsoft.com/office/drawing/2014/main" id="{CEEE8FE3-79BD-468E-99E6-F0AA15F28A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5677" r="2" b="2"/>
          <a:stretch/>
        </p:blipFill>
        <p:spPr>
          <a:xfrm>
            <a:off x="6194411" y="3510646"/>
            <a:ext cx="2822342" cy="2796836"/>
          </a:xfrm>
          <a:prstGeom prst="rect">
            <a:avLst/>
          </a:prstGeom>
        </p:spPr>
      </p:pic>
      <p:pic>
        <p:nvPicPr>
          <p:cNvPr id="6" name="Slika 5" descr="Slika na kojoj se prikazuje zid, na zatvorenom, pod&#10;&#10;Opis je automatski generiran">
            <a:extLst>
              <a:ext uri="{FF2B5EF4-FFF2-40B4-BE49-F238E27FC236}">
                <a16:creationId xmlns:a16="http://schemas.microsoft.com/office/drawing/2014/main" id="{60B52C01-1E53-4F16-AEE9-C85BF144008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532" r="19674" b="-4"/>
          <a:stretch/>
        </p:blipFill>
        <p:spPr>
          <a:xfrm>
            <a:off x="9187479" y="3510646"/>
            <a:ext cx="2851140" cy="2796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053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9057CB7-ECF6-4E38-A010-9D5F75CDDC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3925" y="1417982"/>
            <a:ext cx="8915400" cy="455874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000" b="1" dirty="0"/>
              <a:t>Oznaka </a:t>
            </a:r>
            <a:r>
              <a:rPr lang="hr-HR" sz="2000" b="1" dirty="0">
                <a:solidFill>
                  <a:srgbClr val="0070C0"/>
                </a:solidFill>
              </a:rPr>
              <a:t>„PLAVI CEKER” </a:t>
            </a:r>
            <a:r>
              <a:rPr lang="hr-HR" sz="2000" b="1" dirty="0"/>
              <a:t>jamči…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8712"/>
              </a:buClr>
              <a:buSzTx/>
              <a:buFontTx/>
              <a:buChar char="-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da su proizvodi proizvedeni na području Republike Hrvatske i od sirovina koje su podrijetlom iz Republike Hrvatske,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8712"/>
              </a:buClr>
              <a:buSzTx/>
              <a:buFontTx/>
              <a:buChar char="-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da su proizvodi s dodanom vrijednošću,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8712"/>
              </a:buClr>
              <a:buSzTx/>
              <a:buFontTx/>
              <a:buChar char="-"/>
              <a:tabLst/>
              <a:defRPr/>
            </a:pPr>
            <a:r>
              <a:rPr kumimoji="0" lang="hr-H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da su: domaći, visokokvalitetni, kontrolirani i provjereni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E78712"/>
              </a:buClr>
              <a:buSzTx/>
              <a:buNone/>
              <a:tabLst/>
              <a:defRPr/>
            </a:pPr>
            <a:endParaRPr lang="hr-HR" sz="20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hr-HR" sz="2000" b="1" dirty="0"/>
              <a:t>Grad Zagreb je potpisnik Milanskog pakta – Pakt o urbanoj prehrani</a:t>
            </a:r>
          </a:p>
          <a:p>
            <a:pPr marL="0" indent="0">
              <a:buNone/>
            </a:pPr>
            <a:r>
              <a:rPr lang="hr-HR" sz="2000" b="1" dirty="0"/>
              <a:t>- </a:t>
            </a:r>
            <a:r>
              <a:rPr lang="hr-HR" sz="2000" dirty="0"/>
              <a:t>osnovan Odjel za pripremu i provedbu mjera politike urbane prehrane</a:t>
            </a:r>
          </a:p>
          <a:p>
            <a:pPr marL="0" indent="0">
              <a:buNone/>
            </a:pPr>
            <a:endParaRPr lang="hr-HR" sz="2000" b="1" dirty="0"/>
          </a:p>
          <a:p>
            <a:pPr marL="0" indent="0">
              <a:buNone/>
            </a:pPr>
            <a:endParaRPr lang="hr-HR" sz="2000" dirty="0"/>
          </a:p>
          <a:p>
            <a:pPr marL="0" indent="0">
              <a:buNone/>
            </a:pP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188477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D8DE9D5-0F52-4915-A0AF-0BD0AAEAE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8038" y="306333"/>
            <a:ext cx="8911687" cy="640445"/>
          </a:xfrm>
        </p:spPr>
        <p:txBody>
          <a:bodyPr>
            <a:normAutofit fontScale="90000"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Primjeri dobre prakse u RH za promociju domaćih proizvoda</a:t>
            </a:r>
            <a:b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DA0AEAF-6917-43D1-84F4-86392F3F6E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8038" y="1126434"/>
            <a:ext cx="9643333" cy="524786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hr-HR" b="1" dirty="0"/>
              <a:t>PROJEKT  „CERTIFICIRANA SELJAČKA TRŽNICA“</a:t>
            </a:r>
          </a:p>
          <a:p>
            <a:pPr marL="0" indent="0">
              <a:buNone/>
            </a:pPr>
            <a:r>
              <a:rPr lang="hr-HR" b="1" dirty="0"/>
              <a:t>Kome se dodjeljuje?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oznaka "Proizvodi hrvatskog seljaka" dodjeljuje poljoprivrednim proizvođačima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namijenjena označavanju poljoprivrednih proizvoda i prerađevina standardne kvalitete proizvedenih na području Hrvatske koji se izravno prodaju na gradskim, općinskim ili tržnicama u privatnom vlasništvu </a:t>
            </a:r>
          </a:p>
          <a:p>
            <a:pPr marL="0" indent="0">
              <a:buNone/>
            </a:pPr>
            <a:r>
              <a:rPr lang="hr-HR" b="1" dirty="0"/>
              <a:t>Zašto?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poticanje razvoja izravne prodaje poljoprivrednih proizvoda i prerađevina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podizanju konkurentnosti malih proizvođača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uspostavi bolje komunikacije potrošača i proizvođača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promocije i prodaje hrvatskih poljoprivrednih proizvoda i prerađevina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osigurava transparentnost i </a:t>
            </a:r>
            <a:r>
              <a:rPr lang="hr-HR" dirty="0" err="1"/>
              <a:t>sljedivost</a:t>
            </a:r>
            <a:r>
              <a:rPr lang="hr-HR" dirty="0"/>
              <a:t> proizvodnje i prodaje na tržnicama.</a:t>
            </a:r>
          </a:p>
          <a:p>
            <a:pPr marL="0" indent="0">
              <a:buNone/>
            </a:pPr>
            <a:r>
              <a:rPr lang="hr-HR" b="1" dirty="0"/>
              <a:t>Tko dodjeljuje?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hr-HR" dirty="0"/>
              <a:t>Gradovi u suradnji s gradskim i drugim tržnicama</a:t>
            </a:r>
          </a:p>
          <a:p>
            <a:pPr marL="0" indent="0">
              <a:buNone/>
            </a:pPr>
            <a:endParaRPr lang="hr-HR" b="1" dirty="0"/>
          </a:p>
        </p:txBody>
      </p:sp>
    </p:spTree>
    <p:extLst>
      <p:ext uri="{BB962C8B-B14F-4D97-AF65-F5344CB8AC3E}">
        <p14:creationId xmlns:p14="http://schemas.microsoft.com/office/powerpoint/2010/main" val="3882108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3F707D5A-03DE-476E-B7E1-EBAFA97016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47290" y="1166191"/>
            <a:ext cx="5079251" cy="4969564"/>
          </a:xfrm>
        </p:spPr>
        <p:txBody>
          <a:bodyPr/>
          <a:lstStyle/>
          <a:p>
            <a:r>
              <a:rPr lang="hr-HR" dirty="0"/>
              <a:t>Certifikat „Proizvodi hrvatskog seljaka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FFB83CA8-92FB-4CC5-A515-9CBDA71D8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8955" y="1166191"/>
            <a:ext cx="4577183" cy="4969565"/>
          </a:xfrm>
        </p:spPr>
        <p:txBody>
          <a:bodyPr/>
          <a:lstStyle/>
          <a:p>
            <a:r>
              <a:rPr lang="hr-HR" dirty="0"/>
              <a:t>Prigodna odjeća za nositelje oznake „Proizvodi hrvatskog seljaka“</a:t>
            </a:r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E3E27FE5-E4C1-4C32-93BB-1C56FA052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6877" y="2277788"/>
            <a:ext cx="3121338" cy="357359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id="{C09D02BC-B588-47BF-B9B6-5EC3A4468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275" y="1855304"/>
            <a:ext cx="5670980" cy="399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255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Slika 2" descr="Slika na kojoj se prikazuje na zatvorenom, pult, nekoliko&#10;&#10;Opis je automatski generiran">
            <a:extLst>
              <a:ext uri="{FF2B5EF4-FFF2-40B4-BE49-F238E27FC236}">
                <a16:creationId xmlns:a16="http://schemas.microsoft.com/office/drawing/2014/main" id="{1A973631-2D07-4CFC-9B83-D835048B02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877" r="4523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id="{115E8A91-4D8D-4B75-8374-5E95EF8E48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330" b="3960"/>
          <a:stretch/>
        </p:blipFill>
        <p:spPr>
          <a:xfrm>
            <a:off x="7534656" y="1"/>
            <a:ext cx="4657344" cy="3346704"/>
          </a:xfrm>
          <a:prstGeom prst="rect">
            <a:avLst/>
          </a:prstGeom>
        </p:spPr>
      </p:pic>
      <p:pic>
        <p:nvPicPr>
          <p:cNvPr id="2" name="Slika 1" descr="Slika na kojoj se prikazuje hrana, svježe, nekoliko, raznolikost&#10;&#10;Opis je automatski generiran">
            <a:extLst>
              <a:ext uri="{FF2B5EF4-FFF2-40B4-BE49-F238E27FC236}">
                <a16:creationId xmlns:a16="http://schemas.microsoft.com/office/drawing/2014/main" id="{9D667CD4-BCBC-4D13-B614-D9508F86BC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7276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6415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01078" y="213292"/>
            <a:ext cx="8911687" cy="595091"/>
          </a:xfrm>
        </p:spPr>
        <p:txBody>
          <a:bodyPr>
            <a:normAutofit/>
          </a:bodyPr>
          <a:lstStyle/>
          <a:p>
            <a:r>
              <a:rPr lang="hr-HR" sz="2400" b="1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Kvaliteta u kratkim lancima opskrbe hranom</a:t>
            </a:r>
            <a:endParaRPr lang="hr-HR" sz="2400" dirty="0">
              <a:solidFill>
                <a:srgbClr val="CC66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001078" y="808383"/>
            <a:ext cx="9312341" cy="537568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hr-HR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pojmu kvalitete poljoprivredno-prehrambenih proizvoda može se raspravljati sa sljedećih stajališta: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poljoprivrednog proizvođača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prerađivačkog sektora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poljoprivrednih proizvoda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prodavača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hr-HR" sz="22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potrošača.</a:t>
            </a:r>
          </a:p>
          <a:p>
            <a:pPr marL="0" lvl="0" indent="0">
              <a:buNone/>
            </a:pPr>
            <a:endParaRPr lang="hr-HR" sz="20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hr-HR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Pitanja za studente</a:t>
            </a:r>
          </a:p>
          <a:p>
            <a:pPr marL="0" lvl="0" indent="0">
              <a:buNone/>
            </a:pPr>
            <a:r>
              <a:rPr lang="hr-HR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Je li certifikacija kvalitete poljoprivredno-prehrambenih proizvoda kod malih poljoprivredno-prehrambenih proizvođača tržišni izbor? </a:t>
            </a:r>
          </a:p>
          <a:p>
            <a:pPr marL="0" lvl="0" indent="0">
              <a:buNone/>
            </a:pPr>
            <a:r>
              <a:rPr lang="hr-HR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Postoje li znakovi kvalitete i zaštitni znakovi za lokalne poljoprivredno-prehrambene proizvode? </a:t>
            </a:r>
          </a:p>
          <a:p>
            <a:pPr marL="0" lvl="0" indent="0">
              <a:buNone/>
            </a:pPr>
            <a:r>
              <a:rPr lang="hr-HR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Je li bitno tko potvrđuje kvalitetu poljoprivredno-prehrambenih proizvoda? </a:t>
            </a:r>
          </a:p>
          <a:p>
            <a:pPr marL="0" lvl="0" indent="0">
              <a:buNone/>
            </a:pPr>
            <a:r>
              <a:rPr lang="hr-HR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Koje koristi od toga mogu ostvariti mali proizvođači?</a:t>
            </a:r>
          </a:p>
          <a:p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0133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zervirano mjesto sadržaja 4"/>
          <p:cNvSpPr>
            <a:spLocks noGrp="1"/>
          </p:cNvSpPr>
          <p:nvPr>
            <p:ph idx="1"/>
          </p:nvPr>
        </p:nvSpPr>
        <p:spPr>
          <a:xfrm>
            <a:off x="1953108" y="808382"/>
            <a:ext cx="8915400" cy="3777622"/>
          </a:xfrm>
        </p:spPr>
        <p:txBody>
          <a:bodyPr/>
          <a:lstStyle/>
          <a:p>
            <a:pPr marL="0" indent="0">
              <a:buNone/>
            </a:pPr>
            <a:r>
              <a:rPr lang="hr-HR" b="1" u="sng" dirty="0">
                <a:hlinkClick r:id="rId2"/>
              </a:rPr>
              <a:t>Izvori slika </a:t>
            </a:r>
          </a:p>
          <a:p>
            <a:endParaRPr lang="hr-HR" dirty="0">
              <a:hlinkClick r:id="rId2"/>
            </a:endParaRPr>
          </a:p>
          <a:p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https://poljoprivreda.gov.hr/UserDocsImages/dokumenti/hrana/zoi-zozp-zts/Katalog_zasticenih_proizvoda_2021_web.pdf</a:t>
            </a:r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hr-HR" sz="1800" i="1" u="sng" dirty="0">
                <a:solidFill>
                  <a:srgbClr val="6B9F2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http://www.komunalac-kc.hr/trznica-i-sajmiste/certificirana-seljacka-trznica/</a:t>
            </a:r>
            <a:r>
              <a:rPr lang="hr-HR" sz="1800" i="1" u="sng" dirty="0">
                <a:solidFill>
                  <a:srgbClr val="6B9F2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1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hr-HR" dirty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44674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5836769-4D6D-4FDB-ACEB-851BD6CBB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4055" y="285427"/>
            <a:ext cx="8911687" cy="661351"/>
          </a:xfrm>
        </p:spPr>
        <p:txBody>
          <a:bodyPr>
            <a:normAutofit fontScale="90000"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tabLst/>
              <a:defRPr/>
            </a:pPr>
            <a:r>
              <a:rPr lang="hr-HR" sz="2800" b="1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Kvaliteta u kratkim lancima opskrbe hranom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/>
            </a:r>
            <a:b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6693DC52-0A21-41CF-8A13-1F38A791CB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6926" y="1367533"/>
            <a:ext cx="8915400" cy="464895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chemeClr val="bg2">
                    <a:lumMod val="25000"/>
                  </a:schemeClr>
                </a:solidFill>
              </a:rPr>
              <a:t>Problemi s kojima se susreću proizvođači</a:t>
            </a:r>
          </a:p>
          <a:p>
            <a:pPr>
              <a:buFont typeface="Century Gothic" panose="020B0502020202020204" pitchFamily="34" charset="0"/>
              <a:buChar char="–"/>
            </a:pP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neorganiziranost u zajedničkom nastupu na tržištu</a:t>
            </a:r>
          </a:p>
          <a:p>
            <a:pPr>
              <a:buFont typeface="Century Gothic" panose="020B0502020202020204" pitchFamily="34" charset="0"/>
              <a:buChar char="–"/>
            </a:pP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slab marketing</a:t>
            </a:r>
          </a:p>
          <a:p>
            <a:pPr>
              <a:buFont typeface="Century Gothic" panose="020B0502020202020204" pitchFamily="34" charset="0"/>
              <a:buChar char="–"/>
            </a:pP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nedostatak sredstava za promociju</a:t>
            </a:r>
          </a:p>
          <a:p>
            <a:pPr>
              <a:buFontTx/>
              <a:buChar char="-"/>
            </a:pPr>
            <a:endParaRPr lang="hr-HR" sz="20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hr-HR" sz="2000" b="1" dirty="0">
                <a:solidFill>
                  <a:schemeClr val="bg2">
                    <a:lumMod val="25000"/>
                  </a:schemeClr>
                </a:solidFill>
              </a:rPr>
              <a:t>Problemi s kojima se susreću potrošači  </a:t>
            </a:r>
          </a:p>
          <a:p>
            <a:pPr>
              <a:buFont typeface="Century Gothic" panose="020B0502020202020204" pitchFamily="34" charset="0"/>
              <a:buChar char="–"/>
            </a:pP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veliki broj pojedinačnih </a:t>
            </a:r>
            <a:r>
              <a:rPr lang="hr-HR" sz="2000" dirty="0" err="1">
                <a:solidFill>
                  <a:schemeClr val="bg2">
                    <a:lumMod val="25000"/>
                  </a:schemeClr>
                </a:solidFill>
              </a:rPr>
              <a:t>brendiranja</a:t>
            </a: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  <a:p>
            <a:pPr>
              <a:buFont typeface="Century Gothic" panose="020B0502020202020204" pitchFamily="34" charset="0"/>
              <a:buChar char="–"/>
            </a:pP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veliki broj lokalnih i nacionalnih oznaka</a:t>
            </a:r>
          </a:p>
          <a:p>
            <a:pPr>
              <a:buFont typeface="Century Gothic" panose="020B0502020202020204" pitchFamily="34" charset="0"/>
              <a:buChar char="–"/>
            </a:pPr>
            <a:r>
              <a:rPr lang="hr-HR" sz="2000" dirty="0">
                <a:solidFill>
                  <a:schemeClr val="bg2">
                    <a:lumMod val="25000"/>
                  </a:schemeClr>
                </a:solidFill>
              </a:rPr>
              <a:t>needuciranost o potrošača</a:t>
            </a:r>
          </a:p>
          <a:p>
            <a:pPr marL="0" indent="0">
              <a:buNone/>
            </a:pP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785372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06174"/>
          </a:xfrm>
        </p:spPr>
        <p:txBody>
          <a:bodyPr/>
          <a:lstStyle/>
          <a:p>
            <a:r>
              <a:rPr lang="hr-HR" sz="2000" b="1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Primjeri znakova kvaliteta u lancima opskrbe hranom U RH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165263" y="1230284"/>
            <a:ext cx="8915400" cy="3777622"/>
          </a:xfrm>
        </p:spPr>
        <p:txBody>
          <a:bodyPr/>
          <a:lstStyle/>
          <a:p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Znakovi kvalitete koje dodjeljuje </a:t>
            </a:r>
            <a:r>
              <a:rPr lang="hr-HR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Hrvatska gospodarska komora</a:t>
            </a:r>
          </a:p>
          <a:p>
            <a:pPr marL="0" indent="0">
              <a:buNone/>
            </a:pPr>
            <a:endParaRPr lang="hr-HR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Slika 1. Znakovi HGK: </a:t>
            </a:r>
            <a:r>
              <a:rPr lang="hr-HR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Izvorno hrvatsko</a:t>
            </a:r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 </a:t>
            </a:r>
            <a:r>
              <a:rPr lang="hr-HR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Hrvatska kvaliteta</a:t>
            </a:r>
          </a:p>
          <a:p>
            <a:pPr marL="0" indent="0">
              <a:buNone/>
            </a:pPr>
            <a:endParaRPr lang="hr-HR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2247" y="2452809"/>
            <a:ext cx="2628515" cy="255377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3272443" y="5112276"/>
            <a:ext cx="7550727" cy="556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hr-H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Izvor: </a:t>
            </a:r>
            <a:r>
              <a:rPr lang="hr-HR" sz="1400" i="1" u="sng" dirty="0">
                <a:solidFill>
                  <a:srgbClr val="6B9F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https://www.hgk.hr/hrvatskom-kvalitetom-do-brendiranja-obiteljskog-turizma</a:t>
            </a:r>
            <a:r>
              <a:rPr lang="hr-H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hr-HR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hr-H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(25. 10. 2018.)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31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64610"/>
          </a:xfrm>
        </p:spPr>
        <p:txBody>
          <a:bodyPr/>
          <a:lstStyle/>
          <a:p>
            <a:r>
              <a:rPr lang="hr-HR" sz="2000" b="1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Primjeri znakova kvaliteta u lancima opskrbe hranom U RH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469943" y="1659119"/>
            <a:ext cx="8915400" cy="4574771"/>
          </a:xfrm>
        </p:spPr>
        <p:txBody>
          <a:bodyPr/>
          <a:lstStyle/>
          <a:p>
            <a:r>
              <a:rPr lang="hr-HR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Znakovi kvalitete koje dodjeljuje </a:t>
            </a:r>
            <a:r>
              <a:rPr lang="hr-HR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Hrvatska poljoprivredna agencija (HPA)</a:t>
            </a:r>
          </a:p>
          <a:p>
            <a:pPr marL="0" indent="0">
              <a:buNone/>
            </a:pPr>
            <a:endParaRPr lang="hr-HR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hr-H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Slika 2. Znak HPA </a:t>
            </a:r>
            <a:r>
              <a:rPr lang="hr-H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Meso hrvatskih farmi</a:t>
            </a:r>
          </a:p>
          <a:p>
            <a:pPr marL="0" indent="0">
              <a:buNone/>
            </a:pPr>
            <a:endParaRPr lang="hr-HR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7062" y="3460107"/>
            <a:ext cx="1761905" cy="1733333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172691" y="5422039"/>
            <a:ext cx="6096000" cy="5170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hr-H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Izvor: </a:t>
            </a:r>
            <a:r>
              <a:rPr lang="hr-HR" sz="1200" i="1" u="sng" dirty="0">
                <a:solidFill>
                  <a:srgbClr val="6B9F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http://www.bioinstitut.hr/blog/hrana-i-predmeti-opce-uporabe/meso-hrvatskih-farmi-31/</a:t>
            </a:r>
            <a:r>
              <a:rPr lang="hr-HR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(25. 10. 2018.)</a:t>
            </a:r>
            <a:endParaRPr lang="hr-H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510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367638" y="342616"/>
            <a:ext cx="8911687" cy="489795"/>
          </a:xfrm>
        </p:spPr>
        <p:txBody>
          <a:bodyPr/>
          <a:lstStyle/>
          <a:p>
            <a:r>
              <a:rPr lang="hr-HR" sz="2000" b="1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Primjeri znakova kvaliteta u lancima opskrbe hranom U RH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789045" y="832411"/>
            <a:ext cx="9833112" cy="5165336"/>
          </a:xfrm>
        </p:spPr>
        <p:txBody>
          <a:bodyPr/>
          <a:lstStyle/>
          <a:p>
            <a:r>
              <a:rPr lang="hr-HR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Znakovi kvalitete koje dodjeljuju </a:t>
            </a:r>
            <a:r>
              <a:rPr lang="hr-HR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Ministarstvo regionalnog razvoja i fondova Europske unije</a:t>
            </a:r>
          </a:p>
          <a:p>
            <a:r>
              <a:rPr lang="hr-HR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 sklopu </a:t>
            </a:r>
            <a:r>
              <a:rPr lang="hr-HR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projekta Nacionalni program razvitka otoka </a:t>
            </a:r>
            <a:r>
              <a:rPr lang="hr-HR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dodjeljuje se oznaka </a:t>
            </a:r>
            <a:r>
              <a:rPr lang="hr-HR" sz="2000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Hrvatski otočni proizvod</a:t>
            </a:r>
          </a:p>
          <a:p>
            <a:r>
              <a:rPr lang="hr-HR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Proizvodi koji su rezultat otočne tradicije (npr. vina, rakije, likeri, maslinova ulja, sirevi, slastice, ribe, salatne marinade, džemovi, med..)</a:t>
            </a:r>
          </a:p>
          <a:p>
            <a:r>
              <a:rPr lang="hr-HR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Potječu s ograničenih otočnih lokaliteta i proizvode se u malim serijama</a:t>
            </a:r>
          </a:p>
          <a:p>
            <a:pPr marL="0" indent="0">
              <a:buNone/>
            </a:pPr>
            <a:r>
              <a:rPr lang="hr-HR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Slika 3. Proizvod s oznakom </a:t>
            </a:r>
            <a:r>
              <a:rPr lang="hr-HR" sz="2000" b="1" i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Hrvatski otočni proizvod</a:t>
            </a:r>
            <a:r>
              <a:rPr lang="hr-HR" sz="20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sz="200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Salata od </a:t>
            </a:r>
            <a:r>
              <a:rPr lang="hr-HR" sz="200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matara</a:t>
            </a:r>
            <a:endParaRPr lang="hr-HR" sz="2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9820" y="3937720"/>
            <a:ext cx="3232359" cy="2407777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822712" y="6345497"/>
            <a:ext cx="6968836" cy="339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hr-HR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Izvor: </a:t>
            </a:r>
            <a:r>
              <a:rPr lang="hr-HR" sz="1200" i="1" u="sng" dirty="0">
                <a:solidFill>
                  <a:srgbClr val="6B9F2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http://opcinapasman.hr/hrvatski-otocni-proizvod/</a:t>
            </a:r>
            <a:r>
              <a:rPr lang="hr-HR" sz="12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(25. 10. 2018.)</a:t>
            </a:r>
            <a:endParaRPr lang="hr-H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2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00160" y="186163"/>
            <a:ext cx="8911687" cy="647737"/>
          </a:xfrm>
        </p:spPr>
        <p:txBody>
          <a:bodyPr/>
          <a:lstStyle/>
          <a:p>
            <a:r>
              <a:rPr lang="hr-HR" sz="2000" b="1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Primjeri znakova kvaliteta u lancima opskrbe hranom U RH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1537252" y="564468"/>
            <a:ext cx="10190922" cy="6293531"/>
          </a:xfrm>
        </p:spPr>
        <p:txBody>
          <a:bodyPr/>
          <a:lstStyle/>
          <a:p>
            <a:pPr algn="just"/>
            <a:r>
              <a:rPr lang="hr-HR" b="1" i="1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Ministarstvo poljoprivrede</a:t>
            </a:r>
            <a:r>
              <a:rPr lang="hr-HR" b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provodi postupak zaštite naziva autohtonih poljoprivrednih i prehrambenih proizvoda sljedećim oznakama</a:t>
            </a:r>
          </a:p>
          <a:p>
            <a:pPr algn="just"/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Danas Republika Hrvatska, na razini Europske unije, zauzima deveto mjesto te ima </a:t>
            </a:r>
            <a:r>
              <a:rPr lang="hr-HR" u="sng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 poljoprivredni i prehrambeni proizvod čiji je naziv registriran u Europskoj uniji 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kao zaštićena oznaka izvornosti ili zaštićena oznaka zemljopisnog podrijetla: </a:t>
            </a:r>
            <a:endParaRPr lang="hr-HR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buFont typeface="Times New Roman" panose="02020603050405020304" pitchFamily="18" charset="0"/>
              <a:buChar char="-"/>
            </a:pPr>
            <a:r>
              <a:rPr lang="hr-HR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Zaštićena oznaka izvornosti (ZOI) (14 proizvoda na razini EU, 8 nacionalnih u prijelaznom razdoblju i 4 u procesu dobivanja nacionalne oznake) </a:t>
            </a:r>
            <a:endParaRPr lang="hr-HR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buFont typeface="Times New Roman" panose="02020603050405020304" pitchFamily="18" charset="0"/>
              <a:buChar char="-"/>
            </a:pPr>
            <a:r>
              <a:rPr lang="hr-HR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Zaštićena oznaka zemljopisnog porijekla (ZOZP) (17 proizvoda na razini EU,7 nacionalnih u prijelaznom razdoblju i 1 </a:t>
            </a:r>
            <a:r>
              <a:rPr lang="pl-PL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 procesu dobivanja nacionalne oznake)</a:t>
            </a:r>
            <a:endParaRPr lang="hr-HR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>
              <a:buFont typeface="Times New Roman" panose="02020603050405020304" pitchFamily="18" charset="0"/>
              <a:buChar char="-"/>
            </a:pPr>
            <a:r>
              <a:rPr lang="hr-HR" i="1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Zajamčeno tradicionalni specijalitet (ZTS) (1 u procesu dobivanja nacionalne oznake)</a:t>
            </a:r>
          </a:p>
          <a:p>
            <a:pPr marL="0" lvl="0" indent="0" algn="ctr">
              <a:buNone/>
            </a:pPr>
            <a:r>
              <a:rPr lang="nn-NO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Slika</a:t>
            </a:r>
            <a:r>
              <a:rPr lang="hr-HR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4</a:t>
            </a:r>
            <a:r>
              <a:rPr lang="nn-NO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Hrvatske </a:t>
            </a:r>
            <a:r>
              <a:rPr lang="hr-HR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 EU </a:t>
            </a:r>
            <a:r>
              <a:rPr lang="nn-NO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oznake ZOI, ZOZP i ZTS</a:t>
            </a:r>
            <a:endParaRPr lang="hr-HR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>
              <a:buNone/>
            </a:pPr>
            <a:endParaRPr lang="hr-HR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ctr">
              <a:buNone/>
            </a:pPr>
            <a:endParaRPr lang="hr-HR" sz="16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3558" y="4498953"/>
            <a:ext cx="3933871" cy="1790792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951700" y="6289745"/>
            <a:ext cx="7276407" cy="38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hr-H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Izvor: </a:t>
            </a:r>
            <a:r>
              <a:rPr lang="hr-HR" sz="1400" i="1" u="sng" dirty="0">
                <a:solidFill>
                  <a:srgbClr val="6B9F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http://lag-adrion.hr/zastita-i-oznacavanje-autohtonih-proizvoda/</a:t>
            </a:r>
            <a:r>
              <a:rPr lang="hr-HR" sz="14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(25. 10. 2018.)</a:t>
            </a:r>
            <a:endParaRPr lang="hr-H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id="{C0EFE31D-B6D0-4E3F-87E8-FAA7BED59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5809" y="4498953"/>
            <a:ext cx="3632298" cy="179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87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E6DA781-735C-4F4E-80E8-F77CA6EC4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0560" y="213293"/>
            <a:ext cx="8911687" cy="542081"/>
          </a:xfrm>
        </p:spPr>
        <p:txBody>
          <a:bodyPr/>
          <a:lstStyle/>
          <a:p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CC66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Primjeri znakova kvaliteta u lancima opskrbe hranom U RH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F93052B-E4AA-44B0-82CF-B167B4627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3537" y="636733"/>
            <a:ext cx="9881872" cy="6221267"/>
          </a:xfrm>
        </p:spPr>
        <p:txBody>
          <a:bodyPr>
            <a:normAutofit/>
          </a:bodyPr>
          <a:lstStyle/>
          <a:p>
            <a:pPr algn="just"/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ZOI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je naziv regije, određenog mjesta ili, u iznimnim slučajevima, zemlje koji se koristi za označavanje poljoprivrednog ili prehrambenog proizvoda koji 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potječe iz te regije, tog mjesta ili te zemlje 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i čije su karakteristike bitno ili isključivo nastale pod utjecajem posebnih prirodnih i ljudskih čimbenika određene zemljopisne sredine te se njezina 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proizvodnja, prerada i priprema u cijelosti odvijaju u tom zemljopisnom području.</a:t>
            </a:r>
          </a:p>
          <a:p>
            <a:pPr marL="0" indent="0" algn="just">
              <a:buNone/>
            </a:pP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Primjeri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ekstra djevičansko maslinovo ulje Cres, neretvanska mandarina, ogulinski kupus, varaždinski kupus, paška janjetina, paška sol, paški sir, slavonski med, malostonska kamenica….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ZOZP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je naziv regije, određenog mjesta ili, u iznimnim slučajevima, zemlje koji se koristi za označavanje poljoprivrednog ili prehrambenog proizvoda 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koji potječe iz te regije, mjesta ili zemlje te koji ima specifičnu kakvoću, ugled ili drugo svojstvo koje se pripisuje tom zemljopisnom podrijetlu i čija se proizvodnja i/ili prerada i/ili priprema odvija u tom zemljopisnom području. </a:t>
            </a:r>
          </a:p>
          <a:p>
            <a:pPr marL="0" indent="0" algn="just">
              <a:buNone/>
            </a:pP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Primjeri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krčki pršut, baranjski kule, lički krumpir, poljički </a:t>
            </a:r>
            <a:r>
              <a:rPr lang="hr-HR" i="1" dirty="0" err="1">
                <a:latin typeface="Calibri" panose="020F0502020204030204" pitchFamily="34" charset="0"/>
                <a:cs typeface="Calibri" panose="020F0502020204030204" pitchFamily="34" charset="0"/>
              </a:rPr>
              <a:t>soparnik</a:t>
            </a:r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, zagorski puran, zagorski mlinci, </a:t>
            </a:r>
            <a:r>
              <a:rPr lang="hr-HR" i="1" dirty="0" err="1">
                <a:latin typeface="Calibri" panose="020F0502020204030204" pitchFamily="34" charset="0"/>
                <a:cs typeface="Calibri" panose="020F0502020204030204" pitchFamily="34" charset="0"/>
              </a:rPr>
              <a:t>međimurskomeso</a:t>
            </a:r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 z’ </a:t>
            </a:r>
            <a:r>
              <a:rPr lang="hr-HR" i="1" dirty="0" err="1">
                <a:latin typeface="Calibri" panose="020F0502020204030204" pitchFamily="34" charset="0"/>
                <a:cs typeface="Calibri" panose="020F0502020204030204" pitchFamily="34" charset="0"/>
              </a:rPr>
              <a:t>tiblice</a:t>
            </a:r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, dalmatinska panceta, bjelovarski </a:t>
            </a:r>
            <a:r>
              <a:rPr lang="hr-HR" i="1" dirty="0" err="1">
                <a:latin typeface="Calibri" panose="020F0502020204030204" pitchFamily="34" charset="0"/>
                <a:cs typeface="Calibri" panose="020F0502020204030204" pitchFamily="34" charset="0"/>
              </a:rPr>
              <a:t>kvargl</a:t>
            </a:r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….</a:t>
            </a:r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ZTS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 opisuje specifičan proizvod ili prehrambeni proizvod koji se s obzirom na način proizvodnje, prerade ili sastava proizvodi od sirovina ili sastojaka koji se tradicionalno koriste te se 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proizvodnja odvija na odgovarajući tradicionalni način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. Osim toga, naziv proizvoda također mora biti tradicionalno korišten. Oznaka ZTS 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nema poveznicu s određenim zemljopisnim područjem</a:t>
            </a:r>
            <a:r>
              <a:rPr lang="hr-HR" dirty="0">
                <a:latin typeface="Calibri" panose="020F0502020204030204" pitchFamily="34" charset="0"/>
                <a:cs typeface="Calibri" panose="020F0502020204030204" pitchFamily="34" charset="0"/>
              </a:rPr>
              <a:t>, što znači da se proizvodi registrirani kao ZTS </a:t>
            </a: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mogu proizvoditi bilo gdje, ali u skladu sa specifikacijom.</a:t>
            </a:r>
          </a:p>
          <a:p>
            <a:pPr marL="0" indent="0" algn="just">
              <a:buNone/>
            </a:pPr>
            <a:r>
              <a:rPr lang="hr-HR" b="1" dirty="0">
                <a:latin typeface="Calibri" panose="020F0502020204030204" pitchFamily="34" charset="0"/>
                <a:cs typeface="Calibri" panose="020F0502020204030204" pitchFamily="34" charset="0"/>
              </a:rPr>
              <a:t>Primjer: </a:t>
            </a:r>
            <a:r>
              <a:rPr lang="hr-HR" i="1" dirty="0">
                <a:latin typeface="Calibri" panose="020F0502020204030204" pitchFamily="34" charset="0"/>
                <a:cs typeface="Calibri" panose="020F0502020204030204" pitchFamily="34" charset="0"/>
              </a:rPr>
              <a:t>Vrbovečka pera</a:t>
            </a:r>
          </a:p>
          <a:p>
            <a:pPr algn="just"/>
            <a:endParaRPr lang="hr-H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42471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597861"/>
          </a:xfrm>
        </p:spPr>
        <p:txBody>
          <a:bodyPr/>
          <a:lstStyle/>
          <a:p>
            <a:r>
              <a:rPr lang="hr-HR" sz="2000" b="1" dirty="0">
                <a:solidFill>
                  <a:srgbClr val="CC66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Primjeri znakova kvaliteta u lancima opskrbe hranom U RH</a:t>
            </a: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2223452" y="1451955"/>
            <a:ext cx="8915400" cy="5187383"/>
          </a:xfrm>
        </p:spPr>
        <p:txBody>
          <a:bodyPr/>
          <a:lstStyle/>
          <a:p>
            <a:r>
              <a:rPr lang="hr-HR" b="1" dirty="0" err="1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Ekoznak</a:t>
            </a:r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- se koristi pri označavanju, oglašavanju i prezentiranju proizvoda koji zadovoljavaju odredbe propisa za područje ekološke poljoprivredne proizvodnje </a:t>
            </a:r>
          </a:p>
          <a:p>
            <a:r>
              <a:rPr lang="hr-HR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Certificiranje u ekološkoj poljoprivredi mogu provoditi samo akreditirana certifikacijska tijela koja imaju ovlaštenje Ministarstva poljoprivrede</a:t>
            </a:r>
          </a:p>
          <a:p>
            <a:pPr marL="0" indent="0" algn="ctr">
              <a:lnSpc>
                <a:spcPct val="150000"/>
              </a:lnSpc>
              <a:buNone/>
            </a:pPr>
            <a:endParaRPr lang="hr-HR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hr-HR" sz="1600" dirty="0">
                <a:solidFill>
                  <a:schemeClr val="tx2">
                    <a:lumMod val="7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Slika 5. Hrvatski proizvod sa znakom ekološkog proizvoda EU i RH</a:t>
            </a:r>
          </a:p>
          <a:p>
            <a:pPr marL="0" indent="0" algn="ctr">
              <a:lnSpc>
                <a:spcPct val="150000"/>
              </a:lnSpc>
              <a:buNone/>
            </a:pPr>
            <a:endParaRPr lang="hr-HR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sz="16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388" y="3804511"/>
            <a:ext cx="3714286" cy="187619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3018010" y="5680701"/>
            <a:ext cx="7326284" cy="423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hr-H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Izvor: </a:t>
            </a:r>
            <a:r>
              <a:rPr lang="hr-HR" sz="1600" i="1" u="sng" dirty="0">
                <a:solidFill>
                  <a:srgbClr val="6B9F2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http://eko-pelin.hr/proizvodi/ljesnjak-ocisceni-ekoloski-proizvod/</a:t>
            </a:r>
            <a:r>
              <a:rPr lang="hr-HR" sz="16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(25. 10. 2108.)</a:t>
            </a:r>
            <a:endParaRPr lang="hr-H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3715270"/>
      </p:ext>
    </p:extLst>
  </p:cSld>
  <p:clrMapOvr>
    <a:masterClrMapping/>
  </p:clrMapOvr>
</p:sld>
</file>

<file path=ppt/theme/theme1.xml><?xml version="1.0" encoding="utf-8"?>
<a:theme xmlns:a="http://schemas.openxmlformats.org/drawingml/2006/main" name="Pramen">
  <a:themeElements>
    <a:clrScheme name="Pramen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Pramen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ramen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TM02892315[[fn=Pramen]]</Template>
  <TotalTime>413</TotalTime>
  <Words>1370</Words>
  <Application>Microsoft Office PowerPoint</Application>
  <PresentationFormat>Široki zaslon</PresentationFormat>
  <Paragraphs>125</Paragraphs>
  <Slides>20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7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20</vt:i4>
      </vt:variant>
    </vt:vector>
  </HeadingPairs>
  <TitlesOfParts>
    <vt:vector size="28" baseType="lpstr">
      <vt:lpstr>Arial</vt:lpstr>
      <vt:lpstr>Calibri</vt:lpstr>
      <vt:lpstr>Century Gothic</vt:lpstr>
      <vt:lpstr>Garamond</vt:lpstr>
      <vt:lpstr>Times New Roman</vt:lpstr>
      <vt:lpstr>Wingdings</vt:lpstr>
      <vt:lpstr>Wingdings 3</vt:lpstr>
      <vt:lpstr>Pramen</vt:lpstr>
      <vt:lpstr>Kvaliteta u kratkim lancima opskrbe hranom</vt:lpstr>
      <vt:lpstr>Kvaliteta u kratkim lancima opskrbe hranom</vt:lpstr>
      <vt:lpstr>Kvaliteta u kratkim lancima opskrbe hranom </vt:lpstr>
      <vt:lpstr>Primjeri znakova kvaliteta u lancima opskrbe hranom U RH</vt:lpstr>
      <vt:lpstr>Primjeri znakova kvaliteta u lancima opskrbe hranom U RH</vt:lpstr>
      <vt:lpstr>Primjeri znakova kvaliteta u lancima opskrbe hranom U RH</vt:lpstr>
      <vt:lpstr>Primjeri znakova kvaliteta u lancima opskrbe hranom U RH</vt:lpstr>
      <vt:lpstr>Primjeri znakova kvaliteta u lancima opskrbe hranom U RH</vt:lpstr>
      <vt:lpstr>Primjeri znakova kvaliteta u lancima opskrbe hranom U RH</vt:lpstr>
      <vt:lpstr>Primjeri znakova kvaliteta u lancima opskrbe hranom U RH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Primjeri dobre prakse u RH za promociju domaćih proizvoda 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Kvaliteta u kratkim lancima opskrbe hranom</dc:title>
  <dc:creator>Dušanka Gajdić</dc:creator>
  <cp:lastModifiedBy>Dušanka Gajdić</cp:lastModifiedBy>
  <cp:revision>12</cp:revision>
  <dcterms:created xsi:type="dcterms:W3CDTF">2021-11-05T15:42:38Z</dcterms:created>
  <dcterms:modified xsi:type="dcterms:W3CDTF">2023-11-08T10:36:19Z</dcterms:modified>
</cp:coreProperties>
</file>