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3" r:id="rId5"/>
    <p:sldId id="274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274784072535077E-2"/>
          <c:y val="0.10231596843294351"/>
          <c:w val="0.91656686539327492"/>
          <c:h val="0.8071604194192615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E5D-49A5-B86D-FA7FC10E324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E5D-49A5-B86D-FA7FC10E324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E5D-49A5-B86D-FA7FC10E3242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90D6DA98-B0D1-4B22-A22F-376456F51E8D}" type="VALUE">
                      <a:rPr lang="en-US" smtClean="0"/>
                      <a:pPr>
                        <a:defRPr sz="20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[VRIJEDNOST]</a:t>
                    </a:fld>
                    <a:r>
                      <a:rPr lang="en-US" baseline="0" dirty="0"/>
                      <a:t>; 28,57%</a:t>
                    </a:r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E5D-49A5-B86D-FA7FC10E3242}"/>
                </c:ext>
              </c:extLst>
            </c:dLbl>
            <c:dLbl>
              <c:idx val="1"/>
              <c:layout>
                <c:manualLayout>
                  <c:x val="-0.1348372350819331"/>
                  <c:y val="-0.25201300516740277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4;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19,05%</a:t>
                    </a:r>
                    <a:endParaRPr lang="en-US" baseline="0" dirty="0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7E5D-49A5-B86D-FA7FC10E3242}"/>
                </c:ext>
              </c:extLst>
            </c:dLbl>
            <c:dLbl>
              <c:idx val="2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C743BD7E-D798-4440-8E0B-9C3AFE9660BB}" type="VALUE">
                      <a:rPr lang="en-US" smtClean="0"/>
                      <a:pPr>
                        <a:defRPr sz="20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[VRIJEDNOST]</a:t>
                    </a:fld>
                    <a:r>
                      <a:rPr lang="en-US" baseline="0" dirty="0"/>
                      <a:t>; 52,38%</a:t>
                    </a:r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E5D-49A5-B86D-FA7FC10E3242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Ukupno!$A$57:$A$59</c:f>
              <c:strCache>
                <c:ptCount val="3"/>
                <c:pt idx="0">
                  <c:v>Bilinogojstvo</c:v>
                </c:pt>
                <c:pt idx="1">
                  <c:v>Zootehnika</c:v>
                </c:pt>
                <c:pt idx="2">
                  <c:v>Menadžment u poljoprivredi</c:v>
                </c:pt>
              </c:strCache>
            </c:strRef>
          </c:cat>
          <c:val>
            <c:numRef>
              <c:f>Ukupno!$B$57:$B$59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5D-49A5-B86D-FA7FC10E324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51416942447412E-2"/>
          <c:y val="2.9186424957105148E-2"/>
          <c:w val="0.94954809996576517"/>
          <c:h val="0.68226807478527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2017/2018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Sheet1!$C$29:$E$29</c:f>
              <c:strCache>
                <c:ptCount val="3"/>
                <c:pt idx="0">
                  <c:v>1. Služba je  dobro opremljena nastavnom i stručnom literaturom, zadovoljavajućom informatičkom opremom  i pristupom internetu i ISVU sustavu</c:v>
                </c:pt>
                <c:pt idx="1">
                  <c:v>2. Djelatnik/ca službe je stručan/a i voljan/a pomoći</c:v>
                </c:pt>
                <c:pt idx="2">
                  <c:v>3. Radno vrijeme službe prilagođeno je studentskim potrebama</c:v>
                </c:pt>
              </c:strCache>
            </c:strRef>
          </c:cat>
          <c:val>
            <c:numRef>
              <c:f>Sheet1!$C$30:$E$30</c:f>
              <c:numCache>
                <c:formatCode>0.00</c:formatCode>
                <c:ptCount val="3"/>
                <c:pt idx="0">
                  <c:v>4.2149999999999999</c:v>
                </c:pt>
                <c:pt idx="1">
                  <c:v>4.0425000000000004</c:v>
                </c:pt>
                <c:pt idx="2">
                  <c:v>3.1966666666666668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9-4DF6-A792-3B951F9CD5DC}"/>
            </c:ext>
          </c:extLst>
        </c:ser>
        <c:ser>
          <c:idx val="1"/>
          <c:order val="1"/>
          <c:tx>
            <c:strRef>
              <c:f>Sheet1!$B$31</c:f>
              <c:strCache>
                <c:ptCount val="1"/>
                <c:pt idx="0">
                  <c:v>2019/2020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Sheet1!$C$29:$E$29</c:f>
              <c:strCache>
                <c:ptCount val="3"/>
                <c:pt idx="0">
                  <c:v>1. Služba je  dobro opremljena nastavnom i stručnom literaturom, zadovoljavajućom informatičkom opremom  i pristupom internetu i ISVU sustavu</c:v>
                </c:pt>
                <c:pt idx="1">
                  <c:v>2. Djelatnik/ca službe je stručan/a i voljan/a pomoći</c:v>
                </c:pt>
                <c:pt idx="2">
                  <c:v>3. Radno vrijeme službe prilagođeno je studentskim potrebama</c:v>
                </c:pt>
              </c:strCache>
            </c:strRef>
          </c:cat>
          <c:val>
            <c:numRef>
              <c:f>Sheet1!$C$31:$E$31</c:f>
              <c:numCache>
                <c:formatCode>0.00</c:formatCode>
                <c:ptCount val="3"/>
                <c:pt idx="0">
                  <c:v>3.8449999999999998</c:v>
                </c:pt>
                <c:pt idx="1">
                  <c:v>3.9225000000000003</c:v>
                </c:pt>
                <c:pt idx="2">
                  <c:v>2.9033333333333338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59-4DF6-A792-3B951F9CD5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107365775"/>
        <c:axId val="1120318255"/>
      </c:barChart>
      <c:catAx>
        <c:axId val="1107365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20318255"/>
        <c:crosses val="autoZero"/>
        <c:auto val="1"/>
        <c:lblAlgn val="ctr"/>
        <c:lblOffset val="100"/>
        <c:noMultiLvlLbl val="0"/>
      </c:catAx>
      <c:valAx>
        <c:axId val="1120318255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0736577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059372636223939E-2"/>
          <c:y val="1.790451171539905E-2"/>
          <c:w val="0.96182942450112807"/>
          <c:h val="0.831586543072900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'Usporedba 2017 - 2020'!$A$3</c:f>
              <c:strCache>
                <c:ptCount val="1"/>
                <c:pt idx="0">
                  <c:v>2017/2018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'Usporedba 2017 - 2020'!$O$2:$Q$2</c:f>
              <c:strCache>
                <c:ptCount val="3"/>
                <c:pt idx="0">
                  <c:v>14. Prostori VGUK su zadovoljavajuće opremljeni</c:v>
                </c:pt>
                <c:pt idx="1">
                  <c:v>15. Prostori VGUK su redovito održavani i uredni</c:v>
                </c:pt>
                <c:pt idx="2">
                  <c:v>16. Sanitarni čvorovi su funkcionalni i uredni</c:v>
                </c:pt>
              </c:strCache>
            </c:strRef>
          </c:cat>
          <c:val>
            <c:numRef>
              <c:f>'Usporedba 2017 - 2020'!$O$3:$Q$3</c:f>
              <c:numCache>
                <c:formatCode>General</c:formatCode>
                <c:ptCount val="3"/>
                <c:pt idx="0">
                  <c:v>3.99</c:v>
                </c:pt>
                <c:pt idx="1">
                  <c:v>4.3899999999999997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15-4163-8802-3BDE29A7A452}"/>
            </c:ext>
          </c:extLst>
        </c:ser>
        <c:ser>
          <c:idx val="1"/>
          <c:order val="1"/>
          <c:tx>
            <c:strRef>
              <c:f>'Usporedba 2017 - 2020'!$A$4</c:f>
              <c:strCache>
                <c:ptCount val="1"/>
                <c:pt idx="0">
                  <c:v>2019/2020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'Usporedba 2017 - 2020'!$O$2:$Q$2</c:f>
              <c:strCache>
                <c:ptCount val="3"/>
                <c:pt idx="0">
                  <c:v>14. Prostori VGUK su zadovoljavajuće opremljeni</c:v>
                </c:pt>
                <c:pt idx="1">
                  <c:v>15. Prostori VGUK su redovito održavani i uredni</c:v>
                </c:pt>
                <c:pt idx="2">
                  <c:v>16. Sanitarni čvorovi su funkcionalni i uredni</c:v>
                </c:pt>
              </c:strCache>
            </c:strRef>
          </c:cat>
          <c:val>
            <c:numRef>
              <c:f>'Usporedba 2017 - 2020'!$O$4:$Q$4</c:f>
              <c:numCache>
                <c:formatCode>0.00</c:formatCode>
                <c:ptCount val="3"/>
                <c:pt idx="0">
                  <c:v>3.8737373737373737</c:v>
                </c:pt>
                <c:pt idx="1">
                  <c:v>3.9545454545454546</c:v>
                </c:pt>
                <c:pt idx="2">
                  <c:v>4.3560606060606064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15-4163-8802-3BDE29A7A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510345592"/>
        <c:axId val="510348872"/>
      </c:barChart>
      <c:catAx>
        <c:axId val="51034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510348872"/>
        <c:crosses val="autoZero"/>
        <c:auto val="1"/>
        <c:lblAlgn val="ctr"/>
        <c:lblOffset val="100"/>
        <c:noMultiLvlLbl val="0"/>
      </c:catAx>
      <c:valAx>
        <c:axId val="51034887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103455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166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17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66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643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98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19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659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43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096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251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179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4C919-7987-4444-9230-A3E0B74F7337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9CD32-6812-48AB-BA01-F63691D844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839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6023" y="1122362"/>
            <a:ext cx="10389326" cy="3780563"/>
          </a:xfrm>
        </p:spPr>
        <p:txBody>
          <a:bodyPr/>
          <a:lstStyle/>
          <a:p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STUDENTSKO VREDNOVANJE </a:t>
            </a:r>
            <a:b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STRUČNO-ADMINISTRATIVNIH SLUŽBI VGUK</a:t>
            </a:r>
            <a:b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 </a:t>
            </a:r>
            <a:b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sz="32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ak. god. 2019/2020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134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37755" y="50783"/>
            <a:ext cx="10515600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r-HR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studenata koji su sudjelovali u anketiranju stručno – administrativnih službi VGUK-a 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8769927" y="3155662"/>
            <a:ext cx="304453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ukupno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preddiplomskog stručnog studija Poljoprivreda</a:t>
            </a:r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923270"/>
              </p:ext>
            </p:extLst>
          </p:nvPr>
        </p:nvGraphicFramePr>
        <p:xfrm>
          <a:off x="-103910" y="1652156"/>
          <a:ext cx="8676409" cy="4592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284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USPOREDBA STUDENTSKOG VREDNOVANJA </a:t>
            </a:r>
            <a:b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STRUČNO-ADMINISTRATIVNIH SLUŽBI VGUK</a:t>
            </a:r>
            <a:b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ak. god. 2017/2018 &amp; 2019/2020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86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3413-D06A-4071-8A9F-F9941D30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6" y="114301"/>
            <a:ext cx="10515600" cy="1325563"/>
          </a:xfrm>
        </p:spPr>
        <p:txBody>
          <a:bodyPr/>
          <a:lstStyle/>
          <a:p>
            <a:pPr algn="ctr"/>
            <a:r>
              <a:rPr lang="hr-HR" sz="2800" b="1" dirty="0">
                <a:latin typeface="Arial Black" panose="020B0A04020102020204" pitchFamily="34" charset="0"/>
                <a:ea typeface="+mn-ea"/>
                <a:cs typeface="+mn-cs"/>
              </a:rPr>
              <a:t>STRUČNO-ADMINISTRATIVNE SLUŽBE VGUK</a:t>
            </a:r>
            <a:endParaRPr lang="hr-H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50287B-C742-4815-835A-17DE872D69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485755"/>
              </p:ext>
            </p:extLst>
          </p:nvPr>
        </p:nvGraphicFramePr>
        <p:xfrm>
          <a:off x="381001" y="1439864"/>
          <a:ext cx="11410950" cy="5303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686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6214-B8AF-40D1-B1C5-8ADFFD6EB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2800" dirty="0">
                <a:latin typeface="Arial Black" panose="020B0A04020102020204" pitchFamily="34" charset="0"/>
              </a:rPr>
              <a:t>PROSTORI I SANITARNI ČVOROVI VGUK</a:t>
            </a:r>
          </a:p>
        </p:txBody>
      </p:sp>
      <p:graphicFrame>
        <p:nvGraphicFramePr>
          <p:cNvPr id="4" name="Grafikon 15">
            <a:extLst>
              <a:ext uri="{FF2B5EF4-FFF2-40B4-BE49-F238E27FC236}">
                <a16:creationId xmlns:a16="http://schemas.microsoft.com/office/drawing/2014/main" id="{00000000-0008-0000-0400-000010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22777"/>
              </p:ext>
            </p:extLst>
          </p:nvPr>
        </p:nvGraphicFramePr>
        <p:xfrm>
          <a:off x="342899" y="1390650"/>
          <a:ext cx="11534775" cy="51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5760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44</Words>
  <Application>Microsoft Office PowerPoint</Application>
  <PresentationFormat>Široki zaslon</PresentationFormat>
  <Paragraphs>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Tema sustava Office</vt:lpstr>
      <vt:lpstr>STUDENTSKO VREDNOVANJE   STRUČNO-ADMINISTRATIVNIH SLUŽBI VGUK    ak. god. 2019/2020</vt:lpstr>
      <vt:lpstr>Broj studenata koji su sudjelovali u anketiranju stručno – administrativnih službi VGUK-a </vt:lpstr>
      <vt:lpstr>PowerPoint prezentacija</vt:lpstr>
      <vt:lpstr>STRUČNO-ADMINISTRATIVNE SLUŽBE VGUK</vt:lpstr>
      <vt:lpstr>PROSTORI I SANITARNI ČVOROVI VGUK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Vrbancic_Nervo</dc:creator>
  <cp:lastModifiedBy>Dušanka Gajdić</cp:lastModifiedBy>
  <cp:revision>19</cp:revision>
  <dcterms:created xsi:type="dcterms:W3CDTF">2021-01-29T21:27:54Z</dcterms:created>
  <dcterms:modified xsi:type="dcterms:W3CDTF">2021-03-09T07:52:52Z</dcterms:modified>
</cp:coreProperties>
</file>