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9" r:id="rId2"/>
    <p:sldId id="322" r:id="rId3"/>
    <p:sldId id="316" r:id="rId4"/>
    <p:sldId id="287" r:id="rId5"/>
    <p:sldId id="276" r:id="rId6"/>
    <p:sldId id="285" r:id="rId7"/>
    <p:sldId id="296" r:id="rId8"/>
    <p:sldId id="301" r:id="rId9"/>
    <p:sldId id="323" r:id="rId10"/>
    <p:sldId id="286" r:id="rId11"/>
    <p:sldId id="288" r:id="rId12"/>
    <p:sldId id="289" r:id="rId13"/>
    <p:sldId id="297" r:id="rId14"/>
    <p:sldId id="298" r:id="rId15"/>
    <p:sldId id="324" r:id="rId16"/>
    <p:sldId id="290" r:id="rId17"/>
    <p:sldId id="291" r:id="rId18"/>
    <p:sldId id="292" r:id="rId19"/>
    <p:sldId id="302" r:id="rId20"/>
    <p:sldId id="303" r:id="rId21"/>
    <p:sldId id="293" r:id="rId22"/>
    <p:sldId id="294" r:id="rId23"/>
    <p:sldId id="311" r:id="rId24"/>
    <p:sldId id="317" r:id="rId25"/>
    <p:sldId id="313" r:id="rId26"/>
    <p:sldId id="314" r:id="rId27"/>
    <p:sldId id="310" r:id="rId28"/>
    <p:sldId id="321" r:id="rId29"/>
    <p:sldId id="312" r:id="rId30"/>
    <p:sldId id="320" r:id="rId3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na Vrbančić" initials="MV" lastIdx="0" clrIdx="0">
    <p:extLst>
      <p:ext uri="{19B8F6BF-5375-455C-9EA6-DF929625EA0E}">
        <p15:presenceInfo xmlns:p15="http://schemas.microsoft.com/office/powerpoint/2012/main" userId="S-1-5-21-2985926698-2325217914-561515954-1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3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Radni_list_programa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666336052466436E-2"/>
          <c:y val="0.17171296296296298"/>
          <c:w val="0.88233366394753354"/>
          <c:h val="0.62985911357213697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77D-4DDA-B0EF-2CECDEAD162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77D-4DDA-B0EF-2CECDEAD16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77D-4DDA-B0EF-2CECDEAD1625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F65C224-860B-4B91-8896-83BDD6E47EC3}" type="CATEGORYNAME">
                      <a: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[NAZIV KATEGORIJE]</a:t>
                    </a:fld>
                    <a:r>
                      <a:rPr lang="en-US" sz="3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421D228A-CC5F-453C-A90C-4EAFAC5F7566}" type="VALUE">
                      <a:rPr lang="en-US" sz="3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[VRIJEDNOST]</a:t>
                    </a:fld>
                    <a:r>
                      <a:rPr lang="en-US" sz="3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5568D51A-8E38-4DEF-8D73-DA3DF0202448}" type="PERCENTAGE">
                      <a:rPr lang="en-US" sz="3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[POSTOTAK]</a:t>
                    </a:fld>
                    <a:endParaRPr lang="en-US" sz="3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7D-4DDA-B0EF-2CECDEAD1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'stručna praksa - ZOOTEHNIKA'!$B$21:$B$22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'stručna praksa - ZOOTEHNIKA'!$C$21:$C$22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7D-4DDA-B0EF-2CECDEAD16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17676767676768E-2"/>
          <c:y val="0.14120370370370369"/>
          <c:w val="0.81944444444444442"/>
          <c:h val="0.77314814814814814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17676767676768E-2"/>
          <c:y val="0.14120370370370369"/>
          <c:w val="0.81944444444444442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1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CB2-4C73-A1BD-D1FCF106288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CB2-4C73-A1BD-D1FCF106288A}"/>
              </c:ext>
            </c:extLst>
          </c:dPt>
          <c:dLbls>
            <c:dLbl>
              <c:idx val="0"/>
              <c:layout>
                <c:manualLayout>
                  <c:x val="-1.4129573447051089E-16"/>
                  <c:y val="6.2091503267973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B2-4C73-A1BD-D1FCF106288A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B2-4C73-A1BD-D1FCF10628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Ukupno!$B$50:$B$51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Ukupno!$C$50:$C$51</c:f>
              <c:numCache>
                <c:formatCode>General</c:formatCode>
                <c:ptCount val="2"/>
                <c:pt idx="0">
                  <c:v>29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B2-4C73-A1BD-D1FCF106288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</a:p>
        </c:rich>
      </c:tx>
      <c:layout>
        <c:manualLayout>
          <c:xMode val="edge"/>
          <c:yMode val="edge"/>
          <c:x val="0.30495774943866788"/>
          <c:y val="1.6628858892638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1.1992367463307819E-2"/>
          <c:y val="0.14403777652793398"/>
          <c:w val="0.95440805777213578"/>
          <c:h val="0.66353440194975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Ukupno!$B$3</c:f>
              <c:strCache>
                <c:ptCount val="1"/>
                <c:pt idx="0">
                  <c:v>zootehnika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BILINOGOJSTVO!$C$3:$L$3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Ukupno!$C$3:$L$3</c:f>
              <c:numCache>
                <c:formatCode>0.00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E-42C5-A2E4-74077C652BC4}"/>
            </c:ext>
          </c:extLst>
        </c:ser>
        <c:ser>
          <c:idx val="1"/>
          <c:order val="1"/>
          <c:tx>
            <c:strRef>
              <c:f>Ukupno!$B$4</c:f>
              <c:strCache>
                <c:ptCount val="1"/>
                <c:pt idx="0">
                  <c:v>bilinogojstvo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BILINOGOJSTVO!$C$3:$L$3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Ukupno!$C$4:$L$4</c:f>
              <c:numCache>
                <c:formatCode>0.00</c:formatCode>
                <c:ptCount val="10"/>
                <c:pt idx="0">
                  <c:v>4.3181818181818183</c:v>
                </c:pt>
                <c:pt idx="1">
                  <c:v>4.8181818181818183</c:v>
                </c:pt>
                <c:pt idx="2">
                  <c:v>4.7727272727272725</c:v>
                </c:pt>
                <c:pt idx="3">
                  <c:v>4.7272727272727275</c:v>
                </c:pt>
                <c:pt idx="4">
                  <c:v>4.5454545454545459</c:v>
                </c:pt>
                <c:pt idx="5">
                  <c:v>4.8636363636363633</c:v>
                </c:pt>
                <c:pt idx="6">
                  <c:v>4.8181818181818183</c:v>
                </c:pt>
                <c:pt idx="7">
                  <c:v>4.7272727272727275</c:v>
                </c:pt>
                <c:pt idx="8">
                  <c:v>4.7727272727272725</c:v>
                </c:pt>
                <c:pt idx="9">
                  <c:v>4.8636363636363633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E-42C5-A2E4-74077C652BC4}"/>
            </c:ext>
          </c:extLst>
        </c:ser>
        <c:ser>
          <c:idx val="2"/>
          <c:order val="2"/>
          <c:tx>
            <c:strRef>
              <c:f>Ukupno!$B$5</c:f>
              <c:strCache>
                <c:ptCount val="1"/>
                <c:pt idx="0">
                  <c:v>menadžment u poljop.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706456718111835E-3"/>
                  <c:y val="0.300437571759067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CE-42C5-A2E4-74077C652BC4}"/>
                </c:ext>
              </c:extLst>
            </c:dLbl>
            <c:dLbl>
              <c:idx val="2"/>
              <c:layout>
                <c:manualLayout>
                  <c:x val="1.0902152239370346E-3"/>
                  <c:y val="0.284517226677228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CE-42C5-A2E4-74077C652BC4}"/>
                </c:ext>
              </c:extLst>
            </c:dLbl>
            <c:dLbl>
              <c:idx val="6"/>
              <c:layout>
                <c:manualLayout>
                  <c:x val="0"/>
                  <c:y val="0.326797935466553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CE-42C5-A2E4-74077C652BC4}"/>
                </c:ext>
              </c:extLst>
            </c:dLbl>
            <c:dLbl>
              <c:idx val="8"/>
              <c:layout>
                <c:manualLayout>
                  <c:x val="1.0902152239370745E-3"/>
                  <c:y val="0.310830617093204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CE-42C5-A2E4-74077C652BC4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BILINOGOJSTVO!$C$3:$L$3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Ukupno!$C$5:$L$5</c:f>
              <c:numCache>
                <c:formatCode>0.00</c:formatCode>
                <c:ptCount val="10"/>
                <c:pt idx="0">
                  <c:v>4.5</c:v>
                </c:pt>
                <c:pt idx="1">
                  <c:v>4.8571428571428568</c:v>
                </c:pt>
                <c:pt idx="2">
                  <c:v>4.7857142857142856</c:v>
                </c:pt>
                <c:pt idx="3">
                  <c:v>4.2857142857142856</c:v>
                </c:pt>
                <c:pt idx="4">
                  <c:v>4.6428571428571432</c:v>
                </c:pt>
                <c:pt idx="5">
                  <c:v>4.4285714285714288</c:v>
                </c:pt>
                <c:pt idx="6">
                  <c:v>4.7142857142857144</c:v>
                </c:pt>
                <c:pt idx="7">
                  <c:v>4.9285714285714288</c:v>
                </c:pt>
                <c:pt idx="8">
                  <c:v>4.8571428571428568</c:v>
                </c:pt>
                <c:pt idx="9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CE-42C5-A2E4-74077C652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91520"/>
        <c:axId val="225217888"/>
      </c:barChart>
      <c:lineChart>
        <c:grouping val="standard"/>
        <c:varyColors val="0"/>
        <c:ser>
          <c:idx val="3"/>
          <c:order val="3"/>
          <c:tx>
            <c:strRef>
              <c:f>Ukupno!$B$6</c:f>
              <c:strCache>
                <c:ptCount val="1"/>
                <c:pt idx="0">
                  <c:v>ukupno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Ukupno!$C$6:$L$6</c:f>
              <c:numCache>
                <c:formatCode>0.00</c:formatCode>
                <c:ptCount val="10"/>
                <c:pt idx="0">
                  <c:v>4.6060606060606064</c:v>
                </c:pt>
                <c:pt idx="1">
                  <c:v>4.8917748917748911</c:v>
                </c:pt>
                <c:pt idx="2">
                  <c:v>4.8528138528138527</c:v>
                </c:pt>
                <c:pt idx="3">
                  <c:v>4.6709956709956701</c:v>
                </c:pt>
                <c:pt idx="4">
                  <c:v>4.72943722943723</c:v>
                </c:pt>
                <c:pt idx="5">
                  <c:v>4.7640692640692643</c:v>
                </c:pt>
                <c:pt idx="6">
                  <c:v>4.8441558441558437</c:v>
                </c:pt>
                <c:pt idx="7">
                  <c:v>4.8852813852813854</c:v>
                </c:pt>
                <c:pt idx="8">
                  <c:v>4.8766233766233773</c:v>
                </c:pt>
                <c:pt idx="9">
                  <c:v>4.7878787878787881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ECE-42C5-A2E4-74077C652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591520"/>
        <c:axId val="225217888"/>
      </c:lineChart>
      <c:valAx>
        <c:axId val="225217888"/>
        <c:scaling>
          <c:orientation val="minMax"/>
          <c:max val="5"/>
          <c:min val="4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5591520"/>
        <c:crosses val="max"/>
        <c:crossBetween val="between"/>
        <c:majorUnit val="0.5"/>
      </c:valAx>
      <c:catAx>
        <c:axId val="2255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5217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819684926083411"/>
          <c:y val="2.0089051368578966E-2"/>
          <c:w val="0.21074169316089963"/>
          <c:h val="8.5069678790151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1764149128387489"/>
          <c:y val="0.13682178039336457"/>
          <c:w val="0.78235850871612511"/>
          <c:h val="0.41085310984838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Ukupno!$C$4</c:f>
              <c:strCache>
                <c:ptCount val="1"/>
                <c:pt idx="0">
                  <c:v>zootehnika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Ukupno!$C$5:$C$29</c:f>
              <c:numCache>
                <c:formatCode>0.00</c:formatCode>
                <c:ptCount val="19"/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4.5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4-4355-8577-9D0C9CE1FAF8}"/>
            </c:ext>
          </c:extLst>
        </c:ser>
        <c:ser>
          <c:idx val="1"/>
          <c:order val="1"/>
          <c:tx>
            <c:strRef>
              <c:f>Ukupno!$D$4</c:f>
              <c:strCache>
                <c:ptCount val="1"/>
                <c:pt idx="0">
                  <c:v>menadžment u poljoprivredi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Ukupno!$D$5:$D$29</c:f>
              <c:numCache>
                <c:formatCode>0.00</c:formatCode>
                <c:ptCount val="19"/>
                <c:pt idx="1">
                  <c:v>4.5</c:v>
                </c:pt>
                <c:pt idx="2">
                  <c:v>4.4285714285714288</c:v>
                </c:pt>
                <c:pt idx="3">
                  <c:v>4.4285714285714288</c:v>
                </c:pt>
                <c:pt idx="4">
                  <c:v>4.6428571428571432</c:v>
                </c:pt>
                <c:pt idx="5">
                  <c:v>4.7857142857142856</c:v>
                </c:pt>
                <c:pt idx="6">
                  <c:v>4.4285714285714288</c:v>
                </c:pt>
                <c:pt idx="7">
                  <c:v>4.6428571428571432</c:v>
                </c:pt>
                <c:pt idx="8">
                  <c:v>4.5</c:v>
                </c:pt>
                <c:pt idx="9">
                  <c:v>4.5714285714285712</c:v>
                </c:pt>
                <c:pt idx="10">
                  <c:v>4.2142857142857144</c:v>
                </c:pt>
                <c:pt idx="11">
                  <c:v>4.3571428571428568</c:v>
                </c:pt>
                <c:pt idx="12">
                  <c:v>4.2857142857142856</c:v>
                </c:pt>
                <c:pt idx="13">
                  <c:v>4.3571428571428568</c:v>
                </c:pt>
                <c:pt idx="14">
                  <c:v>4.2857142857142856</c:v>
                </c:pt>
                <c:pt idx="15">
                  <c:v>4.3571428571428568</c:v>
                </c:pt>
                <c:pt idx="16">
                  <c:v>4.5714285714285712</c:v>
                </c:pt>
                <c:pt idx="17">
                  <c:v>4.2857142857142856</c:v>
                </c:pt>
                <c:pt idx="18">
                  <c:v>4.384615384615385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4-4355-8577-9D0C9CE1FAF8}"/>
            </c:ext>
          </c:extLst>
        </c:ser>
        <c:ser>
          <c:idx val="2"/>
          <c:order val="2"/>
          <c:tx>
            <c:strRef>
              <c:f>Ukupno!$E$4</c:f>
              <c:strCache>
                <c:ptCount val="1"/>
                <c:pt idx="0">
                  <c:v>bilinogojstvo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Ukupno!$E$5:$E$29</c:f>
              <c:numCache>
                <c:formatCode>0.00</c:formatCode>
                <c:ptCount val="19"/>
                <c:pt idx="1">
                  <c:v>4.5909090909090908</c:v>
                </c:pt>
                <c:pt idx="2">
                  <c:v>4.3181818181818183</c:v>
                </c:pt>
                <c:pt idx="3">
                  <c:v>4.1818181818181817</c:v>
                </c:pt>
                <c:pt idx="4">
                  <c:v>4.4545454545454541</c:v>
                </c:pt>
                <c:pt idx="5">
                  <c:v>4.6818181818181817</c:v>
                </c:pt>
                <c:pt idx="6">
                  <c:v>4.3181818181818183</c:v>
                </c:pt>
                <c:pt idx="7">
                  <c:v>4.1363636363636367</c:v>
                </c:pt>
                <c:pt idx="8">
                  <c:v>4.3181818181818183</c:v>
                </c:pt>
                <c:pt idx="9">
                  <c:v>3.8181818181818183</c:v>
                </c:pt>
                <c:pt idx="10">
                  <c:v>3.9090909090909092</c:v>
                </c:pt>
                <c:pt idx="11">
                  <c:v>4.3636363636363633</c:v>
                </c:pt>
                <c:pt idx="12">
                  <c:v>4.2727272727272725</c:v>
                </c:pt>
                <c:pt idx="13">
                  <c:v>4.1363636363636367</c:v>
                </c:pt>
                <c:pt idx="14">
                  <c:v>4.8636363636363633</c:v>
                </c:pt>
                <c:pt idx="15">
                  <c:v>4.2727272727272725</c:v>
                </c:pt>
                <c:pt idx="16">
                  <c:v>4.7272727272727275</c:v>
                </c:pt>
                <c:pt idx="17">
                  <c:v>4.1363636363636367</c:v>
                </c:pt>
                <c:pt idx="18">
                  <c:v>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D4-4355-8577-9D0C9CE1F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95440"/>
        <c:axId val="225596000"/>
      </c:barChart>
      <c:lineChart>
        <c:grouping val="standard"/>
        <c:varyColors val="0"/>
        <c:ser>
          <c:idx val="3"/>
          <c:order val="3"/>
          <c:tx>
            <c:strRef>
              <c:f>Ukupno!$F$4</c:f>
              <c:strCache>
                <c:ptCount val="1"/>
                <c:pt idx="0">
                  <c:v>ukupno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Ukupno!$F$5:$F$29</c:f>
              <c:numCache>
                <c:formatCode>0.00</c:formatCode>
                <c:ptCount val="19"/>
                <c:pt idx="1">
                  <c:v>4.6969696969696964</c:v>
                </c:pt>
                <c:pt idx="2">
                  <c:v>4.5822510822510827</c:v>
                </c:pt>
                <c:pt idx="3">
                  <c:v>4.5367965367965368</c:v>
                </c:pt>
                <c:pt idx="4">
                  <c:v>4.5324675324675319</c:v>
                </c:pt>
                <c:pt idx="5">
                  <c:v>4.8225108225108224</c:v>
                </c:pt>
                <c:pt idx="6">
                  <c:v>4.5822510822510827</c:v>
                </c:pt>
                <c:pt idx="7">
                  <c:v>4.5930735930735933</c:v>
                </c:pt>
                <c:pt idx="8">
                  <c:v>4.6060606060606064</c:v>
                </c:pt>
                <c:pt idx="9">
                  <c:v>4.4632034632034632</c:v>
                </c:pt>
                <c:pt idx="10">
                  <c:v>4.3744588744588748</c:v>
                </c:pt>
                <c:pt idx="11">
                  <c:v>4.5735930735930737</c:v>
                </c:pt>
                <c:pt idx="12">
                  <c:v>4.5194805194805197</c:v>
                </c:pt>
                <c:pt idx="13">
                  <c:v>4.4978354978354984</c:v>
                </c:pt>
                <c:pt idx="14">
                  <c:v>4.716450216450216</c:v>
                </c:pt>
                <c:pt idx="15">
                  <c:v>4.5432900432900434</c:v>
                </c:pt>
                <c:pt idx="16">
                  <c:v>4.7662337662337668</c:v>
                </c:pt>
                <c:pt idx="17">
                  <c:v>4.4740259740259738</c:v>
                </c:pt>
                <c:pt idx="18">
                  <c:v>4.571538461538462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D4-4355-8577-9D0C9CE1F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595440"/>
        <c:axId val="225596000"/>
      </c:lineChart>
      <c:catAx>
        <c:axId val="22559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5596000"/>
        <c:crosses val="autoZero"/>
        <c:auto val="1"/>
        <c:lblAlgn val="ctr"/>
        <c:lblOffset val="100"/>
        <c:noMultiLvlLbl val="0"/>
      </c:catAx>
      <c:valAx>
        <c:axId val="22559600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55954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276023576192733E-4"/>
          <c:y val="3.1518774961482594E-2"/>
          <c:w val="0.18514827079917265"/>
          <c:h val="0.34105065372572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1764149128387489"/>
          <c:y val="0.13682178039336457"/>
          <c:w val="0.78235850871612511"/>
          <c:h val="0.41085310984838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Ukupno!$C$4</c:f>
              <c:strCache>
                <c:ptCount val="1"/>
                <c:pt idx="0">
                  <c:v>zootehnika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Ukupno!$C$5:$C$29</c:f>
              <c:numCache>
                <c:formatCode>0.00</c:formatCode>
                <c:ptCount val="19"/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4.5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7-4D1E-A670-ABCA32645275}"/>
            </c:ext>
          </c:extLst>
        </c:ser>
        <c:ser>
          <c:idx val="1"/>
          <c:order val="1"/>
          <c:tx>
            <c:strRef>
              <c:f>Ukupno!$D$4</c:f>
              <c:strCache>
                <c:ptCount val="1"/>
                <c:pt idx="0">
                  <c:v>menadžment u poljoprivredi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Ukupno!$D$5:$D$29</c:f>
              <c:numCache>
                <c:formatCode>0.00</c:formatCode>
                <c:ptCount val="19"/>
                <c:pt idx="1">
                  <c:v>4.5</c:v>
                </c:pt>
                <c:pt idx="2">
                  <c:v>4.4285714285714288</c:v>
                </c:pt>
                <c:pt idx="3">
                  <c:v>4.4285714285714288</c:v>
                </c:pt>
                <c:pt idx="4">
                  <c:v>4.6428571428571432</c:v>
                </c:pt>
                <c:pt idx="5">
                  <c:v>4.7857142857142856</c:v>
                </c:pt>
                <c:pt idx="6">
                  <c:v>4.4285714285714288</c:v>
                </c:pt>
                <c:pt idx="7">
                  <c:v>4.6428571428571432</c:v>
                </c:pt>
                <c:pt idx="8">
                  <c:v>4.5</c:v>
                </c:pt>
                <c:pt idx="9">
                  <c:v>4.5714285714285712</c:v>
                </c:pt>
                <c:pt idx="10">
                  <c:v>4.2142857142857144</c:v>
                </c:pt>
                <c:pt idx="11">
                  <c:v>4.3571428571428568</c:v>
                </c:pt>
                <c:pt idx="12">
                  <c:v>4.2857142857142856</c:v>
                </c:pt>
                <c:pt idx="13">
                  <c:v>4.3571428571428568</c:v>
                </c:pt>
                <c:pt idx="14">
                  <c:v>4.2857142857142856</c:v>
                </c:pt>
                <c:pt idx="15">
                  <c:v>4.3571428571428568</c:v>
                </c:pt>
                <c:pt idx="16">
                  <c:v>4.5714285714285712</c:v>
                </c:pt>
                <c:pt idx="17">
                  <c:v>4.2857142857142856</c:v>
                </c:pt>
                <c:pt idx="18">
                  <c:v>4.384615384615385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7-4D1E-A670-ABCA32645275}"/>
            </c:ext>
          </c:extLst>
        </c:ser>
        <c:ser>
          <c:idx val="2"/>
          <c:order val="2"/>
          <c:tx>
            <c:strRef>
              <c:f>Ukupno!$E$4</c:f>
              <c:strCache>
                <c:ptCount val="1"/>
                <c:pt idx="0">
                  <c:v>bilinogojstvo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Ukupno!$E$5:$E$29</c:f>
              <c:numCache>
                <c:formatCode>0.00</c:formatCode>
                <c:ptCount val="19"/>
                <c:pt idx="1">
                  <c:v>4.5909090909090908</c:v>
                </c:pt>
                <c:pt idx="2">
                  <c:v>4.3181818181818183</c:v>
                </c:pt>
                <c:pt idx="3">
                  <c:v>4.1818181818181817</c:v>
                </c:pt>
                <c:pt idx="4">
                  <c:v>4.4545454545454541</c:v>
                </c:pt>
                <c:pt idx="5">
                  <c:v>4.6818181818181817</c:v>
                </c:pt>
                <c:pt idx="6">
                  <c:v>4.3181818181818183</c:v>
                </c:pt>
                <c:pt idx="7">
                  <c:v>4.1363636363636367</c:v>
                </c:pt>
                <c:pt idx="8">
                  <c:v>4.3181818181818183</c:v>
                </c:pt>
                <c:pt idx="9">
                  <c:v>3.8181818181818183</c:v>
                </c:pt>
                <c:pt idx="10">
                  <c:v>3.9090909090909092</c:v>
                </c:pt>
                <c:pt idx="11">
                  <c:v>4.3636363636363633</c:v>
                </c:pt>
                <c:pt idx="12">
                  <c:v>4.2727272727272725</c:v>
                </c:pt>
                <c:pt idx="13">
                  <c:v>4.1363636363636367</c:v>
                </c:pt>
                <c:pt idx="14">
                  <c:v>4.8636363636363633</c:v>
                </c:pt>
                <c:pt idx="15">
                  <c:v>4.2727272727272725</c:v>
                </c:pt>
                <c:pt idx="16">
                  <c:v>4.7272727272727275</c:v>
                </c:pt>
                <c:pt idx="17">
                  <c:v>4.1363636363636367</c:v>
                </c:pt>
                <c:pt idx="18">
                  <c:v>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27-4D1E-A670-ABCA32645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525536"/>
        <c:axId val="232526096"/>
      </c:barChart>
      <c:lineChart>
        <c:grouping val="standard"/>
        <c:varyColors val="0"/>
        <c:ser>
          <c:idx val="3"/>
          <c:order val="3"/>
          <c:tx>
            <c:strRef>
              <c:f>Ukupno!$F$4</c:f>
              <c:strCache>
                <c:ptCount val="1"/>
                <c:pt idx="0">
                  <c:v>ukupno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Ukupno!$F$5:$F$29</c:f>
              <c:numCache>
                <c:formatCode>0.00</c:formatCode>
                <c:ptCount val="19"/>
                <c:pt idx="1">
                  <c:v>4.6969696969696964</c:v>
                </c:pt>
                <c:pt idx="2">
                  <c:v>4.5822510822510827</c:v>
                </c:pt>
                <c:pt idx="3">
                  <c:v>4.5367965367965368</c:v>
                </c:pt>
                <c:pt idx="4">
                  <c:v>4.5324675324675319</c:v>
                </c:pt>
                <c:pt idx="5">
                  <c:v>4.8225108225108224</c:v>
                </c:pt>
                <c:pt idx="6">
                  <c:v>4.5822510822510827</c:v>
                </c:pt>
                <c:pt idx="7">
                  <c:v>4.5930735930735933</c:v>
                </c:pt>
                <c:pt idx="8">
                  <c:v>4.6060606060606064</c:v>
                </c:pt>
                <c:pt idx="9">
                  <c:v>4.4632034632034632</c:v>
                </c:pt>
                <c:pt idx="10">
                  <c:v>4.3744588744588748</c:v>
                </c:pt>
                <c:pt idx="11">
                  <c:v>4.5735930735930737</c:v>
                </c:pt>
                <c:pt idx="12">
                  <c:v>4.5194805194805197</c:v>
                </c:pt>
                <c:pt idx="13">
                  <c:v>4.4978354978354984</c:v>
                </c:pt>
                <c:pt idx="14">
                  <c:v>4.716450216450216</c:v>
                </c:pt>
                <c:pt idx="15">
                  <c:v>4.5432900432900434</c:v>
                </c:pt>
                <c:pt idx="16">
                  <c:v>4.7662337662337668</c:v>
                </c:pt>
                <c:pt idx="17">
                  <c:v>4.4740259740259738</c:v>
                </c:pt>
                <c:pt idx="18">
                  <c:v>4.571538461538462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27-4D1E-A670-ABCA32645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525536"/>
        <c:axId val="232526096"/>
      </c:lineChart>
      <c:catAx>
        <c:axId val="2325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2526096"/>
        <c:crosses val="autoZero"/>
        <c:auto val="1"/>
        <c:lblAlgn val="ctr"/>
        <c:lblOffset val="100"/>
        <c:noMultiLvlLbl val="0"/>
      </c:catAx>
      <c:valAx>
        <c:axId val="232526096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25255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276023576192733E-4"/>
          <c:y val="3.1518774961482594E-2"/>
          <c:w val="0.18514827079917265"/>
          <c:h val="0.34105065372572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4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FB6-4373-9EE8-3C327B25863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FB6-4373-9EE8-3C327B258637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8BAA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FB6-4373-9EE8-3C327B258637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8BAA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FB6-4373-9EE8-3C327B25863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8BAA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OOP!$R$18:$R$19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OOP!$S$18:$S$19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B6-4373-9EE8-3C327B25863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82127747071616"/>
          <c:y val="4.3207213498145318E-2"/>
          <c:w val="0.85021428679904543"/>
          <c:h val="0.5538337387044671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OOP!$C$2:$L$2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OOP!$C$17:$L$17</c:f>
              <c:numCache>
                <c:formatCode>0.00</c:formatCode>
                <c:ptCount val="10"/>
                <c:pt idx="0">
                  <c:v>4.75</c:v>
                </c:pt>
                <c:pt idx="1">
                  <c:v>5</c:v>
                </c:pt>
                <c:pt idx="2">
                  <c:v>4.75</c:v>
                </c:pt>
                <c:pt idx="3">
                  <c:v>4.75</c:v>
                </c:pt>
                <c:pt idx="4">
                  <c:v>4.75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4.75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9DFD-448B-83BB-B847CF3521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gapDepth val="190"/>
        <c:shape val="box"/>
        <c:axId val="232530016"/>
        <c:axId val="232530576"/>
        <c:axId val="0"/>
      </c:bar3DChart>
      <c:catAx>
        <c:axId val="23253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2530576"/>
        <c:crosses val="autoZero"/>
        <c:auto val="1"/>
        <c:lblAlgn val="ctr"/>
        <c:lblOffset val="100"/>
        <c:noMultiLvlLbl val="0"/>
      </c:catAx>
      <c:valAx>
        <c:axId val="232530576"/>
        <c:scaling>
          <c:orientation val="minMax"/>
          <c:min val="4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253001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0"/>
      <c:rAngAx val="0"/>
      <c:perspective val="2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021091113610804E-2"/>
          <c:y val="4.0159384305229716E-2"/>
          <c:w val="0.90360986126734155"/>
          <c:h val="0.8954565350202775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1"/>
              <c:layout>
                <c:manualLayout>
                  <c:x val="0"/>
                  <c:y val="-1.1316870227755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969-4D10-8A2E-095377262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OOP!$B$7:$B$30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OOP!$Q$7:$Q$30</c:f>
              <c:numCache>
                <c:formatCode>0.00</c:formatCode>
                <c:ptCount val="19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4.25</c:v>
                </c:pt>
                <c:pt idx="4">
                  <c:v>4.75</c:v>
                </c:pt>
                <c:pt idx="5">
                  <c:v>4</c:v>
                </c:pt>
                <c:pt idx="6">
                  <c:v>4.25</c:v>
                </c:pt>
                <c:pt idx="7">
                  <c:v>4</c:v>
                </c:pt>
                <c:pt idx="8">
                  <c:v>4.25</c:v>
                </c:pt>
                <c:pt idx="9">
                  <c:v>4.25</c:v>
                </c:pt>
                <c:pt idx="10">
                  <c:v>4</c:v>
                </c:pt>
                <c:pt idx="11">
                  <c:v>5</c:v>
                </c:pt>
                <c:pt idx="12">
                  <c:v>4.5</c:v>
                </c:pt>
                <c:pt idx="13">
                  <c:v>4.5</c:v>
                </c:pt>
                <c:pt idx="14">
                  <c:v>4.5</c:v>
                </c:pt>
                <c:pt idx="15">
                  <c:v>4.5</c:v>
                </c:pt>
                <c:pt idx="16">
                  <c:v>4.5</c:v>
                </c:pt>
                <c:pt idx="17">
                  <c:v>5</c:v>
                </c:pt>
                <c:pt idx="18">
                  <c:v>4.75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1969-4D10-8A2E-09537726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80"/>
        <c:shape val="box"/>
        <c:axId val="232776128"/>
        <c:axId val="232776688"/>
        <c:axId val="0"/>
      </c:bar3DChart>
      <c:catAx>
        <c:axId val="23277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232776688"/>
        <c:crosses val="autoZero"/>
        <c:auto val="1"/>
        <c:lblAlgn val="ctr"/>
        <c:lblOffset val="100"/>
        <c:noMultiLvlLbl val="0"/>
      </c:catAx>
      <c:valAx>
        <c:axId val="232776688"/>
        <c:scaling>
          <c:orientation val="minMax"/>
          <c:max val="5"/>
          <c:min val="3"/>
        </c:scaling>
        <c:delete val="0"/>
        <c:axPos val="b"/>
        <c:numFmt formatCode="0.0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277612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</a:p>
          <a:p>
            <a:pPr>
              <a:defRPr sz="3600">
                <a:solidFill>
                  <a:srgbClr val="FF0000"/>
                </a:solidFill>
              </a:defRPr>
            </a:pPr>
            <a:r>
              <a:rPr lang="hr-H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ZOOTEHNIKA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984511061571976E-2"/>
          <c:y val="0.24408140287314434"/>
          <c:w val="0.95373651479513932"/>
          <c:h val="0.4877877606347304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srgbClr val="4D3E2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'stručna praksa - ZOOTEHNIKA'!$C$2:$L$2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'stručna praksa - ZOOTEHNIKA'!$C$17:$L$17</c:f>
              <c:numCache>
                <c:formatCode>0.00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7-4A63-8B24-250A805FF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gapDepth val="170"/>
        <c:shape val="cylinder"/>
        <c:axId val="159720352"/>
        <c:axId val="159718112"/>
        <c:axId val="0"/>
      </c:bar3DChart>
      <c:catAx>
        <c:axId val="15972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718112"/>
        <c:crosses val="autoZero"/>
        <c:auto val="1"/>
        <c:lblAlgn val="ctr"/>
        <c:lblOffset val="100"/>
        <c:noMultiLvlLbl val="0"/>
      </c:catAx>
      <c:valAx>
        <c:axId val="159718112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72035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r-HR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usmjerenje ZOOTEHNIKA</a:t>
            </a:r>
          </a:p>
        </c:rich>
      </c:tx>
      <c:layout>
        <c:manualLayout>
          <c:xMode val="edge"/>
          <c:yMode val="edge"/>
          <c:x val="0.19499570335205543"/>
          <c:y val="1.5238148853392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751414208587602"/>
          <c:y val="0.1359788918073033"/>
          <c:w val="0.44931186628630593"/>
          <c:h val="0.8000709833585381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'studijski program - zootehnika'!$B$7:$B$30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'studijski program - zootehnika'!$Q$7:$Q$30</c:f>
              <c:numCache>
                <c:formatCode>0.00</c:formatCode>
                <c:ptCount val="1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4.5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137-4C5F-9EED-39F843170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200"/>
        <c:shape val="box"/>
        <c:axId val="159941952"/>
        <c:axId val="159942512"/>
        <c:axId val="0"/>
      </c:bar3DChart>
      <c:catAx>
        <c:axId val="15994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942512"/>
        <c:crosses val="autoZero"/>
        <c:auto val="1"/>
        <c:lblAlgn val="ctr"/>
        <c:lblOffset val="100"/>
        <c:noMultiLvlLbl val="0"/>
      </c:catAx>
      <c:valAx>
        <c:axId val="159942512"/>
        <c:scaling>
          <c:orientation val="minMax"/>
          <c:max val="5"/>
          <c:min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94195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A2F-4DE9-B18E-B501C92485D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A2F-4DE9-B18E-B501C92485D8}"/>
              </c:ext>
            </c:extLst>
          </c:dPt>
          <c:dLbls>
            <c:dLbl>
              <c:idx val="0"/>
              <c:layout>
                <c:manualLayout>
                  <c:x val="-1.2834647146779845E-2"/>
                  <c:y val="4.43286432321314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2F-4DE9-B18E-B501C92485D8}"/>
                </c:ext>
              </c:extLst>
            </c:dLbl>
            <c:dLbl>
              <c:idx val="1"/>
              <c:layout>
                <c:manualLayout>
                  <c:x val="-3.8362807750012473E-3"/>
                  <c:y val="-1.47949231004405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2F-4DE9-B18E-B501C92485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'stručna praksa  - MENADŽMENT'!$B$31:$B$32</c:f>
              <c:strCache>
                <c:ptCount val="2"/>
                <c:pt idx="0">
                  <c:v>M </c:v>
                </c:pt>
                <c:pt idx="1">
                  <c:v>Ž</c:v>
                </c:pt>
              </c:strCache>
            </c:strRef>
          </c:cat>
          <c:val>
            <c:numRef>
              <c:f>'stručna praksa  - MENADŽMENT'!$C$31:$C$32</c:f>
              <c:numCache>
                <c:formatCode>General</c:formatCode>
                <c:ptCount val="2"/>
                <c:pt idx="0">
                  <c:v>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2F-4DE9-B18E-B501C92485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</a:t>
            </a:r>
            <a: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praksom 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usmjerenje MENADŽMENT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POLJOPRIVREDI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64-4450-9B49-C9D437639AFF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64-4450-9B49-C9D437639AFF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64-4450-9B49-C9D437639AFF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64-4450-9B49-C9D437639AFF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B64-4450-9B49-C9D437639AFF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64-4450-9B49-C9D437639AFF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B64-4450-9B49-C9D437639AFF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B64-4450-9B49-C9D437639AFF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B64-4450-9B49-C9D437639AFF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B64-4450-9B49-C9D437639AFF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D3E2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'stručna praksa  - MENADŽMENT'!$C$2:$L$2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'stručna praksa  - MENADŽMENT'!$C$22:$L$22</c:f>
              <c:numCache>
                <c:formatCode>0.00</c:formatCode>
                <c:ptCount val="10"/>
                <c:pt idx="0">
                  <c:v>4.5</c:v>
                </c:pt>
                <c:pt idx="1">
                  <c:v>4.8571428571428568</c:v>
                </c:pt>
                <c:pt idx="2">
                  <c:v>4.7857142857142856</c:v>
                </c:pt>
                <c:pt idx="3">
                  <c:v>4.2857142857142856</c:v>
                </c:pt>
                <c:pt idx="4">
                  <c:v>4.6428571428571432</c:v>
                </c:pt>
                <c:pt idx="5">
                  <c:v>4.4285714285714288</c:v>
                </c:pt>
                <c:pt idx="6">
                  <c:v>4.7142857142857144</c:v>
                </c:pt>
                <c:pt idx="7">
                  <c:v>4.9285714285714288</c:v>
                </c:pt>
                <c:pt idx="8">
                  <c:v>4.8571428571428568</c:v>
                </c:pt>
                <c:pt idx="9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64-4450-9B49-C9D437639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176944"/>
        <c:axId val="159177504"/>
        <c:axId val="0"/>
      </c:bar3DChart>
      <c:catAx>
        <c:axId val="15917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177504"/>
        <c:crosses val="autoZero"/>
        <c:auto val="1"/>
        <c:lblAlgn val="ctr"/>
        <c:lblOffset val="100"/>
        <c:noMultiLvlLbl val="0"/>
      </c:catAx>
      <c:valAx>
        <c:axId val="1591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17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</a:t>
            </a:r>
            <a: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programom </a:t>
            </a:r>
            <a:endParaRPr lang="hr-H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U POLJOPRIVREDI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view3D>
      <c:rotX val="0"/>
      <c:rotY val="0"/>
      <c:rAngAx val="0"/>
      <c:perspective val="2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0779067895172636"/>
          <c:y val="0.14419903850818783"/>
          <c:w val="0.45346177096256612"/>
          <c:h val="0.8085415895608781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'studijski program - menadžment'!$B$7:$B$30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'studijski program - menadžment'!$R$7:$R$30</c:f>
              <c:numCache>
                <c:formatCode>0.00</c:formatCode>
                <c:ptCount val="19"/>
                <c:pt idx="0">
                  <c:v>4.5</c:v>
                </c:pt>
                <c:pt idx="1">
                  <c:v>4.4285714285714288</c:v>
                </c:pt>
                <c:pt idx="2">
                  <c:v>4.4285714285714288</c:v>
                </c:pt>
                <c:pt idx="3">
                  <c:v>4.6428571428571432</c:v>
                </c:pt>
                <c:pt idx="4">
                  <c:v>4.7857142857142856</c:v>
                </c:pt>
                <c:pt idx="5">
                  <c:v>4.4285714285714288</c:v>
                </c:pt>
                <c:pt idx="6">
                  <c:v>4.6428571428571432</c:v>
                </c:pt>
                <c:pt idx="7">
                  <c:v>4.5</c:v>
                </c:pt>
                <c:pt idx="8">
                  <c:v>4.5714285714285712</c:v>
                </c:pt>
                <c:pt idx="9">
                  <c:v>4.2142857142857144</c:v>
                </c:pt>
                <c:pt idx="10">
                  <c:v>4.3571428571428568</c:v>
                </c:pt>
                <c:pt idx="11">
                  <c:v>4.2857142857142856</c:v>
                </c:pt>
                <c:pt idx="12">
                  <c:v>4.3571428571428568</c:v>
                </c:pt>
                <c:pt idx="13">
                  <c:v>4.2857142857142856</c:v>
                </c:pt>
                <c:pt idx="14">
                  <c:v>4.3571428571428568</c:v>
                </c:pt>
                <c:pt idx="15">
                  <c:v>4.5714285714285712</c:v>
                </c:pt>
                <c:pt idx="16">
                  <c:v>4.2857142857142856</c:v>
                </c:pt>
                <c:pt idx="17">
                  <c:v>4.6428571428571432</c:v>
                </c:pt>
                <c:pt idx="18">
                  <c:v>4.384615384615385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DD8-4FA4-93E8-40C6697F62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shape val="box"/>
        <c:axId val="159179744"/>
        <c:axId val="159180304"/>
        <c:axId val="0"/>
      </c:bar3DChart>
      <c:catAx>
        <c:axId val="15917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180304"/>
        <c:crosses val="autoZero"/>
        <c:auto val="1"/>
        <c:lblAlgn val="ctr"/>
        <c:lblOffset val="100"/>
        <c:noMultiLvlLbl val="0"/>
      </c:catAx>
      <c:valAx>
        <c:axId val="159180304"/>
        <c:scaling>
          <c:orientation val="minMax"/>
          <c:max val="5"/>
          <c:min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17974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0E6-422E-B739-715DD5A0B29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0E6-422E-B739-715DD5A0B294}"/>
              </c:ext>
            </c:extLst>
          </c:dPt>
          <c:dLbls>
            <c:dLbl>
              <c:idx val="0"/>
              <c:layout>
                <c:manualLayout>
                  <c:x val="-5.8814595649655859E-3"/>
                  <c:y val="-3.65642390494599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E6-422E-B739-715DD5A0B294}"/>
                </c:ext>
              </c:extLst>
            </c:dLbl>
            <c:dLbl>
              <c:idx val="1"/>
              <c:layout>
                <c:manualLayout>
                  <c:x val="-3.9694840734333528E-3"/>
                  <c:y val="1.5368004751327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E6-422E-B739-715DD5A0B2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BILINOGOJSTVO!$A$45:$A$46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BILINOGOJSTVO!$B$45:$B$46</c:f>
              <c:numCache>
                <c:formatCode>General</c:formatCode>
                <c:ptCount val="2"/>
                <c:pt idx="0">
                  <c:v>18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E6-422E-B739-715DD5A0B29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stručnom praksom </a:t>
            </a:r>
            <a:endParaRPr lang="hr-H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r-HR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usmjerenje BILINOGOJSTVO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728882306984327E-3"/>
                  <c:y val="0.1160075398376286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03-45AB-9F1A-CD718F3D3027}"/>
                </c:ext>
              </c:extLst>
            </c:dLbl>
            <c:dLbl>
              <c:idx val="1"/>
              <c:layout>
                <c:manualLayout>
                  <c:x val="3.2796661730237846E-3"/>
                  <c:y val="0.26101696463466434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03-45AB-9F1A-CD718F3D3027}"/>
                </c:ext>
              </c:extLst>
            </c:dLbl>
            <c:dLbl>
              <c:idx val="2"/>
              <c:layout>
                <c:manualLayout>
                  <c:x val="3.2796661730238245E-3"/>
                  <c:y val="0.24030133252080207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03-45AB-9F1A-CD718F3D3027}"/>
                </c:ext>
              </c:extLst>
            </c:dLbl>
            <c:dLbl>
              <c:idx val="3"/>
              <c:layout>
                <c:manualLayout>
                  <c:x val="3.2796661730238245E-3"/>
                  <c:y val="0.232015079675257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03-45AB-9F1A-CD718F3D3027}"/>
                </c:ext>
              </c:extLst>
            </c:dLbl>
            <c:dLbl>
              <c:idx val="4"/>
              <c:layout>
                <c:manualLayout>
                  <c:x val="4.3728882306984327E-3"/>
                  <c:y val="0.18229756260198779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03-45AB-9F1A-CD718F3D3027}"/>
                </c:ext>
              </c:extLst>
            </c:dLbl>
            <c:dLbl>
              <c:idx val="5"/>
              <c:layout>
                <c:manualLayout>
                  <c:x val="3.2796661730237443E-3"/>
                  <c:y val="0.26930321748020913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03-45AB-9F1A-CD718F3D3027}"/>
                </c:ext>
              </c:extLst>
            </c:dLbl>
            <c:dLbl>
              <c:idx val="6"/>
              <c:layout>
                <c:manualLayout>
                  <c:x val="4.3728882306984327E-3"/>
                  <c:y val="0.26101696463466434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C03-45AB-9F1A-CD718F3D3027}"/>
                </c:ext>
              </c:extLst>
            </c:dLbl>
            <c:dLbl>
              <c:idx val="7"/>
              <c:layout>
                <c:manualLayout>
                  <c:x val="4.3728882306983529E-3"/>
                  <c:y val="0.232015079675257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03-45AB-9F1A-CD718F3D3027}"/>
                </c:ext>
              </c:extLst>
            </c:dLbl>
            <c:dLbl>
              <c:idx val="8"/>
              <c:layout>
                <c:manualLayout>
                  <c:x val="3.2796661730238245E-3"/>
                  <c:y val="0.24651602215496068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C03-45AB-9F1A-CD718F3D3027}"/>
                </c:ext>
              </c:extLst>
            </c:dLbl>
            <c:dLbl>
              <c:idx val="9"/>
              <c:layout>
                <c:manualLayout>
                  <c:x val="7.6525544037222577E-3"/>
                  <c:y val="0.26930321748020913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C03-45AB-9F1A-CD718F3D3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BILINOGOJSTVO!$C$3:$L$3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BILINOGOJSTVO!$C$38:$L$38</c:f>
              <c:numCache>
                <c:formatCode>0.00</c:formatCode>
                <c:ptCount val="10"/>
                <c:pt idx="0">
                  <c:v>4.3181818181818183</c:v>
                </c:pt>
                <c:pt idx="1">
                  <c:v>4.8181818181818183</c:v>
                </c:pt>
                <c:pt idx="2">
                  <c:v>4.7727272727272725</c:v>
                </c:pt>
                <c:pt idx="3">
                  <c:v>4.7272727272727275</c:v>
                </c:pt>
                <c:pt idx="4">
                  <c:v>4.5454545454545459</c:v>
                </c:pt>
                <c:pt idx="5">
                  <c:v>4.8636363636363633</c:v>
                </c:pt>
                <c:pt idx="6">
                  <c:v>4.8181818181818183</c:v>
                </c:pt>
                <c:pt idx="7">
                  <c:v>4.7272727272727275</c:v>
                </c:pt>
                <c:pt idx="8">
                  <c:v>4.7727272727272725</c:v>
                </c:pt>
                <c:pt idx="9">
                  <c:v>4.8636363636363633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A-AC03-45AB-9F1A-CD718F3D3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787456"/>
        <c:axId val="227788016"/>
        <c:axId val="0"/>
      </c:bar3DChart>
      <c:catAx>
        <c:axId val="2277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7788016"/>
        <c:crosses val="autoZero"/>
        <c:auto val="1"/>
        <c:lblAlgn val="ctr"/>
        <c:lblOffset val="100"/>
        <c:noMultiLvlLbl val="0"/>
      </c:catAx>
      <c:valAx>
        <c:axId val="227788016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778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i="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r>
              <a:rPr lang="hr-HR" sz="2400" b="1" i="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b="1" i="0" baseline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r-HR" sz="2400" b="1" i="0" baseline="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-usmjerenje </a:t>
            </a:r>
            <a:r>
              <a:rPr lang="hr-HR" sz="2400" b="1" i="0" baseline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BILINOGOJSTVO</a:t>
            </a:r>
            <a:endParaRPr lang="hr-HR" sz="24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862186972727185"/>
          <c:y val="5.90445476389542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view3D>
      <c:rotX val="0"/>
      <c:rotY val="0"/>
      <c:rAngAx val="0"/>
      <c:perspective val="2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45566177284273796"/>
          <c:y val="0.14122386484532576"/>
          <c:w val="0.51323089777761555"/>
          <c:h val="0.7777610407394728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'studijski program - bilinogojst'!$AD$7:$AD$31</c:f>
              <c:numCache>
                <c:formatCode>0.00</c:formatCode>
                <c:ptCount val="19"/>
                <c:pt idx="0">
                  <c:v>4.5909090909090908</c:v>
                </c:pt>
                <c:pt idx="1">
                  <c:v>4.3181818181818183</c:v>
                </c:pt>
                <c:pt idx="2">
                  <c:v>4.1818181818181817</c:v>
                </c:pt>
                <c:pt idx="3">
                  <c:v>4.4545454545454541</c:v>
                </c:pt>
                <c:pt idx="4">
                  <c:v>4.6818181818181817</c:v>
                </c:pt>
                <c:pt idx="5">
                  <c:v>4.3181818181818183</c:v>
                </c:pt>
                <c:pt idx="6">
                  <c:v>4.1363636363636367</c:v>
                </c:pt>
                <c:pt idx="7">
                  <c:v>4.3181818181818183</c:v>
                </c:pt>
                <c:pt idx="8">
                  <c:v>3.8181818181818183</c:v>
                </c:pt>
                <c:pt idx="9">
                  <c:v>3.9090909090909092</c:v>
                </c:pt>
                <c:pt idx="10">
                  <c:v>4.3636363636363633</c:v>
                </c:pt>
                <c:pt idx="11">
                  <c:v>4.2727272727272725</c:v>
                </c:pt>
                <c:pt idx="12">
                  <c:v>4.1363636363636367</c:v>
                </c:pt>
                <c:pt idx="13">
                  <c:v>4.8636363636363633</c:v>
                </c:pt>
                <c:pt idx="14">
                  <c:v>4.2727272727272725</c:v>
                </c:pt>
                <c:pt idx="15">
                  <c:v>4.7272727272727275</c:v>
                </c:pt>
                <c:pt idx="16">
                  <c:v>4.1363636363636367</c:v>
                </c:pt>
                <c:pt idx="17">
                  <c:v>4.5909090909090908</c:v>
                </c:pt>
                <c:pt idx="18">
                  <c:v>4.333333333333333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4304-4DBE-AEE3-3B77278F6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227790256"/>
        <c:axId val="227790816"/>
        <c:axId val="0"/>
      </c:bar3DChart>
      <c:catAx>
        <c:axId val="22779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227790816"/>
        <c:crosses val="autoZero"/>
        <c:auto val="1"/>
        <c:lblAlgn val="ctr"/>
        <c:lblOffset val="100"/>
        <c:noMultiLvlLbl val="0"/>
      </c:catAx>
      <c:valAx>
        <c:axId val="227790816"/>
        <c:scaling>
          <c:orientation val="minMax"/>
          <c:max val="5"/>
          <c:min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779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A914B5-5493-4E2A-A0FE-88A01205245B}" type="datetime1">
              <a:rPr lang="hr-HR" smtClean="0"/>
              <a:t>9.3.2021.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8124A4-4CA4-4A2F-A506-AA7C3DA64498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99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Uredite stil podnaslova matrice</a:t>
            </a:r>
            <a:endParaRPr lang="hr-HR" noProof="0" dirty="0"/>
          </a:p>
        </p:txBody>
      </p:sp>
      <p:pic>
        <p:nvPicPr>
          <p:cNvPr id="8" name="Slika 7" descr="Pahuljasti bijeli oblaci na plavom neb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Slika 9" descr="Krupni plan biljk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Slika 10" descr="Valovi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C6D276-56B0-444B-BF73-D61595824534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54D9A-0AA8-4923-9AD5-641A68603008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D61C5-DAD0-4127-A2E9-823A34633ED8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pic>
        <p:nvPicPr>
          <p:cNvPr id="11" name="Slika 10" descr="Zelen biljke u krupnom plan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Slika 8" descr="Valov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F0A66-465F-4BD4-807C-AFE8EBDCC8E8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E9AF6-B388-4594-A980-D5C4087AEC84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E16BB2-3E67-4F8F-92BB-DA49FD5F1910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9522FE-31DF-4531-883A-650D12B31F8C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6A22AF-50B7-4F3F-98D4-CF619AB720C4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85841-497D-409F-9FAE-9754E7A7C5E7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1" name="Pravokutni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Uređivanje stilova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4F42659-1F1B-454B-A75D-5FA6A4C584B9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881" y="919615"/>
            <a:ext cx="11829449" cy="408418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ZADOVOLJSTVO STUDENATA </a:t>
            </a:r>
            <a:b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ZAVRŠNOM STRUČNOM PRAKSOM </a:t>
            </a:r>
            <a:r>
              <a:rPr lang="hr-H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&amp;  </a:t>
            </a:r>
            <a:b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STUDIJSKIM PROGRAMOM</a:t>
            </a: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  <a:t>2018/2019</a:t>
            </a: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</a:t>
            </a:fld>
            <a:endParaRPr lang="hr-HR" noProof="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74" y="3946989"/>
            <a:ext cx="2886420" cy="2560976"/>
          </a:xfrm>
          <a:prstGeom prst="rect">
            <a:avLst/>
          </a:prstGeom>
        </p:spPr>
      </p:pic>
      <p:sp>
        <p:nvSpPr>
          <p:cNvPr id="3" name="AutoShape 2" descr="Slikovni rezultat za vguk"/>
          <p:cNvSpPr>
            <a:spLocks noChangeAspect="1" noChangeArrowheads="1"/>
          </p:cNvSpPr>
          <p:nvPr/>
        </p:nvSpPr>
        <p:spPr bwMode="auto">
          <a:xfrm>
            <a:off x="205201" y="117281"/>
            <a:ext cx="1107132" cy="11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0" y="213648"/>
            <a:ext cx="1109133" cy="11091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2605">
            <a:off x="758767" y="4546439"/>
            <a:ext cx="18097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5" y="330285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ispitanika</a:t>
            </a:r>
            <a:b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MENADŽMENT </a:t>
            </a:r>
            <a:r>
              <a:rPr lang="hr-HR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POLJOPRIVREDI</a:t>
            </a:r>
            <a:r>
              <a:rPr lang="hr-H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10</a:t>
            </a:fld>
            <a:endParaRPr lang="hr-HR" noProof="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242656"/>
              </p:ext>
            </p:extLst>
          </p:nvPr>
        </p:nvGraphicFramePr>
        <p:xfrm>
          <a:off x="602673" y="1758037"/>
          <a:ext cx="10629900" cy="438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pPr rtl="0"/>
            <a:r>
              <a:rPr lang="hr-HR" dirty="0"/>
              <a:t>14</a:t>
            </a:r>
            <a:r>
              <a:rPr lang="hr-HR" noProof="0" dirty="0"/>
              <a:t> studenata</a:t>
            </a:r>
          </a:p>
        </p:txBody>
      </p:sp>
    </p:spTree>
    <p:extLst>
      <p:ext uri="{BB962C8B-B14F-4D97-AF65-F5344CB8AC3E}">
        <p14:creationId xmlns:p14="http://schemas.microsoft.com/office/powerpoint/2010/main" val="42234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11</a:t>
            </a:fld>
            <a:endParaRPr lang="hr-HR" noProof="0" dirty="0"/>
          </a:p>
        </p:txBody>
      </p:sp>
      <p:sp>
        <p:nvSpPr>
          <p:cNvPr id="11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612316" y="6794500"/>
            <a:ext cx="9144259" cy="127000"/>
          </a:xfrm>
        </p:spPr>
        <p:txBody>
          <a:bodyPr/>
          <a:lstStyle/>
          <a:p>
            <a:r>
              <a:rPr lang="hr-HR" dirty="0"/>
              <a:t>14 studenata</a:t>
            </a:r>
          </a:p>
          <a:p>
            <a:r>
              <a:rPr lang="hr-HR" dirty="0"/>
              <a:t/>
            </a:r>
            <a:br>
              <a:rPr lang="hr-HR" dirty="0"/>
            </a:br>
            <a:endParaRPr lang="hr-HR" noProof="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707565"/>
              </p:ext>
            </p:extLst>
          </p:nvPr>
        </p:nvGraphicFramePr>
        <p:xfrm>
          <a:off x="410402" y="394854"/>
          <a:ext cx="11456016" cy="612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2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6477" y="1288473"/>
            <a:ext cx="11419046" cy="5455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najkorisnijima i zašto?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radno iskustvo, znanje stečeno na VGUK, praktični i teoretski dio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spremnost profesora na pomoć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spremnost mentora da ti prenese znanje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administrativni poslovi, komunikacijske vještine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naučila sam da cijeli život treba učiti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s ljudima zbog bolje komunikacije i otvorenosti</a:t>
            </a:r>
          </a:p>
          <a:p>
            <a:pPr lvl="1" fontAlgn="ctr"/>
            <a:endParaRPr lang="hr-HR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sati je previše</a:t>
            </a: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nezainteresiranost mentora gdje sam obavljala praksu</a:t>
            </a: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kašnjenje profesora</a:t>
            </a: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praksa nije plaćena</a:t>
            </a:r>
          </a:p>
          <a:p>
            <a:pPr marL="283464" lvl="1" indent="0">
              <a:buNone/>
            </a:pPr>
            <a:endParaRPr lang="hr-HR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smanjiti broj sati</a:t>
            </a: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se provjere svi studenti na praksi jer neki studenti ne odrađuju praksu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12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 dirty="0"/>
              <a:t>19 studenata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  <a: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MENADŽMENT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POLJOPRIVREDI</a:t>
            </a: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712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13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 dirty="0"/>
              <a:t>14 studenata</a:t>
            </a: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415873"/>
              </p:ext>
            </p:extLst>
          </p:nvPr>
        </p:nvGraphicFramePr>
        <p:xfrm>
          <a:off x="166255" y="218209"/>
          <a:ext cx="11856027" cy="630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9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5" y="182569"/>
            <a:ext cx="9371949" cy="968513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MENADŽMENT U POLJOPRIVREDI</a:t>
            </a: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14</a:t>
            </a:fld>
            <a:endParaRPr lang="hr-HR" noProof="0" dirty="0"/>
          </a:p>
        </p:txBody>
      </p:sp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409554" y="1626177"/>
            <a:ext cx="11372889" cy="49668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najkorisnijima i zašto?</a:t>
            </a:r>
            <a:endParaRPr lang="hr-H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stručna praksa, terenska nastava 	</a:t>
            </a:r>
          </a:p>
          <a:p>
            <a:pPr lvl="1" fontAlgn="b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uvjetne predmete jer su korisni za dalje				</a:t>
            </a:r>
          </a:p>
          <a:p>
            <a:pPr lvl="1" fontAlgn="b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primjena stečenog znanja u praksi	</a:t>
            </a:r>
          </a:p>
          <a:p>
            <a:pPr lvl="1" fontAlgn="b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teorijsko znanje primjenjuje se u praksi				</a:t>
            </a:r>
          </a:p>
          <a:p>
            <a:pPr lvl="1" fontAlgn="b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 su uvijek spremni pomoći</a:t>
            </a:r>
            <a:r>
              <a:rPr lang="hr-HR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hr-H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obrana stručne prakse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 vremena za izradu završnog rada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previše seminara		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prezentacije nekih profesora su preopširne i nerazumljive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stručna praksa predugo traje, dovoljno je 90 sati			</a:t>
            </a:r>
          </a:p>
          <a:p>
            <a:pPr marL="283464" lvl="1" indent="0">
              <a:buNone/>
            </a:pPr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 </a:t>
            </a:r>
          </a:p>
          <a:p>
            <a:pPr marL="0" indent="0">
              <a:buNone/>
            </a:pPr>
            <a:r>
              <a:rPr lang="hr-H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ne moramo dolaziti obavezno na konzultacije prije ispita jer je to uvjet kod jedne profesorice	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veća autonomija studenata prilikom izbora predmeta			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terenske nastave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 se izjednačiti sa sveučilišnim studijem	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6" name="Rezervirano mjesto podnožja 4"/>
          <p:cNvSpPr txBox="1">
            <a:spLocks/>
          </p:cNvSpPr>
          <p:nvPr/>
        </p:nvSpPr>
        <p:spPr>
          <a:xfrm>
            <a:off x="1637716" y="6652491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hr-HR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14 studenata</a:t>
            </a:r>
          </a:p>
        </p:txBody>
      </p:sp>
    </p:spTree>
    <p:extLst>
      <p:ext uri="{BB962C8B-B14F-4D97-AF65-F5344CB8AC3E}">
        <p14:creationId xmlns:p14="http://schemas.microsoft.com/office/powerpoint/2010/main" val="4880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hr-HR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523870" y="1859790"/>
            <a:ext cx="9371949" cy="118356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ts val="1100"/>
              </a:spcBef>
            </a:pP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Preddiplomski stručni studij </a:t>
            </a:r>
            <a:r>
              <a:rPr lang="hr-HR" sz="3100" b="1" i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Poljoprivreda</a:t>
            </a: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usmjerenje BILINOGOJSTVO</a:t>
            </a:r>
          </a:p>
        </p:txBody>
      </p:sp>
    </p:spTree>
    <p:extLst>
      <p:ext uri="{BB962C8B-B14F-4D97-AF65-F5344CB8AC3E}">
        <p14:creationId xmlns:p14="http://schemas.microsoft.com/office/powerpoint/2010/main" val="40111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16</a:t>
            </a:fld>
            <a:endParaRPr lang="hr-HR" noProof="0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ispitanika</a:t>
            </a:r>
            <a:b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</a:t>
            </a:r>
            <a:r>
              <a:rPr lang="hr-HR" sz="27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BILINOGOJSTVO</a:t>
            </a:r>
            <a:r>
              <a:rPr lang="hr-H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365071"/>
              </p:ext>
            </p:extLst>
          </p:nvPr>
        </p:nvGraphicFramePr>
        <p:xfrm>
          <a:off x="654627" y="1459654"/>
          <a:ext cx="10328564" cy="466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zervirano mjesto podnožja 4"/>
          <p:cNvSpPr txBox="1">
            <a:spLocks/>
          </p:cNvSpPr>
          <p:nvPr/>
        </p:nvSpPr>
        <p:spPr>
          <a:xfrm>
            <a:off x="1637716" y="6652491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hr-HR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29 studenata</a:t>
            </a:r>
          </a:p>
        </p:txBody>
      </p:sp>
    </p:spTree>
    <p:extLst>
      <p:ext uri="{BB962C8B-B14F-4D97-AF65-F5344CB8AC3E}">
        <p14:creationId xmlns:p14="http://schemas.microsoft.com/office/powerpoint/2010/main" val="6649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17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 dirty="0"/>
              <a:t>29 studenata</a:t>
            </a: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600114"/>
              </p:ext>
            </p:extLst>
          </p:nvPr>
        </p:nvGraphicFramePr>
        <p:xfrm>
          <a:off x="280555" y="301337"/>
          <a:ext cx="11617036" cy="613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14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BILINOGOJSTVO</a:t>
            </a:r>
            <a:r>
              <a:rPr lang="hr-H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8758" y="1080655"/>
            <a:ext cx="11588817" cy="51060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najkorisnijima i zašto?</a:t>
            </a:r>
            <a:endParaRPr lang="hr-HR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u svojoj struci, teorija se koristi u proizvodnji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sa proizvođačima i upoznavanje proizvoda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povezivanje teoretskog znanja sa praktičnim, iskustvo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našla sam se u nečemu što dalje želim studirati i raditi, određeno znanje i vještine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se rade poslovi vezani za završni rad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naučiti o pojedinim kulturama, voćarskim, </a:t>
            </a:r>
            <a:r>
              <a:rPr lang="hr-HR" sz="7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povrćarskim</a:t>
            </a:r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cvjetnim..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terenski obilasci i razgovor s poljoprivrednicima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praksa na VGUK i stečeno znanje tijekom školovanja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učenje novih poslova, primjena teorije u praksi</a:t>
            </a:r>
          </a:p>
          <a:p>
            <a:pPr marL="0" indent="0">
              <a:buNone/>
            </a:pPr>
            <a:r>
              <a:rPr lang="hr-HR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veća kontrola, nedostatak vremena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loš odnos mentora na gospodarstvu prema meni i zaposlenicima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 nema posla za studenta na praksi…ja sam to vrijeme iskoristio za istraživanje za završni rad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nedopuštanje da studenti rade ozbiljnije poslove</a:t>
            </a:r>
          </a:p>
          <a:p>
            <a:pPr lvl="1"/>
            <a:endParaRPr lang="hr-HR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izvrsno iskustvo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praksa treba biti prije, da se olakša rad i ne vrši pritisak na praktikante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smanjiti broj sati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slati studente na praksu gdje će moći raditi poslove koje će raditi u budućnosti</a:t>
            </a:r>
          </a:p>
          <a:p>
            <a:pPr lvl="1"/>
            <a:endParaRPr lang="hr-HR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18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3968" y="6629400"/>
            <a:ext cx="9144259" cy="228600"/>
          </a:xfrm>
        </p:spPr>
        <p:txBody>
          <a:bodyPr/>
          <a:lstStyle/>
          <a:p>
            <a:pPr rtl="0"/>
            <a:r>
              <a:rPr lang="hr-HR" noProof="0" dirty="0"/>
              <a:t>29 studenata</a:t>
            </a:r>
          </a:p>
        </p:txBody>
      </p:sp>
    </p:spTree>
    <p:extLst>
      <p:ext uri="{BB962C8B-B14F-4D97-AF65-F5344CB8AC3E}">
        <p14:creationId xmlns:p14="http://schemas.microsoft.com/office/powerpoint/2010/main" val="42235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19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 dirty="0"/>
              <a:t>29 studenata  </a:t>
            </a: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482182"/>
              </p:ext>
            </p:extLst>
          </p:nvPr>
        </p:nvGraphicFramePr>
        <p:xfrm>
          <a:off x="0" y="176645"/>
          <a:ext cx="12063845" cy="645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5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9665" y="1546167"/>
            <a:ext cx="9357964" cy="272747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PREDDIPLOMSKI STRUČNI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STUDIJ </a:t>
            </a:r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POLJOPRIVREDA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usmjerenja: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ZOOTEHNIKA, 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BILINOGOJSTVO I 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MENADŽMENT U POLJOPRIVREDI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hr-HR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1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20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29 studenata </a:t>
            </a:r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205201" y="1318660"/>
            <a:ext cx="11704320" cy="53107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najkorisnijima i zašto?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stručna praksa     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našla sam se u proizvodnji koju želim dalje studirati i raditi       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stručna praksa i terenska nastava   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mogućnost povezivanja teorije i prakse, </a:t>
            </a:r>
            <a:r>
              <a:rPr lang="hr-HR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mobilnost, projekti 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praktična i teoretska znanja praksa na VGUK praksa povezanost stručne prakse i predavanja 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283464" lvl="1" indent="0">
              <a:buNone/>
            </a:pPr>
            <a:endParaRPr lang="hr-HR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" indent="0">
              <a:buNone/>
            </a:pPr>
            <a:r>
              <a:rPr lang="hr-HR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loša komunikacija o podacima s nekim profesorima 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ekonomske predmete   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nedostatak vremena             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nepovezanost stručne prakse s onim što smo trebali usvojiti kroz nastavni program           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loš odnos pojedinih profesora prema studentima         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endParaRPr lang="hr-HR" sz="2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endParaRPr lang="hr-HR" sz="2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povezivanje s institucijama, privatnim farmama, pokretanje odjela za inovacije studenata   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bolja organiziranost podataka     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praksa treba </a:t>
            </a:r>
            <a:r>
              <a:rPr lang="hr-HR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poćeti</a:t>
            </a: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ranije u 3 </a:t>
            </a:r>
            <a:r>
              <a:rPr lang="hr-HR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                    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istraživanja 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poveća kontrola od viših organa Učilišta prema pojedinim profesorima 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</a:t>
            </a:r>
            <a:r>
              <a:rPr lang="hr-HR" sz="2000" dirty="0"/>
              <a:t>      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7732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BILINOGOJSTVO</a:t>
            </a:r>
            <a:r>
              <a:rPr lang="hr-H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92313"/>
          </a:xfrm>
        </p:spPr>
        <p:txBody>
          <a:bodyPr/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UKUPNO – SVA USMJERENJA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21</a:t>
            </a:fld>
            <a:endParaRPr lang="hr-HR" noProof="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010530"/>
              </p:ext>
            </p:extLst>
          </p:nvPr>
        </p:nvGraphicFramePr>
        <p:xfrm>
          <a:off x="728133" y="1357163"/>
          <a:ext cx="10831808" cy="482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194153"/>
              </p:ext>
            </p:extLst>
          </p:nvPr>
        </p:nvGraphicFramePr>
        <p:xfrm>
          <a:off x="410403" y="1485899"/>
          <a:ext cx="11445624" cy="488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41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22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 dirty="0"/>
              <a:t>45 studenata</a:t>
            </a: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625249"/>
              </p:ext>
            </p:extLst>
          </p:nvPr>
        </p:nvGraphicFramePr>
        <p:xfrm>
          <a:off x="155863" y="228600"/>
          <a:ext cx="11856027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1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23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178332"/>
              </p:ext>
            </p:extLst>
          </p:nvPr>
        </p:nvGraphicFramePr>
        <p:xfrm>
          <a:off x="83127" y="135082"/>
          <a:ext cx="11897591" cy="649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9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24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graphicFrame>
        <p:nvGraphicFramePr>
          <p:cNvPr id="9" name="Grafikon 8"/>
          <p:cNvGraphicFramePr>
            <a:graphicFrameLocks/>
          </p:cNvGraphicFramePr>
          <p:nvPr/>
        </p:nvGraphicFramePr>
        <p:xfrm>
          <a:off x="83127" y="135082"/>
          <a:ext cx="11897591" cy="649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67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25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523870" y="2874769"/>
            <a:ext cx="9371949" cy="734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Usmjerenje ODRŽIVA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EKOLOŠKA POLJOPRIVREDA</a:t>
            </a:r>
          </a:p>
        </p:txBody>
      </p:sp>
      <p:sp>
        <p:nvSpPr>
          <p:cNvPr id="2" name="Pravokutnik 1"/>
          <p:cNvSpPr/>
          <p:nvPr/>
        </p:nvSpPr>
        <p:spPr>
          <a:xfrm>
            <a:off x="2016249" y="951894"/>
            <a:ext cx="82157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SPECIJALISTIČKI DIPLOMSKI STRUČNI</a:t>
            </a:r>
          </a:p>
          <a:p>
            <a:pPr algn="ctr"/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STUDIJ POLJOPRIVREDA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ODRŽIVA I EKOLOŠKA POLJOPRIVREDA</a:t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26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dirty="0"/>
              <a:t>4 studenata</a:t>
            </a:r>
            <a:endParaRPr lang="hr-HR" noProof="0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750160"/>
              </p:ext>
            </p:extLst>
          </p:nvPr>
        </p:nvGraphicFramePr>
        <p:xfrm>
          <a:off x="1163782" y="1459653"/>
          <a:ext cx="8998527" cy="459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3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870" y="210797"/>
            <a:ext cx="9371949" cy="734501"/>
          </a:xfrm>
        </p:spPr>
        <p:txBody>
          <a:bodyPr>
            <a:normAutofit fontScale="90000"/>
          </a:bodyPr>
          <a:lstStyle/>
          <a:p>
            <a:pPr algn="ctr">
              <a:defRPr sz="1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stručnom </a:t>
            </a:r>
            <a: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praksom</a:t>
            </a:r>
            <a:b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ODRŽIVA I EKOLOŠKA POLJOPRIVREDA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27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 dirty="0"/>
              <a:t>4 studenta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368314"/>
              </p:ext>
            </p:extLst>
          </p:nvPr>
        </p:nvGraphicFramePr>
        <p:xfrm>
          <a:off x="0" y="1077400"/>
          <a:ext cx="11918373" cy="578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6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ODRŽIVA </a:t>
            </a:r>
            <a:r>
              <a:rPr lang="hr-HR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EKOLOŠKA POLJOPRIVREDA</a:t>
            </a:r>
            <a:r>
              <a:rPr lang="hr-H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0100" y="1684866"/>
            <a:ext cx="10591800" cy="36660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najkorisnijima i zašto?</a:t>
            </a:r>
          </a:p>
          <a:p>
            <a:pPr lvl="1" fontAlgn="ctr"/>
            <a:r>
              <a:rPr lang="hr-HR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iskustvo</a:t>
            </a:r>
          </a:p>
          <a:p>
            <a:pPr lvl="1" fontAlgn="ctr"/>
            <a:r>
              <a:rPr lang="hr-HR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praksa je pratila tijek teorijske nastave</a:t>
            </a:r>
          </a:p>
          <a:p>
            <a:pPr lvl="1" fontAlgn="ctr"/>
            <a:endParaRPr lang="hr-HR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marL="283464" lvl="1" indent="0">
              <a:buNone/>
            </a:pPr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28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3968" y="6629400"/>
            <a:ext cx="9144259" cy="228600"/>
          </a:xfrm>
        </p:spPr>
        <p:txBody>
          <a:bodyPr/>
          <a:lstStyle/>
          <a:p>
            <a:pPr rtl="0"/>
            <a:r>
              <a:rPr lang="hr-HR" noProof="0" dirty="0"/>
              <a:t>29 studenata</a:t>
            </a:r>
          </a:p>
        </p:txBody>
      </p:sp>
    </p:spTree>
    <p:extLst>
      <p:ext uri="{BB962C8B-B14F-4D97-AF65-F5344CB8AC3E}">
        <p14:creationId xmlns:p14="http://schemas.microsoft.com/office/powerpoint/2010/main" val="24766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6" y="271305"/>
            <a:ext cx="9371949" cy="747003"/>
          </a:xfrm>
        </p:spPr>
        <p:txBody>
          <a:bodyPr>
            <a:normAutofit fontScale="90000"/>
          </a:bodyPr>
          <a:lstStyle/>
          <a:p>
            <a:pPr algn="ctr">
              <a:defRPr sz="1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</a:t>
            </a:r>
            <a: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programom</a:t>
            </a:r>
            <a:b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ODRŽIVA I EKOLOŠKA POLJOPRIVREDA</a:t>
            </a:r>
            <a:endParaRPr lang="hr-H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29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dirty="0"/>
              <a:t>4 studenta</a:t>
            </a:r>
            <a:endParaRPr lang="hr-HR" noProof="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456863"/>
              </p:ext>
            </p:extLst>
          </p:nvPr>
        </p:nvGraphicFramePr>
        <p:xfrm>
          <a:off x="613064" y="1018308"/>
          <a:ext cx="10796154" cy="561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4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870" y="1859790"/>
            <a:ext cx="9371949" cy="118356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ts val="1100"/>
              </a:spcBef>
            </a:pPr>
            <a:r>
              <a:rPr lang="hr-HR" sz="2100" b="1" dirty="0">
                <a:solidFill>
                  <a:srgbClr val="4D3E2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2100" b="1" dirty="0">
                <a:solidFill>
                  <a:srgbClr val="4D3E2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28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Preddiplomski stručni studij </a:t>
            </a:r>
            <a:r>
              <a:rPr lang="hr-HR" sz="2800" b="1" i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Poljoprivreda</a:t>
            </a:r>
            <a:r>
              <a:rPr lang="hr-HR" sz="28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28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28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28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2800" b="1" dirty="0">
                <a:solidFill>
                  <a:srgbClr val="2A6CB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usmjerenje ZOOTEHNIKA</a:t>
            </a:r>
            <a:br>
              <a:rPr lang="hr-HR" sz="2800" b="1" dirty="0">
                <a:solidFill>
                  <a:srgbClr val="2A6CB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hr-HR" sz="2800" b="1" dirty="0">
              <a:solidFill>
                <a:srgbClr val="2A6CB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</a:t>
            </a:fld>
            <a:endParaRPr lang="hr-HR" noProof="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878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30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4 studenta</a:t>
            </a:r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205201" y="1318660"/>
            <a:ext cx="11704320" cy="5310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najkorisnijima i zašto?</a:t>
            </a:r>
          </a:p>
          <a:p>
            <a:pPr lvl="1"/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je u redu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3464" lvl="1" indent="0">
              <a:buNone/>
            </a:pPr>
            <a:endParaRPr lang="hr-H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" indent="0"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terenska nastava nije u potpunosti bila orijentirana na ekološku i održivu poljoprivredu terenska nastava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endParaRPr lang="hr-H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endParaRPr lang="hr-HR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10000"/>
              </a:lnSpc>
            </a:pP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istraživanja i laboratorijskog rada		</a:t>
            </a:r>
          </a:p>
          <a:p>
            <a:pPr lvl="1">
              <a:lnSpc>
                <a:spcPct val="110000"/>
              </a:lnSpc>
            </a:pP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terenske nastave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</a:t>
            </a: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7732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ODRŽIVA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EKOLOŠKA POLJOPRIVREDA</a:t>
            </a:r>
            <a:r>
              <a:rPr lang="hr-H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60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4</a:t>
            </a:fld>
            <a:endParaRPr lang="hr-HR" noProof="0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1419046" cy="1183566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ispitanika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</a:t>
            </a:r>
            <a:r>
              <a:rPr lang="hr-HR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smjerenje </a:t>
            </a:r>
            <a:r>
              <a:rPr lang="hr-H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ZOOTEHNIKA</a:t>
            </a:r>
            <a:r>
              <a:rPr lang="hr-H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003432"/>
              </p:ext>
            </p:extLst>
          </p:nvPr>
        </p:nvGraphicFramePr>
        <p:xfrm>
          <a:off x="1179625" y="1330035"/>
          <a:ext cx="9880600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6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smtClean="0"/>
              <a:t>5</a:t>
            </a:fld>
            <a:endParaRPr lang="hr-HR" dirty="0"/>
          </a:p>
        </p:txBody>
      </p:sp>
      <p:sp>
        <p:nvSpPr>
          <p:cNvPr id="11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599"/>
          </a:xfrm>
        </p:spPr>
        <p:txBody>
          <a:bodyPr/>
          <a:lstStyle/>
          <a:p>
            <a:r>
              <a:rPr lang="hr-HR" dirty="0"/>
              <a:t>2 studenta</a:t>
            </a:r>
            <a:endParaRPr lang="hr-HR" noProof="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078672"/>
              </p:ext>
            </p:extLst>
          </p:nvPr>
        </p:nvGraphicFramePr>
        <p:xfrm>
          <a:off x="228600" y="155864"/>
          <a:ext cx="11554691" cy="635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0402" y="655901"/>
            <a:ext cx="11265041" cy="955454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ZOOTEHNIKA</a:t>
            </a:r>
            <a:br>
              <a:rPr lang="hr-H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7634" y="1849581"/>
            <a:ext cx="11521440" cy="4541593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najkorisnijima i zašto?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znanje stečeno tijekom predavanja a korišteno na praktičnom radu </a:t>
            </a:r>
          </a:p>
          <a:p>
            <a:pPr marL="283464" lvl="1" indent="0" fontAlgn="ctr">
              <a:buNone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 fontAlgn="ctr">
              <a:buNone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283464" lvl="1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povećati broj radnih sati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6</a:t>
            </a:fld>
            <a:endParaRPr lang="hr-HR" noProof="0" dirty="0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599"/>
          </a:xfrm>
        </p:spPr>
        <p:txBody>
          <a:bodyPr/>
          <a:lstStyle/>
          <a:p>
            <a:r>
              <a:rPr lang="hr-HR" noProof="0" dirty="0"/>
              <a:t>2 studenta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26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7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 dirty="0"/>
              <a:t>2 studenta</a:t>
            </a: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6050"/>
              </p:ext>
            </p:extLst>
          </p:nvPr>
        </p:nvGraphicFramePr>
        <p:xfrm>
          <a:off x="93133" y="176645"/>
          <a:ext cx="11939540" cy="635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53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6" y="157553"/>
            <a:ext cx="9371949" cy="1183566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ZOOTEHNIKA</a:t>
            </a:r>
            <a:endParaRPr lang="hr-HR" sz="2400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7975" y="1909957"/>
            <a:ext cx="11496049" cy="4463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najkorisnijima i zašto?</a:t>
            </a:r>
          </a:p>
          <a:p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stečeno znanje</a:t>
            </a:r>
          </a:p>
          <a:p>
            <a:pPr marL="0" indent="0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predmeti koji nisu vezani za poljoprivredu </a:t>
            </a: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stručne prakse 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8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2 studenata</a:t>
            </a:r>
          </a:p>
        </p:txBody>
      </p:sp>
    </p:spTree>
    <p:extLst>
      <p:ext uri="{BB962C8B-B14F-4D97-AF65-F5344CB8AC3E}">
        <p14:creationId xmlns:p14="http://schemas.microsoft.com/office/powerpoint/2010/main" val="9302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hr-HR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523870" y="1859790"/>
            <a:ext cx="9371949" cy="118356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ts val="11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Preddiplomski stručni studij </a:t>
            </a:r>
            <a:r>
              <a:rPr lang="hr-HR" sz="3100" b="1" i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Poljoprivreda</a:t>
            </a: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usmjerenje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U POLJOPRIVREDI</a:t>
            </a:r>
          </a:p>
        </p:txBody>
      </p:sp>
    </p:spTree>
    <p:extLst>
      <p:ext uri="{BB962C8B-B14F-4D97-AF65-F5344CB8AC3E}">
        <p14:creationId xmlns:p14="http://schemas.microsoft.com/office/powerpoint/2010/main" val="31898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ologija 16 x 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35_TF03098889" id="{781C044A-9CF2-46ED-B7B8-9C466213C69B}" vid="{55B323F6-AFB5-4126-A8AC-38F5E4AD9E21}"/>
    </a:ext>
  </a:extLst>
</a:theme>
</file>

<file path=ppt/theme/theme2.xml><?xml version="1.0" encoding="utf-8"?>
<a:theme xmlns:a="http://schemas.openxmlformats.org/drawingml/2006/main" name="Tema sustava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00710</Template>
  <TotalTime>2565</TotalTime>
  <Words>730</Words>
  <Application>Microsoft Office PowerPoint</Application>
  <PresentationFormat>Široki zaslon</PresentationFormat>
  <Paragraphs>243</Paragraphs>
  <Slides>30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Corbel</vt:lpstr>
      <vt:lpstr>Times New Roman</vt:lpstr>
      <vt:lpstr>Ekologija 16 x 9</vt:lpstr>
      <vt:lpstr>ZADOVOLJSTVO STUDENATA  ZAVRŠNOM STRUČNOM PRAKSOM  &amp;   STUDIJSKIM PROGRAMOM  2018/2019  </vt:lpstr>
      <vt:lpstr>   PREDDIPLOMSKI STRUČNI STUDIJ POLJOPRIVREDA  usmjerenja:  ZOOTEHNIKA,  BILINOGOJSTVO I  MENADŽMENT U POLJOPRIVREDI</vt:lpstr>
      <vt:lpstr> Preddiplomski stručni studij Poljoprivreda  usmjerenje ZOOTEHNIKA </vt:lpstr>
      <vt:lpstr>Broj ispitanika - usmjerenje ZOOTEHNIKA </vt:lpstr>
      <vt:lpstr>PowerPoint prezentacija</vt:lpstr>
      <vt:lpstr>Zadovoljstvo studenata završnom praksom  - usmjerenje ZOOTEHNIKA </vt:lpstr>
      <vt:lpstr>PowerPoint prezentacija</vt:lpstr>
      <vt:lpstr>Zadovoljstvo studenata studijskim programom - usmjerenje ZOOTEHNIKA</vt:lpstr>
      <vt:lpstr> Preddiplomski stručni studij Poljoprivreda   usmjerenje MENADŽMENT U POLJOPRIVREDI</vt:lpstr>
      <vt:lpstr> Broj ispitanika  - usmjerenje MENADŽMENT U POLJOPRIVREDI </vt:lpstr>
      <vt:lpstr>PowerPoint prezentacija</vt:lpstr>
      <vt:lpstr>Zadovoljstvo studenata završnom praksom  - usmjerenje MENADŽMENT U POLJOPRIVREDI </vt:lpstr>
      <vt:lpstr>PowerPoint prezentacija</vt:lpstr>
      <vt:lpstr>Zadovoljstvo studenata studijskim programom  - usmjerenje MENADŽMENT U POLJOPRIVREDI</vt:lpstr>
      <vt:lpstr>Preddiplomski stručni studij Poljoprivreda   usmjerenje BILINOGOJSTVO</vt:lpstr>
      <vt:lpstr> Broj ispitanika - usmjerenje BILINOGOJSTVO </vt:lpstr>
      <vt:lpstr>PowerPoint prezentacija</vt:lpstr>
      <vt:lpstr>Zadovoljstvo studenata završnom praksom  - usmjerenje BILINOGOJSTVO </vt:lpstr>
      <vt:lpstr>PowerPoint prezentacija</vt:lpstr>
      <vt:lpstr>Zadovoljstvo studenata studijskim programom  - usmjerenje BILINOGOJSTVO </vt:lpstr>
      <vt:lpstr>UKUPNO – SVA USMJERENJA</vt:lpstr>
      <vt:lpstr>PowerPoint prezentacija</vt:lpstr>
      <vt:lpstr>PowerPoint prezentacija</vt:lpstr>
      <vt:lpstr>PowerPoint prezentacija</vt:lpstr>
      <vt:lpstr>PowerPoint prezentacija</vt:lpstr>
      <vt:lpstr>ODRŽIVA I EKOLOŠKA POLJOPRIVREDA </vt:lpstr>
      <vt:lpstr>Zadovoljstvo studenata stručnom praksom ODRŽIVA I EKOLOŠKA POLJOPRIVREDA</vt:lpstr>
      <vt:lpstr>Zadovoljstvo studenata završnom praksom  ODRŽIVA I EKOLOŠKA POLJOPRIVREDA </vt:lpstr>
      <vt:lpstr>Zadovoljstvo studenata studijskim programom ODRŽIVA I EKOLOŠKA POLJOPRIVREDA</vt:lpstr>
      <vt:lpstr>Zadovoljstvo studenata studijskim programom  ODRŽIVA I EKOLOŠKA POLJOPRIVREDA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studenata završnom stručnom praksom</dc:title>
  <dc:creator>Marijana Vrbančić</dc:creator>
  <cp:lastModifiedBy>Dušanka Gajdić</cp:lastModifiedBy>
  <cp:revision>72</cp:revision>
  <dcterms:created xsi:type="dcterms:W3CDTF">2018-03-12T09:31:29Z</dcterms:created>
  <dcterms:modified xsi:type="dcterms:W3CDTF">2021-03-09T08:41:13Z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