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9" r:id="rId2"/>
    <p:sldId id="316" r:id="rId3"/>
    <p:sldId id="341" r:id="rId4"/>
    <p:sldId id="287" r:id="rId5"/>
    <p:sldId id="276" r:id="rId6"/>
    <p:sldId id="285" r:id="rId7"/>
    <p:sldId id="325" r:id="rId8"/>
    <p:sldId id="301" r:id="rId9"/>
    <p:sldId id="339" r:id="rId10"/>
    <p:sldId id="286" r:id="rId11"/>
    <p:sldId id="323" r:id="rId12"/>
    <p:sldId id="289" r:id="rId13"/>
    <p:sldId id="326" r:id="rId14"/>
    <p:sldId id="298" r:id="rId15"/>
    <p:sldId id="340" r:id="rId16"/>
    <p:sldId id="290" r:id="rId17"/>
    <p:sldId id="324" r:id="rId18"/>
    <p:sldId id="292" r:id="rId19"/>
    <p:sldId id="327" r:id="rId20"/>
    <p:sldId id="303" r:id="rId21"/>
    <p:sldId id="293" r:id="rId22"/>
    <p:sldId id="294" r:id="rId23"/>
    <p:sldId id="328" r:id="rId24"/>
    <p:sldId id="313" r:id="rId25"/>
    <p:sldId id="314" r:id="rId26"/>
    <p:sldId id="329" r:id="rId27"/>
    <p:sldId id="321" r:id="rId28"/>
    <p:sldId id="312" r:id="rId29"/>
    <p:sldId id="320" r:id="rId30"/>
    <p:sldId id="330" r:id="rId31"/>
    <p:sldId id="331" r:id="rId32"/>
    <p:sldId id="332" r:id="rId33"/>
    <p:sldId id="333" r:id="rId34"/>
    <p:sldId id="334" r:id="rId35"/>
    <p:sldId id="335" r:id="rId36"/>
    <p:sldId id="337" r:id="rId37"/>
    <p:sldId id="336" r:id="rId38"/>
    <p:sldId id="338" r:id="rId39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na Vrbančić" initials="MV" lastIdx="0" clrIdx="0">
    <p:extLst>
      <p:ext uri="{19B8F6BF-5375-455C-9EA6-DF929625EA0E}">
        <p15:presenceInfo xmlns:p15="http://schemas.microsoft.com/office/powerpoint/2012/main" userId="S-1-5-21-2985926698-2325217914-561515954-1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94" autoAdjust="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39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Radni_list_programa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Radni_list_programa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0739397165168092E-2"/>
          <c:w val="1"/>
          <c:h val="0.76243142253443474"/>
        </c:manualLayout>
      </c:layout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0070C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55-48F5-999A-74D7C4324D5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555-48F5-999A-74D7C4324D58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EC6CF6F-188E-400E-A0CB-90F5494FB5C3}" type="CATEGORYNAME">
                      <a: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[NAZIV KATEGORIJE]</a:t>
                    </a:fld>
                    <a:r>
                      <a:rPr lang="en-US" sz="28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2A7489DA-0B9C-4AB5-B5B1-45A71E973610}" type="VALUE">
                      <a:rPr lang="en-US" sz="2800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[VRIJEDNOST]</a:t>
                    </a:fld>
                    <a:r>
                      <a:rPr lang="en-US" sz="28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FF22F24B-0D91-48E5-B173-95CA07DC692D}" type="PERCENTAGE">
                      <a:rPr lang="en-US" sz="2800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[POSTOTAK]</a:t>
                    </a:fld>
                    <a:endParaRPr lang="en-US" sz="2800" baseline="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55-48F5-999A-74D7C4324D58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F65C224-860B-4B91-8896-83BDD6E47EC3}" type="CATEGORYNAME">
                      <a:rPr 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8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[NAZIV KATEGORIJE]</a:t>
                    </a:fld>
                    <a:r>
                      <a:rPr lang="en-US" sz="28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421D228A-CC5F-453C-A90C-4EAFAC5F7566}" type="VALUE">
                      <a:rPr lang="en-US" sz="28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8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[VRIJEDNOST]</a:t>
                    </a:fld>
                    <a:r>
                      <a:rPr lang="en-US" sz="28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5568D51A-8E38-4DEF-8D73-DA3DF0202448}" type="PERCENTAGE">
                      <a:rPr lang="en-US" sz="28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8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[POSTOTAK]</a:t>
                    </a:fld>
                    <a:endParaRPr lang="en-US" sz="28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555-48F5-999A-74D7C4324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'stručna praksa - ZOOTEHNIKA'!$B$21:$B$22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'stručna praksa - ZOOTEHNIKA'!$C$21:$C$22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55-48F5-999A-74D7C4324D5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17676767676768E-2"/>
          <c:y val="0.14120370370370369"/>
          <c:w val="0.81944444444444442"/>
          <c:h val="0.77314814814814814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17676767676768E-2"/>
          <c:y val="0.14120370370370369"/>
          <c:w val="0.81944444444444442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7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7CB-472F-ADE0-1F94A014B25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7CB-472F-ADE0-1F94A014B25B}"/>
              </c:ext>
            </c:extLst>
          </c:dPt>
          <c:dLbls>
            <c:dLbl>
              <c:idx val="0"/>
              <c:layout>
                <c:manualLayout>
                  <c:x val="-0.17718940285679166"/>
                  <c:y val="7.7832902476521165E-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B7CB-472F-ADE0-1F94A014B25B}"/>
                </c:ext>
              </c:extLst>
            </c:dLbl>
            <c:dLbl>
              <c:idx val="1"/>
              <c:layout>
                <c:manualLayout>
                  <c:x val="0.22025627160670619"/>
                  <c:y val="-0.13117823672486578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F68F48-1546-4847-9A03-2A85F94554E8}" type="CATEGORYNAME">
                      <a:rPr lang="en-US" sz="2800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[NAZIV KATEGORIJE]</a:t>
                    </a:fld>
                    <a:r>
                      <a:rPr lang="en-US" sz="28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D4253F65-D171-4965-AD1A-50177748511D}" type="VALUE">
                      <a:rPr lang="en-US" sz="2800" baseline="0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[VRIJEDNOST]</a:t>
                    </a:fld>
                    <a:r>
                      <a:rPr lang="en-US" sz="2800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ECD0DE76-B662-48BB-9AFB-27C6E79F96DA}" type="PERCENTAGE">
                      <a:rPr lang="en-US" sz="2800" baseline="0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[POSTOTAK]</a:t>
                    </a:fld>
                    <a:endParaRPr lang="en-US" sz="28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accent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7CB-472F-ADE0-1F94A014B2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Ukupno!$B$50:$B$51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Ukupno!$C$50:$C$51</c:f>
              <c:numCache>
                <c:formatCode>General</c:formatCode>
                <c:ptCount val="2"/>
                <c:pt idx="0">
                  <c:v>28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CB-472F-ADE0-1F94A014B25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završnom praksom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Ukupno!$B$3</c:f>
              <c:strCache>
                <c:ptCount val="1"/>
                <c:pt idx="0">
                  <c:v>zootehnika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srgbClr val="4D3E2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BILINOGOJSTVO!$C$3:$L$3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Ukupno!$C$3:$L$3</c:f>
              <c:numCache>
                <c:formatCode>0.00</c:formatCode>
                <c:ptCount val="10"/>
                <c:pt idx="0">
                  <c:v>4.8</c:v>
                </c:pt>
                <c:pt idx="1">
                  <c:v>4.9000000000000004</c:v>
                </c:pt>
                <c:pt idx="2">
                  <c:v>4.5</c:v>
                </c:pt>
                <c:pt idx="3">
                  <c:v>4.5</c:v>
                </c:pt>
                <c:pt idx="4">
                  <c:v>4.5999999999999996</c:v>
                </c:pt>
                <c:pt idx="5">
                  <c:v>4.8</c:v>
                </c:pt>
                <c:pt idx="6">
                  <c:v>4.7</c:v>
                </c:pt>
                <c:pt idx="7">
                  <c:v>4.9000000000000004</c:v>
                </c:pt>
                <c:pt idx="8">
                  <c:v>4.9000000000000004</c:v>
                </c:pt>
                <c:pt idx="9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5-43B5-8BAB-B9DF99382D9E}"/>
            </c:ext>
          </c:extLst>
        </c:ser>
        <c:ser>
          <c:idx val="1"/>
          <c:order val="1"/>
          <c:tx>
            <c:strRef>
              <c:f>Ukupno!$B$4</c:f>
              <c:strCache>
                <c:ptCount val="1"/>
                <c:pt idx="0">
                  <c:v>bilinogojstvo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46652743601323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E5-43B5-8BAB-B9DF99382D9E}"/>
                </c:ext>
              </c:extLst>
            </c:dLbl>
            <c:dLbl>
              <c:idx val="3"/>
              <c:layout>
                <c:manualLayout>
                  <c:x val="-1.0827783170828883E-3"/>
                  <c:y val="0.190081393521854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E5-43B5-8BAB-B9DF99382D9E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D3E2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BILINOGOJSTVO!$C$3:$L$3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Ukupno!$C$4:$L$4</c:f>
              <c:numCache>
                <c:formatCode>0.00</c:formatCode>
                <c:ptCount val="10"/>
                <c:pt idx="0">
                  <c:v>4.5675675675675675</c:v>
                </c:pt>
                <c:pt idx="1">
                  <c:v>4.7297297297297298</c:v>
                </c:pt>
                <c:pt idx="2">
                  <c:v>4.5945945945945947</c:v>
                </c:pt>
                <c:pt idx="3">
                  <c:v>4.4864864864864868</c:v>
                </c:pt>
                <c:pt idx="4">
                  <c:v>4.5405405405405403</c:v>
                </c:pt>
                <c:pt idx="5">
                  <c:v>4.5135135135135132</c:v>
                </c:pt>
                <c:pt idx="6">
                  <c:v>4.6756756756756754</c:v>
                </c:pt>
                <c:pt idx="7">
                  <c:v>4.5945945945945947</c:v>
                </c:pt>
                <c:pt idx="8">
                  <c:v>4.7027027027027026</c:v>
                </c:pt>
                <c:pt idx="9">
                  <c:v>4.6486486486486482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E5-43B5-8BAB-B9DF99382D9E}"/>
            </c:ext>
          </c:extLst>
        </c:ser>
        <c:ser>
          <c:idx val="2"/>
          <c:order val="2"/>
          <c:tx>
            <c:strRef>
              <c:f>Ukupno!$B$5</c:f>
              <c:strCache>
                <c:ptCount val="1"/>
                <c:pt idx="0">
                  <c:v>menadžment u poljop.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srgbClr val="4D3E2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BILINOGOJSTVO!$C$3:$L$3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Ukupno!$C$5:$L$5</c:f>
              <c:numCache>
                <c:formatCode>0.00</c:formatCode>
                <c:ptCount val="10"/>
                <c:pt idx="0">
                  <c:v>4.6399999999999997</c:v>
                </c:pt>
                <c:pt idx="1">
                  <c:v>4.84</c:v>
                </c:pt>
                <c:pt idx="2">
                  <c:v>4.8</c:v>
                </c:pt>
                <c:pt idx="3">
                  <c:v>4.5599999999999996</c:v>
                </c:pt>
                <c:pt idx="4">
                  <c:v>4.5199999999999996</c:v>
                </c:pt>
                <c:pt idx="5">
                  <c:v>4.5199999999999996</c:v>
                </c:pt>
                <c:pt idx="6">
                  <c:v>4.84</c:v>
                </c:pt>
                <c:pt idx="7">
                  <c:v>5</c:v>
                </c:pt>
                <c:pt idx="8">
                  <c:v>4.76</c:v>
                </c:pt>
                <c:pt idx="9">
                  <c:v>4.88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E5-43B5-8BAB-B9DF99382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7470096"/>
        <c:axId val="187469536"/>
      </c:barChart>
      <c:lineChart>
        <c:grouping val="stacked"/>
        <c:varyColors val="0"/>
        <c:ser>
          <c:idx val="3"/>
          <c:order val="3"/>
          <c:tx>
            <c:strRef>
              <c:f>Ukupno!$B$6</c:f>
              <c:strCache>
                <c:ptCount val="1"/>
                <c:pt idx="0">
                  <c:v>ukupno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solidFill>
                <a:prstClr val="white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Ukupno!$C$6:$L$6</c:f>
              <c:numCache>
                <c:formatCode>0.00</c:formatCode>
                <c:ptCount val="10"/>
                <c:pt idx="0">
                  <c:v>4.669189189189189</c:v>
                </c:pt>
                <c:pt idx="1">
                  <c:v>4.8232432432432431</c:v>
                </c:pt>
                <c:pt idx="2">
                  <c:v>4.6315315315315315</c:v>
                </c:pt>
                <c:pt idx="3">
                  <c:v>4.5154954954954958</c:v>
                </c:pt>
                <c:pt idx="4">
                  <c:v>4.5535135135135132</c:v>
                </c:pt>
                <c:pt idx="5">
                  <c:v>4.6111711711711711</c:v>
                </c:pt>
                <c:pt idx="6">
                  <c:v>4.7385585585585588</c:v>
                </c:pt>
                <c:pt idx="7">
                  <c:v>4.8315315315315317</c:v>
                </c:pt>
                <c:pt idx="8">
                  <c:v>4.7875675675675682</c:v>
                </c:pt>
                <c:pt idx="9">
                  <c:v>4.7762162162162163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E5-43B5-8BAB-B9DF99382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470096"/>
        <c:axId val="187469536"/>
      </c:lineChart>
      <c:valAx>
        <c:axId val="187469536"/>
        <c:scaling>
          <c:orientation val="minMax"/>
          <c:max val="5"/>
          <c:min val="4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7470096"/>
        <c:crosses val="max"/>
        <c:crossBetween val="between"/>
        <c:majorUnit val="0.2"/>
      </c:valAx>
      <c:catAx>
        <c:axId val="18747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7469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r-HR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</a:t>
            </a:r>
          </a:p>
        </c:rich>
      </c:tx>
      <c:layout>
        <c:manualLayout>
          <c:xMode val="edge"/>
          <c:yMode val="edge"/>
          <c:x val="0.27103904199475071"/>
          <c:y val="2.4477648319203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9137059070584073"/>
          <c:y val="0.13929738919416348"/>
          <c:w val="0.80862940929415927"/>
          <c:h val="0.35095565868817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Ukupno!$C$4</c:f>
              <c:strCache>
                <c:ptCount val="1"/>
                <c:pt idx="0">
                  <c:v>zootehnika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'studijski program - bilinogojst'!$B$7:$B$31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Ukupno!$C$5:$C$29</c:f>
              <c:numCache>
                <c:formatCode>0.00</c:formatCode>
                <c:ptCount val="19"/>
                <c:pt idx="1">
                  <c:v>4.5999999999999996</c:v>
                </c:pt>
                <c:pt idx="2">
                  <c:v>4.4000000000000004</c:v>
                </c:pt>
                <c:pt idx="3">
                  <c:v>4.4000000000000004</c:v>
                </c:pt>
                <c:pt idx="4">
                  <c:v>4.8</c:v>
                </c:pt>
                <c:pt idx="5">
                  <c:v>4.5555555555555554</c:v>
                </c:pt>
                <c:pt idx="6">
                  <c:v>4.2</c:v>
                </c:pt>
                <c:pt idx="7">
                  <c:v>4.4000000000000004</c:v>
                </c:pt>
                <c:pt idx="8">
                  <c:v>4.7</c:v>
                </c:pt>
                <c:pt idx="9">
                  <c:v>4.5999999999999996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5</c:v>
                </c:pt>
                <c:pt idx="15">
                  <c:v>4.4000000000000004</c:v>
                </c:pt>
                <c:pt idx="16">
                  <c:v>4.7</c:v>
                </c:pt>
                <c:pt idx="17">
                  <c:v>4.8</c:v>
                </c:pt>
                <c:pt idx="18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8-4456-B6EB-385348714D03}"/>
            </c:ext>
          </c:extLst>
        </c:ser>
        <c:ser>
          <c:idx val="1"/>
          <c:order val="1"/>
          <c:tx>
            <c:strRef>
              <c:f>Ukupno!$D$4</c:f>
              <c:strCache>
                <c:ptCount val="1"/>
                <c:pt idx="0">
                  <c:v>menadžment u poljoprivredi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cat>
            <c:strRef>
              <c:f>'studijski program - bilinogojst'!$B$7:$B$31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Ukupno!$D$5:$D$29</c:f>
              <c:numCache>
                <c:formatCode>0.00</c:formatCode>
                <c:ptCount val="19"/>
                <c:pt idx="1">
                  <c:v>4.7</c:v>
                </c:pt>
                <c:pt idx="2">
                  <c:v>4.68</c:v>
                </c:pt>
                <c:pt idx="3">
                  <c:v>4.4800000000000004</c:v>
                </c:pt>
                <c:pt idx="4">
                  <c:v>4.68</c:v>
                </c:pt>
                <c:pt idx="5">
                  <c:v>4.6399999999999997</c:v>
                </c:pt>
                <c:pt idx="6">
                  <c:v>4.4400000000000004</c:v>
                </c:pt>
                <c:pt idx="7">
                  <c:v>4.28</c:v>
                </c:pt>
                <c:pt idx="8">
                  <c:v>4.458333333333333</c:v>
                </c:pt>
                <c:pt idx="9">
                  <c:v>4.5599999999999996</c:v>
                </c:pt>
                <c:pt idx="10">
                  <c:v>4.04</c:v>
                </c:pt>
                <c:pt idx="11">
                  <c:v>4.4000000000000004</c:v>
                </c:pt>
                <c:pt idx="12">
                  <c:v>4.4400000000000004</c:v>
                </c:pt>
                <c:pt idx="13">
                  <c:v>4.4800000000000004</c:v>
                </c:pt>
                <c:pt idx="14">
                  <c:v>4.76</c:v>
                </c:pt>
                <c:pt idx="15">
                  <c:v>4.68</c:v>
                </c:pt>
                <c:pt idx="16">
                  <c:v>4.6399999999999997</c:v>
                </c:pt>
                <c:pt idx="17">
                  <c:v>4.5999999999999996</c:v>
                </c:pt>
                <c:pt idx="18">
                  <c:v>4.583333333333333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38-4456-B6EB-385348714D03}"/>
            </c:ext>
          </c:extLst>
        </c:ser>
        <c:ser>
          <c:idx val="2"/>
          <c:order val="2"/>
          <c:tx>
            <c:strRef>
              <c:f>Ukupno!$E$4</c:f>
              <c:strCache>
                <c:ptCount val="1"/>
                <c:pt idx="0">
                  <c:v>bilinogojstvo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638-4456-B6EB-385348714D03}"/>
              </c:ext>
            </c:extLst>
          </c:dPt>
          <c:cat>
            <c:strRef>
              <c:f>'studijski program - bilinogojst'!$B$7:$B$31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Ukupno!$E$5:$E$29</c:f>
              <c:numCache>
                <c:formatCode>0.00</c:formatCode>
                <c:ptCount val="19"/>
                <c:pt idx="1">
                  <c:v>4.580645161290323</c:v>
                </c:pt>
                <c:pt idx="2">
                  <c:v>4.258064516129032</c:v>
                </c:pt>
                <c:pt idx="3">
                  <c:v>4.419354838709677</c:v>
                </c:pt>
                <c:pt idx="4">
                  <c:v>4.4516129032258061</c:v>
                </c:pt>
                <c:pt idx="5">
                  <c:v>4.354838709677419</c:v>
                </c:pt>
                <c:pt idx="6">
                  <c:v>4.225806451612903</c:v>
                </c:pt>
                <c:pt idx="7">
                  <c:v>4.290322580645161</c:v>
                </c:pt>
                <c:pt idx="8">
                  <c:v>4.32258064516129</c:v>
                </c:pt>
                <c:pt idx="9">
                  <c:v>4.096774193548387</c:v>
                </c:pt>
                <c:pt idx="10">
                  <c:v>4.1333333333333337</c:v>
                </c:pt>
                <c:pt idx="11">
                  <c:v>4.096774193548387</c:v>
                </c:pt>
                <c:pt idx="12">
                  <c:v>4.225806451612903</c:v>
                </c:pt>
                <c:pt idx="13">
                  <c:v>4.32258064516129</c:v>
                </c:pt>
                <c:pt idx="14">
                  <c:v>4.741935483870968</c:v>
                </c:pt>
                <c:pt idx="15">
                  <c:v>4.32258064516129</c:v>
                </c:pt>
                <c:pt idx="16">
                  <c:v>4.419354838709677</c:v>
                </c:pt>
                <c:pt idx="17">
                  <c:v>4</c:v>
                </c:pt>
                <c:pt idx="1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38-4456-B6EB-385348714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429808"/>
        <c:axId val="336400688"/>
      </c:barChart>
      <c:lineChart>
        <c:grouping val="standard"/>
        <c:varyColors val="0"/>
        <c:ser>
          <c:idx val="3"/>
          <c:order val="3"/>
          <c:tx>
            <c:strRef>
              <c:f>Ukupno!$F$4</c:f>
              <c:strCache>
                <c:ptCount val="1"/>
                <c:pt idx="0">
                  <c:v>ukupno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prstClr val="white"/>
              </a:solidFill>
              <a:ln>
                <a:solidFill>
                  <a:srgbClr val="4D3E2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'studijski program - bilinogojst'!$B$7:$B$31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Ukupno!$F$5:$F$29</c:f>
              <c:numCache>
                <c:formatCode>0.00</c:formatCode>
                <c:ptCount val="19"/>
                <c:pt idx="1">
                  <c:v>4.6268817204301085</c:v>
                </c:pt>
                <c:pt idx="2">
                  <c:v>4.4460215053763443</c:v>
                </c:pt>
                <c:pt idx="3">
                  <c:v>4.4331182795698929</c:v>
                </c:pt>
                <c:pt idx="4">
                  <c:v>4.6438709677419352</c:v>
                </c:pt>
                <c:pt idx="5">
                  <c:v>4.5167980884109911</c:v>
                </c:pt>
                <c:pt idx="6">
                  <c:v>4.2886021505376348</c:v>
                </c:pt>
                <c:pt idx="7">
                  <c:v>4.3234408602150536</c:v>
                </c:pt>
                <c:pt idx="8">
                  <c:v>4.4936379928315411</c:v>
                </c:pt>
                <c:pt idx="9">
                  <c:v>4.4189247311827957</c:v>
                </c:pt>
                <c:pt idx="10">
                  <c:v>4.224444444444444</c:v>
                </c:pt>
                <c:pt idx="11">
                  <c:v>4.3322580645161288</c:v>
                </c:pt>
                <c:pt idx="12">
                  <c:v>4.3886021505376354</c:v>
                </c:pt>
                <c:pt idx="13">
                  <c:v>4.4341935483870971</c:v>
                </c:pt>
                <c:pt idx="14">
                  <c:v>4.8339784946236559</c:v>
                </c:pt>
                <c:pt idx="15">
                  <c:v>4.4675268817204303</c:v>
                </c:pt>
                <c:pt idx="16">
                  <c:v>4.5864516129032253</c:v>
                </c:pt>
                <c:pt idx="17">
                  <c:v>4.4666666666666659</c:v>
                </c:pt>
                <c:pt idx="18">
                  <c:v>4.3944444444444448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38-4456-B6EB-385348714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429808"/>
        <c:axId val="336400688"/>
      </c:lineChart>
      <c:catAx>
        <c:axId val="33642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336400688"/>
        <c:crosses val="autoZero"/>
        <c:auto val="1"/>
        <c:lblAlgn val="ctr"/>
        <c:lblOffset val="100"/>
        <c:noMultiLvlLbl val="0"/>
      </c:catAx>
      <c:valAx>
        <c:axId val="336400688"/>
        <c:scaling>
          <c:orientation val="minMax"/>
          <c:max val="5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3642980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426285555649884E-2"/>
          <c:y val="9.1012074130650725E-2"/>
          <c:w val="0.84946848314444001"/>
          <c:h val="0.76152464096181471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1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F1E-4F3B-8EED-730C8574468B}"/>
              </c:ext>
            </c:extLst>
          </c:dPt>
          <c:dPt>
            <c:idx val="1"/>
            <c:bubble3D val="0"/>
            <c:explosion val="11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F1E-4F3B-8EED-730C8574468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F1E-4F3B-8EED-730C8574468B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1E-4F3B-8EED-730C8574468B}"/>
                </c:ext>
              </c:extLst>
            </c:dLbl>
            <c:dLbl>
              <c:idx val="1"/>
              <c:layout>
                <c:manualLayout>
                  <c:x val="-1.1605271278699401E-3"/>
                  <c:y val="-9.59523899467932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791850230227559E-2"/>
                      <c:h val="0.213119498792603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1E-4F3B-8EED-730C8574468B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1E-4F3B-8EED-730C8574468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D3E2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OOP!$R$18:$R$20</c:f>
              <c:strCache>
                <c:ptCount val="3"/>
                <c:pt idx="0">
                  <c:v>M</c:v>
                </c:pt>
                <c:pt idx="1">
                  <c:v>Ž</c:v>
                </c:pt>
                <c:pt idx="2">
                  <c:v>nisu se izjasnili</c:v>
                </c:pt>
              </c:strCache>
            </c:strRef>
          </c:cat>
          <c:val>
            <c:numRef>
              <c:f>OOP!$S$18:$S$20</c:f>
              <c:numCache>
                <c:formatCode>General</c:formatCode>
                <c:ptCount val="3"/>
                <c:pt idx="0">
                  <c:v>5</c:v>
                </c:pt>
                <c:pt idx="1">
                  <c:v>12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1E-4F3B-8EED-730C8574468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1" i="0" u="none" strike="noStrike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stručnom praksom</a:t>
            </a:r>
          </a:p>
          <a:p>
            <a:pPr>
              <a:defRPr/>
            </a:pPr>
            <a:r>
              <a:rPr lang="hr-HR" sz="2400" b="1" i="0" u="none" strike="noStrike" baseline="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ODRŽIVA </a:t>
            </a:r>
            <a:r>
              <a:rPr lang="hr-HR" sz="2400" b="1" i="0" u="none" strike="noStrike" baseline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EKOLOŠKA POLJOPRIVREDA</a:t>
            </a:r>
            <a:endParaRPr lang="hr-HR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OOP!$C$2:$L$2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OOP!$C$24:$L$24</c:f>
              <c:numCache>
                <c:formatCode>0.00</c:formatCode>
                <c:ptCount val="10"/>
                <c:pt idx="0">
                  <c:v>4.5789473684210522</c:v>
                </c:pt>
                <c:pt idx="1">
                  <c:v>4.6842105263157894</c:v>
                </c:pt>
                <c:pt idx="2">
                  <c:v>4.5263157894736841</c:v>
                </c:pt>
                <c:pt idx="3">
                  <c:v>4.5263157894736841</c:v>
                </c:pt>
                <c:pt idx="4">
                  <c:v>4.3157894736842106</c:v>
                </c:pt>
                <c:pt idx="5">
                  <c:v>4.4736842105263159</c:v>
                </c:pt>
                <c:pt idx="6">
                  <c:v>4.7894736842105265</c:v>
                </c:pt>
                <c:pt idx="7">
                  <c:v>4.8947368421052628</c:v>
                </c:pt>
                <c:pt idx="8">
                  <c:v>4.6842105263157894</c:v>
                </c:pt>
                <c:pt idx="9">
                  <c:v>4.5789473684210522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1B87-45CA-B7A4-AB82085927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762896"/>
        <c:axId val="187763456"/>
        <c:axId val="0"/>
      </c:bar3DChart>
      <c:catAx>
        <c:axId val="18776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7763456"/>
        <c:crosses val="autoZero"/>
        <c:auto val="1"/>
        <c:lblAlgn val="ctr"/>
        <c:lblOffset val="100"/>
        <c:noMultiLvlLbl val="0"/>
      </c:catAx>
      <c:valAx>
        <c:axId val="1877634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8776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0"/>
      <c:rAngAx val="0"/>
      <c:perspective val="2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021091113610804E-2"/>
          <c:y val="4.0159384305229716E-2"/>
          <c:w val="0.90360986126734155"/>
          <c:h val="0.8954565350202775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11"/>
              <c:layout>
                <c:manualLayout>
                  <c:x val="0"/>
                  <c:y val="-1.1316870227755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33-4890-9E6C-B70879C16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OOP!$B$7:$B$30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OOP!$Q$7:$Q$30</c:f>
              <c:numCache>
                <c:formatCode>0.00</c:formatCode>
                <c:ptCount val="19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4.25</c:v>
                </c:pt>
                <c:pt idx="4">
                  <c:v>4.75</c:v>
                </c:pt>
                <c:pt idx="5">
                  <c:v>4</c:v>
                </c:pt>
                <c:pt idx="6">
                  <c:v>4.25</c:v>
                </c:pt>
                <c:pt idx="7">
                  <c:v>4</c:v>
                </c:pt>
                <c:pt idx="8">
                  <c:v>4.25</c:v>
                </c:pt>
                <c:pt idx="9">
                  <c:v>4.25</c:v>
                </c:pt>
                <c:pt idx="10">
                  <c:v>4</c:v>
                </c:pt>
                <c:pt idx="11">
                  <c:v>5</c:v>
                </c:pt>
                <c:pt idx="12">
                  <c:v>4.5</c:v>
                </c:pt>
                <c:pt idx="13">
                  <c:v>4.5</c:v>
                </c:pt>
                <c:pt idx="14">
                  <c:v>4.5</c:v>
                </c:pt>
                <c:pt idx="15">
                  <c:v>4.5</c:v>
                </c:pt>
                <c:pt idx="16">
                  <c:v>4.5</c:v>
                </c:pt>
                <c:pt idx="17">
                  <c:v>5</c:v>
                </c:pt>
                <c:pt idx="18">
                  <c:v>4.75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B533-4890-9E6C-B70879C16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80"/>
        <c:shape val="box"/>
        <c:axId val="232776128"/>
        <c:axId val="232776688"/>
        <c:axId val="0"/>
      </c:bar3DChart>
      <c:catAx>
        <c:axId val="23277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232776688"/>
        <c:crosses val="autoZero"/>
        <c:auto val="1"/>
        <c:lblAlgn val="ctr"/>
        <c:lblOffset val="100"/>
        <c:noMultiLvlLbl val="0"/>
      </c:catAx>
      <c:valAx>
        <c:axId val="232776688"/>
        <c:scaling>
          <c:orientation val="minMax"/>
          <c:max val="5"/>
          <c:min val="3"/>
        </c:scaling>
        <c:delete val="0"/>
        <c:axPos val="b"/>
        <c:numFmt formatCode="0.00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327761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4"/>
            <c:spPr>
              <a:solidFill>
                <a:srgbClr val="FF0000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7C1-478C-8DBD-A0EF9EDB49AB}"/>
              </c:ext>
            </c:extLst>
          </c:dPt>
          <c:dPt>
            <c:idx val="1"/>
            <c:bubble3D val="0"/>
            <c:explosion val="15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7C1-478C-8DBD-A0EF9EDB49AB}"/>
              </c:ext>
            </c:extLst>
          </c:dPt>
          <c:dPt>
            <c:idx val="2"/>
            <c:bubble3D val="0"/>
            <c:explosion val="6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7C1-478C-8DBD-A0EF9EDB49AB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C1-478C-8DBD-A0EF9EDB49AB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C1-478C-8DBD-A0EF9EDB49AB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C1-478C-8DBD-A0EF9EDB49AB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8BAA00"/>
                </a:solidFill>
                <a:round/>
              </a:ln>
              <a:effectLst>
                <a:outerShdw blurRad="50800" dist="38100" dir="2700000" algn="tl" rotWithShape="0">
                  <a:srgbClr val="8BAA00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MUP!$D$31:$D$33</c:f>
              <c:strCache>
                <c:ptCount val="3"/>
                <c:pt idx="0">
                  <c:v>M</c:v>
                </c:pt>
                <c:pt idx="1">
                  <c:v>Ž</c:v>
                </c:pt>
                <c:pt idx="2">
                  <c:v>nije se izjasnilo</c:v>
                </c:pt>
              </c:strCache>
            </c:strRef>
          </c:cat>
          <c:val>
            <c:numRef>
              <c:f>MUP!$E$31:$E$33</c:f>
              <c:numCache>
                <c:formatCode>General</c:formatCode>
                <c:ptCount val="3"/>
                <c:pt idx="0">
                  <c:v>6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C1-478C-8DBD-A0EF9EDB49A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r-HR" sz="2400" b="1" i="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stručnom praksom</a:t>
            </a:r>
            <a:endParaRPr lang="hr-HR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hr-HR" sz="2400" b="1" i="0" baseline="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MENADŽMENT </a:t>
            </a:r>
            <a:r>
              <a:rPr lang="hr-HR" sz="2400" b="1" i="0" baseline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POLJOPRIVREDI</a:t>
            </a:r>
            <a:endParaRPr lang="hr-HR" sz="2400" b="1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MUP!$C$2:$L$2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MUP!$C$24:$L$24</c:f>
              <c:numCache>
                <c:formatCode>0.00</c:formatCode>
                <c:ptCount val="10"/>
                <c:pt idx="0">
                  <c:v>4.882352941176471</c:v>
                </c:pt>
                <c:pt idx="1">
                  <c:v>4.7647058823529411</c:v>
                </c:pt>
                <c:pt idx="2">
                  <c:v>4.882352941176471</c:v>
                </c:pt>
                <c:pt idx="3">
                  <c:v>4.882352941176471</c:v>
                </c:pt>
                <c:pt idx="4">
                  <c:v>4.882352941176471</c:v>
                </c:pt>
                <c:pt idx="5">
                  <c:v>4.882352941176471</c:v>
                </c:pt>
                <c:pt idx="6">
                  <c:v>5</c:v>
                </c:pt>
                <c:pt idx="7">
                  <c:v>5</c:v>
                </c:pt>
                <c:pt idx="8">
                  <c:v>4.9411764705882355</c:v>
                </c:pt>
                <c:pt idx="9">
                  <c:v>4.8235294117647056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6B5F-421B-9B9B-0A6B399C9B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762896"/>
        <c:axId val="187763456"/>
        <c:axId val="0"/>
      </c:bar3DChart>
      <c:catAx>
        <c:axId val="18776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187763456"/>
        <c:crosses val="autoZero"/>
        <c:auto val="1"/>
        <c:lblAlgn val="ctr"/>
        <c:lblOffset val="100"/>
        <c:noMultiLvlLbl val="0"/>
      </c:catAx>
      <c:valAx>
        <c:axId val="1877634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8776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završnom praksom </a:t>
            </a:r>
          </a:p>
          <a:p>
            <a:pPr>
              <a:defRPr sz="2800" b="1">
                <a:solidFill>
                  <a:srgbClr val="FF0000"/>
                </a:solidFill>
              </a:defRPr>
            </a:pPr>
            <a:r>
              <a:rPr lang="hr-H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ZOOTEHNIKA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84118533248459E-3"/>
          <c:y val="0.2247824834671649"/>
          <c:w val="0.97653721546965033"/>
          <c:h val="0.5214752354542855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9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76-49DB-A223-4A821A912E21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'stručna praksa - ZOOTEHNIKA'!$C$2:$L$2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'stručna praksa - ZOOTEHNIKA'!$C$17:$L$17</c:f>
              <c:numCache>
                <c:formatCode>0.00</c:formatCode>
                <c:ptCount val="10"/>
                <c:pt idx="0">
                  <c:v>4.8</c:v>
                </c:pt>
                <c:pt idx="1">
                  <c:v>4.9000000000000004</c:v>
                </c:pt>
                <c:pt idx="2">
                  <c:v>4.5</c:v>
                </c:pt>
                <c:pt idx="3">
                  <c:v>4.5</c:v>
                </c:pt>
                <c:pt idx="4">
                  <c:v>4.5999999999999996</c:v>
                </c:pt>
                <c:pt idx="5">
                  <c:v>4.8</c:v>
                </c:pt>
                <c:pt idx="6">
                  <c:v>4.7</c:v>
                </c:pt>
                <c:pt idx="7">
                  <c:v>4.9000000000000004</c:v>
                </c:pt>
                <c:pt idx="8">
                  <c:v>4.9000000000000004</c:v>
                </c:pt>
                <c:pt idx="9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0-489B-8BFE-229FB073FE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67924880"/>
        <c:axId val="67925440"/>
        <c:axId val="0"/>
      </c:bar3DChart>
      <c:catAx>
        <c:axId val="6792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67925440"/>
        <c:crosses val="autoZero"/>
        <c:auto val="1"/>
        <c:lblAlgn val="ctr"/>
        <c:lblOffset val="100"/>
        <c:noMultiLvlLbl val="0"/>
      </c:catAx>
      <c:valAx>
        <c:axId val="67925440"/>
        <c:scaling>
          <c:orientation val="minMax"/>
          <c:min val="4"/>
        </c:scaling>
        <c:delete val="1"/>
        <c:axPos val="l"/>
        <c:numFmt formatCode="0.00" sourceLinked="1"/>
        <c:majorTickMark val="none"/>
        <c:minorTickMark val="none"/>
        <c:tickLblPos val="nextTo"/>
        <c:crossAx val="6792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MENADŽMENT </a:t>
            </a:r>
            <a:r>
              <a:rPr lang="hr-HR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POLJOPRIVREDI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44960701594441599"/>
          <c:y val="0.22484108777741366"/>
          <c:w val="0.53036749707215047"/>
          <c:h val="0.733914067828135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1.590049296223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B-444E-AD32-14B48CAC7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MUP!$B$5:$B$28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MUP!$T$5:$T$28</c:f>
              <c:numCache>
                <c:formatCode>0.00</c:formatCode>
                <c:ptCount val="19"/>
                <c:pt idx="0">
                  <c:v>4.7647058823529411</c:v>
                </c:pt>
                <c:pt idx="1">
                  <c:v>4.7058823529411766</c:v>
                </c:pt>
                <c:pt idx="2">
                  <c:v>4.5882352941176467</c:v>
                </c:pt>
                <c:pt idx="3">
                  <c:v>5</c:v>
                </c:pt>
                <c:pt idx="4">
                  <c:v>4.882352941176471</c:v>
                </c:pt>
                <c:pt idx="5">
                  <c:v>4.4117647058823533</c:v>
                </c:pt>
                <c:pt idx="6">
                  <c:v>4.7647058823529411</c:v>
                </c:pt>
                <c:pt idx="7">
                  <c:v>4.8235294117647056</c:v>
                </c:pt>
                <c:pt idx="8">
                  <c:v>4.882352941176471</c:v>
                </c:pt>
                <c:pt idx="9">
                  <c:v>4.4117647058823533</c:v>
                </c:pt>
                <c:pt idx="10">
                  <c:v>4.6470588235294121</c:v>
                </c:pt>
                <c:pt idx="11">
                  <c:v>4.9411764705882355</c:v>
                </c:pt>
                <c:pt idx="12">
                  <c:v>4.25</c:v>
                </c:pt>
                <c:pt idx="13">
                  <c:v>4.7647058823529411</c:v>
                </c:pt>
                <c:pt idx="14">
                  <c:v>4.7058823529411766</c:v>
                </c:pt>
                <c:pt idx="15">
                  <c:v>4.625</c:v>
                </c:pt>
                <c:pt idx="16">
                  <c:v>4.9411764705882355</c:v>
                </c:pt>
                <c:pt idx="17">
                  <c:v>5</c:v>
                </c:pt>
                <c:pt idx="18">
                  <c:v>4.6875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1-473D-AAFE-4EC120BD27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14783320"/>
        <c:axId val="514780368"/>
      </c:barChart>
      <c:catAx>
        <c:axId val="514783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514780368"/>
        <c:crosses val="autoZero"/>
        <c:auto val="1"/>
        <c:lblAlgn val="ctr"/>
        <c:lblOffset val="100"/>
        <c:noMultiLvlLbl val="0"/>
      </c:catAx>
      <c:valAx>
        <c:axId val="514780368"/>
        <c:scaling>
          <c:orientation val="minMax"/>
          <c:max val="5"/>
          <c:min val="3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47833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7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88E-43A3-B787-A11E242946E8}"/>
              </c:ext>
            </c:extLst>
          </c:dPt>
          <c:dPt>
            <c:idx val="1"/>
            <c:bubble3D val="0"/>
            <c:explosion val="13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88E-43A3-B787-A11E242946E8}"/>
              </c:ext>
            </c:extLst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88E-43A3-B787-A11E242946E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7054882-D418-4EFB-B7FF-4CF981FAFA52}" type="CATEGORYNAME">
                      <a:rPr lang="en-US">
                        <a:solidFill>
                          <a:srgbClr val="0070C0"/>
                        </a:solidFill>
                      </a:rPr>
                      <a:pPr>
                        <a:defRPr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[NAZIV KATEGORIJE]</a:t>
                    </a:fld>
                    <a:r>
                      <a:rPr lang="en-US" baseline="0" dirty="0">
                        <a:solidFill>
                          <a:srgbClr val="0070C0"/>
                        </a:solidFill>
                      </a:rPr>
                      <a:t>; </a:t>
                    </a:r>
                    <a:fld id="{47280F07-4343-44E3-8334-01F9ED4CF9F7}" type="VALUE">
                      <a:rPr lang="en-US" baseline="0">
                        <a:solidFill>
                          <a:srgbClr val="0070C0"/>
                        </a:solidFill>
                      </a:rPr>
                      <a:pPr>
                        <a:defRPr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[VRIJEDNOST]</a:t>
                    </a:fld>
                    <a:r>
                      <a:rPr lang="en-US" baseline="0" dirty="0">
                        <a:solidFill>
                          <a:srgbClr val="0070C0"/>
                        </a:solidFill>
                      </a:rPr>
                      <a:t>; </a:t>
                    </a:r>
                    <a:fld id="{776413B4-6905-4FE2-A28B-DDFEE6816AD0}" type="PERCENTAGE">
                      <a:rPr lang="en-US" baseline="0">
                        <a:solidFill>
                          <a:srgbClr val="0070C0"/>
                        </a:solidFill>
                      </a:rPr>
                      <a:pPr>
                        <a:defRPr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[POSTOTAK]</a:t>
                    </a:fld>
                    <a:endParaRPr lang="en-US" baseline="0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8E-43A3-B787-A11E242946E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88E-43A3-B787-A11E242946E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88E-43A3-B787-A11E242946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'Ukupno 2'!$O$8:$O$10</c:f>
              <c:strCache>
                <c:ptCount val="3"/>
                <c:pt idx="0">
                  <c:v>M</c:v>
                </c:pt>
                <c:pt idx="1">
                  <c:v>Ž</c:v>
                </c:pt>
                <c:pt idx="2">
                  <c:v>nije se izjasnilo</c:v>
                </c:pt>
              </c:strCache>
            </c:strRef>
          </c:cat>
          <c:val>
            <c:numRef>
              <c:f>'Ukupno 2'!$R$8:$R$10</c:f>
              <c:numCache>
                <c:formatCode>General</c:formatCode>
                <c:ptCount val="3"/>
                <c:pt idx="0">
                  <c:v>11</c:v>
                </c:pt>
                <c:pt idx="1">
                  <c:v>21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8E-43A3-B787-A11E242946E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1" i="0" u="none" strike="noStrike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stručnom praksom</a:t>
            </a:r>
            <a:endParaRPr lang="hr-H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'Ukupno 2'!$B$4</c:f>
              <c:strCache>
                <c:ptCount val="1"/>
                <c:pt idx="0">
                  <c:v>održiva i ekološka poljoprivreda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51000CB-A857-4FA0-B715-61A3D509138F}" type="VALUE">
                      <a:rPr lang="en-US" sz="1200" b="1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[VRIJEDNOST]</a:t>
                    </a:fld>
                    <a:endParaRPr lang="hr-HR"/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rgbClr val="00B0F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7B-44C1-929A-CCDFEB05BAFE}"/>
                </c:ext>
              </c:extLst>
            </c:dLbl>
            <c:spPr>
              <a:solidFill>
                <a:schemeClr val="lt1"/>
              </a:solidFill>
              <a:ln>
                <a:solidFill>
                  <a:srgbClr val="00B0F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F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MUP!$C$2:$L$2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'Ukupno 2'!$C$4:$L$4</c:f>
              <c:numCache>
                <c:formatCode>0.00</c:formatCode>
                <c:ptCount val="10"/>
                <c:pt idx="0">
                  <c:v>4.5789473684210522</c:v>
                </c:pt>
                <c:pt idx="1">
                  <c:v>4.6842105263157894</c:v>
                </c:pt>
                <c:pt idx="2">
                  <c:v>4.5263157894736841</c:v>
                </c:pt>
                <c:pt idx="3">
                  <c:v>4.5263157894736841</c:v>
                </c:pt>
                <c:pt idx="4">
                  <c:v>4.3157894736842106</c:v>
                </c:pt>
                <c:pt idx="5">
                  <c:v>4.4736842105263159</c:v>
                </c:pt>
                <c:pt idx="6">
                  <c:v>4.7894736842105265</c:v>
                </c:pt>
                <c:pt idx="7">
                  <c:v>4.8947368421052628</c:v>
                </c:pt>
                <c:pt idx="8">
                  <c:v>4.6842105263157894</c:v>
                </c:pt>
                <c:pt idx="9">
                  <c:v>4.5789473684210522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B-44C1-929A-CCDFEB05BAFE}"/>
            </c:ext>
          </c:extLst>
        </c:ser>
        <c:ser>
          <c:idx val="1"/>
          <c:order val="1"/>
          <c:tx>
            <c:strRef>
              <c:f>'Ukupno 2'!$B$5</c:f>
              <c:strCache>
                <c:ptCount val="1"/>
                <c:pt idx="0">
                  <c:v>menadžment u poljoprivredi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MUP!$C$2:$L$2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'Ukupno 2'!$C$5:$L$5</c:f>
              <c:numCache>
                <c:formatCode>0.00</c:formatCode>
                <c:ptCount val="10"/>
                <c:pt idx="0">
                  <c:v>4.882352941176471</c:v>
                </c:pt>
                <c:pt idx="1">
                  <c:v>4.7647058823529411</c:v>
                </c:pt>
                <c:pt idx="2">
                  <c:v>4.882352941176471</c:v>
                </c:pt>
                <c:pt idx="3">
                  <c:v>4.882352941176471</c:v>
                </c:pt>
                <c:pt idx="4">
                  <c:v>4.882352941176471</c:v>
                </c:pt>
                <c:pt idx="5">
                  <c:v>4.882352941176471</c:v>
                </c:pt>
                <c:pt idx="6">
                  <c:v>5</c:v>
                </c:pt>
                <c:pt idx="7">
                  <c:v>5</c:v>
                </c:pt>
                <c:pt idx="8">
                  <c:v>4.9411764705882355</c:v>
                </c:pt>
                <c:pt idx="9">
                  <c:v>4.8235294117647056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B-44C1-929A-CCDFEB05BA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67561352"/>
        <c:axId val="46756430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'Ukupno 2'!$B$6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r-Latn-R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MUP!$C$2:$L$2</c15:sqref>
                        </c15:formulaRef>
                      </c:ext>
                    </c:extLst>
                    <c:strCache>
                      <c:ptCount val="10"/>
                      <c:pt idx="0">
                        <c:v>Studijski program pružio mi je  teoretsku podlogu za uspješno shvaćanje i određivanje zadataka na stručnoj praksi.</c:v>
                      </c:pt>
                      <c:pt idx="1">
                        <c:v>Na završnoj praksi stekao sam dodatna znanja i praktična iskustva.</c:v>
                      </c:pt>
                      <c:pt idx="2">
                        <c:v>Imao sam dovoljno vremena shvatiti i razumjeti poslove koje sam radio na stručnoj prkasi.</c:v>
                      </c:pt>
                      <c:pt idx="3">
                        <c:v>Poslove koje sam radio/la bili su u skladu s razinom mojeg studija.</c:v>
                      </c:pt>
                      <c:pt idx="4">
                        <c:v>Radno opterećenje na praksi bilo je korektno.</c:v>
                      </c:pt>
                      <c:pt idx="5">
                        <c:v>Tijekom prakse imao/la sam dovoljno vremena i mogućnosti za skupljanje podataka i istraživanje koje je potrebno za izradu završnog rada </c:v>
                      </c:pt>
                      <c:pt idx="6">
                        <c:v>Upute voditelja završne stručne prakse bile su korisne.</c:v>
                      </c:pt>
                      <c:pt idx="7">
                        <c:v>Zadovoljan/na sam podrškom mentora iz VGUK tijekom odrađivanja prakse i pisanja  izvješća s prakse</c:v>
                      </c:pt>
                      <c:pt idx="8">
                        <c:v>Zadovoljan/na sam podrškom mentora u ustanovi/poduzeću u kojem sam odrađivao/la praksu</c:v>
                      </c:pt>
                      <c:pt idx="9">
                        <c:v>Završna praksa dala mi je uvid u  stručna područja u kojima se pretpostavlja da radim ili ću raditi.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'Ukupno 2'!$C$6:$L$6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C7B-44C1-929A-CCDFEB05BAFE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'Ukupno 2'!$B$7</c:f>
              <c:strCache>
                <c:ptCount val="1"/>
                <c:pt idx="0">
                  <c:v>ukupno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prstClr val="white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'Ukupno 2'!$C$7:$L$7</c:f>
              <c:numCache>
                <c:formatCode>0.00</c:formatCode>
                <c:ptCount val="10"/>
                <c:pt idx="0">
                  <c:v>4.7306501547987612</c:v>
                </c:pt>
                <c:pt idx="1">
                  <c:v>4.7244582043343648</c:v>
                </c:pt>
                <c:pt idx="2">
                  <c:v>4.704334365325078</c:v>
                </c:pt>
                <c:pt idx="3">
                  <c:v>4.704334365325078</c:v>
                </c:pt>
                <c:pt idx="4">
                  <c:v>4.5990712074303408</c:v>
                </c:pt>
                <c:pt idx="5">
                  <c:v>4.678018575851393</c:v>
                </c:pt>
                <c:pt idx="6">
                  <c:v>4.8947368421052637</c:v>
                </c:pt>
                <c:pt idx="7">
                  <c:v>4.9473684210526319</c:v>
                </c:pt>
                <c:pt idx="8">
                  <c:v>4.8126934984520124</c:v>
                </c:pt>
                <c:pt idx="9">
                  <c:v>4.7012383900928789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7B-44C1-929A-CCDFEB05BA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7561352"/>
        <c:axId val="467564304"/>
      </c:lineChart>
      <c:catAx>
        <c:axId val="46756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467564304"/>
        <c:crosses val="autoZero"/>
        <c:auto val="1"/>
        <c:lblAlgn val="ctr"/>
        <c:lblOffset val="100"/>
        <c:noMultiLvlLbl val="0"/>
      </c:catAx>
      <c:valAx>
        <c:axId val="46756430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6756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r-HR" sz="2400" b="1" i="0" u="none" strike="noStrike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 </a:t>
            </a:r>
            <a:endParaRPr lang="hr-H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9533979871360255"/>
          <c:y val="1.7667172723740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0454323485172463"/>
          <c:y val="0.11966773985064887"/>
          <c:w val="0.79545676514827535"/>
          <c:h val="0.44062135199811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'ukupno - specijalistički'!$C$2</c:f>
              <c:strCache>
                <c:ptCount val="1"/>
                <c:pt idx="0">
                  <c:v>održiva i ekološka poljoprivreda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04-4574-AC44-CFF364342CFE}"/>
              </c:ext>
            </c:extLst>
          </c:dPt>
          <c:dLbls>
            <c:delete val="1"/>
          </c:dLbls>
          <c:cat>
            <c:strRef>
              <c:f>MUP!$B$5:$B$28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'ukupno - specijalistički'!$C$3:$C$26</c:f>
              <c:numCache>
                <c:formatCode>0.00</c:formatCode>
                <c:ptCount val="19"/>
                <c:pt idx="0">
                  <c:v>4.5714285714285712</c:v>
                </c:pt>
                <c:pt idx="1">
                  <c:v>4.2857142857142856</c:v>
                </c:pt>
                <c:pt idx="2">
                  <c:v>4.3571428571428568</c:v>
                </c:pt>
                <c:pt idx="3">
                  <c:v>4.4285714285714288</c:v>
                </c:pt>
                <c:pt idx="4">
                  <c:v>4.5714285714285712</c:v>
                </c:pt>
                <c:pt idx="5">
                  <c:v>4.3571428571428568</c:v>
                </c:pt>
                <c:pt idx="6">
                  <c:v>4.5</c:v>
                </c:pt>
                <c:pt idx="7">
                  <c:v>4.5714285714285712</c:v>
                </c:pt>
                <c:pt idx="8">
                  <c:v>4.3571428571428568</c:v>
                </c:pt>
                <c:pt idx="9">
                  <c:v>4.5</c:v>
                </c:pt>
                <c:pt idx="10">
                  <c:v>4.5714285714285712</c:v>
                </c:pt>
                <c:pt idx="11">
                  <c:v>4.5</c:v>
                </c:pt>
                <c:pt idx="12">
                  <c:v>4.4285714285714288</c:v>
                </c:pt>
                <c:pt idx="13">
                  <c:v>4.5714285714285712</c:v>
                </c:pt>
                <c:pt idx="14">
                  <c:v>4.5714285714285712</c:v>
                </c:pt>
                <c:pt idx="15">
                  <c:v>4.5714285714285712</c:v>
                </c:pt>
                <c:pt idx="16">
                  <c:v>4.8214285714285712</c:v>
                </c:pt>
                <c:pt idx="17">
                  <c:v>4.7142857142857144</c:v>
                </c:pt>
                <c:pt idx="18">
                  <c:v>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4-4574-AC44-CFF364342CFE}"/>
            </c:ext>
          </c:extLst>
        </c:ser>
        <c:ser>
          <c:idx val="1"/>
          <c:order val="1"/>
          <c:tx>
            <c:strRef>
              <c:f>'ukupno - specijalistički'!$D$2</c:f>
              <c:strCache>
                <c:ptCount val="1"/>
                <c:pt idx="0">
                  <c:v>menadžment u poljoprivredi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MUP!$B$5:$B$28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'ukupno - specijalistički'!$D$3:$D$26</c:f>
              <c:numCache>
                <c:formatCode>0.00</c:formatCode>
                <c:ptCount val="19"/>
                <c:pt idx="0">
                  <c:v>4.7647058823529411</c:v>
                </c:pt>
                <c:pt idx="1">
                  <c:v>4.7058823529411766</c:v>
                </c:pt>
                <c:pt idx="2">
                  <c:v>4.5882352941176467</c:v>
                </c:pt>
                <c:pt idx="3">
                  <c:v>5</c:v>
                </c:pt>
                <c:pt idx="4">
                  <c:v>4.882352941176471</c:v>
                </c:pt>
                <c:pt idx="5">
                  <c:v>4.4117647058823533</c:v>
                </c:pt>
                <c:pt idx="6">
                  <c:v>4.7647058823529411</c:v>
                </c:pt>
                <c:pt idx="7">
                  <c:v>4.8235294117647056</c:v>
                </c:pt>
                <c:pt idx="8">
                  <c:v>4.882352941176471</c:v>
                </c:pt>
                <c:pt idx="9">
                  <c:v>4.4117647058823533</c:v>
                </c:pt>
                <c:pt idx="10">
                  <c:v>4.6470588235294121</c:v>
                </c:pt>
                <c:pt idx="11">
                  <c:v>4.9411764705882355</c:v>
                </c:pt>
                <c:pt idx="12">
                  <c:v>4.25</c:v>
                </c:pt>
                <c:pt idx="13">
                  <c:v>4.7647058823529411</c:v>
                </c:pt>
                <c:pt idx="14">
                  <c:v>4.7058823529411766</c:v>
                </c:pt>
                <c:pt idx="15">
                  <c:v>4.625</c:v>
                </c:pt>
                <c:pt idx="16">
                  <c:v>4.9411764705882355</c:v>
                </c:pt>
                <c:pt idx="17">
                  <c:v>5</c:v>
                </c:pt>
                <c:pt idx="18">
                  <c:v>4.6875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04-4574-AC44-CFF364342C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752856"/>
        <c:axId val="330742688"/>
      </c:barChart>
      <c:lineChart>
        <c:grouping val="standard"/>
        <c:varyColors val="0"/>
        <c:ser>
          <c:idx val="2"/>
          <c:order val="2"/>
          <c:tx>
            <c:strRef>
              <c:f>'ukupno - specijalistički'!$E$2</c:f>
              <c:strCache>
                <c:ptCount val="1"/>
                <c:pt idx="0">
                  <c:v>ukupno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prstClr val="white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'ukupno - specijalistički'!$B$3:$B$26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22</c:v>
                </c:pt>
              </c:numCache>
            </c:numRef>
          </c:cat>
          <c:val>
            <c:numRef>
              <c:f>'ukupno - specijalistički'!$E$3:$E$26</c:f>
              <c:numCache>
                <c:formatCode>0.00</c:formatCode>
                <c:ptCount val="19"/>
                <c:pt idx="0">
                  <c:v>4.6680672268907557</c:v>
                </c:pt>
                <c:pt idx="1">
                  <c:v>4.4957983193277311</c:v>
                </c:pt>
                <c:pt idx="2">
                  <c:v>4.4726890756302513</c:v>
                </c:pt>
                <c:pt idx="3">
                  <c:v>4.7142857142857144</c:v>
                </c:pt>
                <c:pt idx="4">
                  <c:v>4.7268907563025211</c:v>
                </c:pt>
                <c:pt idx="5">
                  <c:v>4.3844537815126046</c:v>
                </c:pt>
                <c:pt idx="6">
                  <c:v>4.632352941176471</c:v>
                </c:pt>
                <c:pt idx="7">
                  <c:v>4.697478991596638</c:v>
                </c:pt>
                <c:pt idx="8">
                  <c:v>4.6197478991596643</c:v>
                </c:pt>
                <c:pt idx="9">
                  <c:v>4.4558823529411766</c:v>
                </c:pt>
                <c:pt idx="10">
                  <c:v>4.6092436974789912</c:v>
                </c:pt>
                <c:pt idx="11">
                  <c:v>4.7205882352941178</c:v>
                </c:pt>
                <c:pt idx="12">
                  <c:v>4.3392857142857144</c:v>
                </c:pt>
                <c:pt idx="13">
                  <c:v>4.6680672268907557</c:v>
                </c:pt>
                <c:pt idx="14">
                  <c:v>4.6386554621848735</c:v>
                </c:pt>
                <c:pt idx="15">
                  <c:v>4.5982142857142856</c:v>
                </c:pt>
                <c:pt idx="16">
                  <c:v>4.8813025210084033</c:v>
                </c:pt>
                <c:pt idx="17">
                  <c:v>4.8571428571428577</c:v>
                </c:pt>
                <c:pt idx="18">
                  <c:v>4.5337499999999995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04-4574-AC44-CFF364342C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0752856"/>
        <c:axId val="330742688"/>
      </c:lineChart>
      <c:catAx>
        <c:axId val="33075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330742688"/>
        <c:crosses val="autoZero"/>
        <c:auto val="1"/>
        <c:lblAlgn val="ctr"/>
        <c:lblOffset val="100"/>
        <c:noMultiLvlLbl val="0"/>
      </c:catAx>
      <c:valAx>
        <c:axId val="33074268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3075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6260488828134564E-2"/>
          <c:y val="4.8074546400501961E-2"/>
          <c:w val="0.22364371895312465"/>
          <c:h val="0.175000069555798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r-HR" sz="2400" b="1" dirty="0"/>
              <a:t>Zadovoljstvo studenata studijskim programom </a:t>
            </a:r>
          </a:p>
          <a:p>
            <a:pPr>
              <a:defRPr/>
            </a:pPr>
            <a:r>
              <a:rPr lang="hr-HR" sz="2400" b="1" dirty="0">
                <a:solidFill>
                  <a:srgbClr val="0070C0"/>
                </a:solidFill>
              </a:rPr>
              <a:t>- usmjerenje </a:t>
            </a:r>
            <a:r>
              <a:rPr lang="hr-HR" sz="2400" b="1" dirty="0" smtClean="0">
                <a:solidFill>
                  <a:srgbClr val="0070C0"/>
                </a:solidFill>
              </a:rPr>
              <a:t>ZOOTEHNIKA</a:t>
            </a:r>
            <a:endParaRPr lang="hr-HR" sz="2400" b="1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27652124964913966"/>
          <c:y val="2.761820547955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51420004207165793"/>
          <c:y val="0.17198394864137131"/>
          <c:w val="0.42951758146795782"/>
          <c:h val="0.767758956021558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'studijski program - zootehnika'!$B$7:$B$30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'studijski program - zootehnika'!$Q$7:$Q$30</c:f>
              <c:numCache>
                <c:formatCode>0.00</c:formatCode>
                <c:ptCount val="19"/>
                <c:pt idx="0">
                  <c:v>4.5999999999999996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4.8</c:v>
                </c:pt>
                <c:pt idx="4">
                  <c:v>4.5555555555555554</c:v>
                </c:pt>
                <c:pt idx="5">
                  <c:v>4.2</c:v>
                </c:pt>
                <c:pt idx="6">
                  <c:v>4.4000000000000004</c:v>
                </c:pt>
                <c:pt idx="7">
                  <c:v>4.7</c:v>
                </c:pt>
                <c:pt idx="8">
                  <c:v>4.5999999999999996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5</c:v>
                </c:pt>
                <c:pt idx="14">
                  <c:v>4.4000000000000004</c:v>
                </c:pt>
                <c:pt idx="15">
                  <c:v>4.7</c:v>
                </c:pt>
                <c:pt idx="16">
                  <c:v>4.8</c:v>
                </c:pt>
                <c:pt idx="17">
                  <c:v>4.9000000000000004</c:v>
                </c:pt>
                <c:pt idx="18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0-42C4-A1CA-488FB6124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000960"/>
        <c:axId val="181001520"/>
      </c:barChart>
      <c:catAx>
        <c:axId val="18100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181001520"/>
        <c:crosses val="autoZero"/>
        <c:auto val="1"/>
        <c:lblAlgn val="ctr"/>
        <c:lblOffset val="100"/>
        <c:noMultiLvlLbl val="0"/>
      </c:catAx>
      <c:valAx>
        <c:axId val="181001520"/>
        <c:scaling>
          <c:orientation val="minMax"/>
          <c:max val="5"/>
          <c:min val="3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1810009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FF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  <a:sp3d>
                <a:contourClr>
                  <a:srgbClr val="0070C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559-49B2-9B5C-2C2A9E0AEE2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559-49B2-9B5C-2C2A9E0AEE2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/>
                      <a:t>M; </a:t>
                    </a:r>
                    <a:fld id="{D8A33229-D4A6-49DD-AC51-2F20E1756BFB}" type="VALUE">
                      <a:rPr lang="en-US" baseline="0"/>
                      <a:pPr/>
                      <a:t>[VRIJEDNOST]</a:t>
                    </a:fld>
                    <a:r>
                      <a:rPr lang="en-US" baseline="0" dirty="0"/>
                      <a:t>; </a:t>
                    </a:r>
                    <a:fld id="{3C5F68B1-C8C5-42EC-B49B-B290E8888573}" type="PERCENTAGE">
                      <a:rPr lang="en-US" baseline="0"/>
                      <a:pPr/>
                      <a:t>[POSTOTAK]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59-49B2-9B5C-2C2A9E0AEE2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/>
                      <a:t>Ž; </a:t>
                    </a:r>
                    <a:fld id="{8DF3B5B1-8D71-443D-BF47-40AB15E6F94A}" type="VALUE">
                      <a:rPr lang="en-US" baseline="0"/>
                      <a:pPr/>
                      <a:t>[VRIJEDNOST]</a:t>
                    </a:fld>
                    <a:r>
                      <a:rPr lang="en-US" baseline="0" dirty="0"/>
                      <a:t>; </a:t>
                    </a:r>
                    <a:fld id="{C221DE37-8F75-4C62-9972-493C3ECDC8E3}" type="PERCENTAGE">
                      <a:rPr lang="en-US" baseline="0"/>
                      <a:pPr/>
                      <a:t>[POSTOTAK]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559-49B2-9B5C-2C2A9E0AEE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1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'stručna praksa  - MENADŽMENT'!$B$31:$B$32</c:f>
              <c:strCache>
                <c:ptCount val="2"/>
                <c:pt idx="0">
                  <c:v>M </c:v>
                </c:pt>
                <c:pt idx="1">
                  <c:v>Ž</c:v>
                </c:pt>
              </c:strCache>
            </c:strRef>
          </c:cat>
          <c:val>
            <c:numRef>
              <c:f>'stručna praksa  - MENADŽMENT'!$C$31:$C$32</c:f>
              <c:numCache>
                <c:formatCode>General</c:formatCode>
                <c:ptCount val="2"/>
                <c:pt idx="0">
                  <c:v>8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59-49B2-9B5C-2C2A9E0AEE2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225741217743901"/>
          <c:y val="0.8441630338493854"/>
          <c:w val="0.19137629916558913"/>
          <c:h val="9.8297282754793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završnom praksom </a:t>
            </a:r>
          </a:p>
          <a:p>
            <a:pPr>
              <a:defRPr/>
            </a:pP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</a:t>
            </a:r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MENADŽMENT U POLJOPRIVREDI</a:t>
            </a:r>
            <a:endParaRPr lang="hr-HR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'stručna praksa  - MENADŽMENT'!$C$2:$L$2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'stručna praksa  - MENADŽMENT'!$C$30:$L$30</c:f>
              <c:numCache>
                <c:formatCode>0.00</c:formatCode>
                <c:ptCount val="10"/>
                <c:pt idx="0">
                  <c:v>4.6399999999999997</c:v>
                </c:pt>
                <c:pt idx="1">
                  <c:v>4.84</c:v>
                </c:pt>
                <c:pt idx="2">
                  <c:v>4.8</c:v>
                </c:pt>
                <c:pt idx="3">
                  <c:v>4.5599999999999996</c:v>
                </c:pt>
                <c:pt idx="4">
                  <c:v>4.5199999999999996</c:v>
                </c:pt>
                <c:pt idx="5">
                  <c:v>4.5199999999999996</c:v>
                </c:pt>
                <c:pt idx="6">
                  <c:v>4.84</c:v>
                </c:pt>
                <c:pt idx="7">
                  <c:v>5</c:v>
                </c:pt>
                <c:pt idx="8">
                  <c:v>4.76</c:v>
                </c:pt>
                <c:pt idx="9">
                  <c:v>4.88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1-40E4-8052-9002EBE434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87081504"/>
        <c:axId val="187082064"/>
        <c:axId val="0"/>
      </c:bar3DChart>
      <c:catAx>
        <c:axId val="1870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187082064"/>
        <c:crosses val="autoZero"/>
        <c:auto val="1"/>
        <c:lblAlgn val="ctr"/>
        <c:lblOffset val="100"/>
        <c:noMultiLvlLbl val="0"/>
      </c:catAx>
      <c:valAx>
        <c:axId val="18708206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8708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r-HR" sz="2400" b="1" dirty="0"/>
              <a:t>Zadovoljstvo studenata studijskim programom</a:t>
            </a:r>
          </a:p>
          <a:p>
            <a:pPr>
              <a:defRPr sz="2400" b="1"/>
            </a:pPr>
            <a:r>
              <a:rPr lang="hr-HR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- usmjerenje </a:t>
            </a:r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</a:rPr>
              <a:t>MENADŽMENT U POLJOPRIVREDI</a:t>
            </a:r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5440020984751156"/>
          <c:y val="0.1561790261555962"/>
          <c:w val="0.46987760628963382"/>
          <c:h val="0.8085415895608781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008-4AAA-A4BB-5275EA86E8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'studijski program - menadžment'!$B$7:$B$30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'studijski program - menadžment'!$AE$7:$AE$30</c:f>
              <c:numCache>
                <c:formatCode>0.00</c:formatCode>
                <c:ptCount val="19"/>
                <c:pt idx="0">
                  <c:v>4.7</c:v>
                </c:pt>
                <c:pt idx="1">
                  <c:v>4.68</c:v>
                </c:pt>
                <c:pt idx="2">
                  <c:v>4.4800000000000004</c:v>
                </c:pt>
                <c:pt idx="3">
                  <c:v>4.68</c:v>
                </c:pt>
                <c:pt idx="4">
                  <c:v>4.6399999999999997</c:v>
                </c:pt>
                <c:pt idx="5">
                  <c:v>4.4400000000000004</c:v>
                </c:pt>
                <c:pt idx="6">
                  <c:v>4.28</c:v>
                </c:pt>
                <c:pt idx="7">
                  <c:v>4.458333333333333</c:v>
                </c:pt>
                <c:pt idx="8">
                  <c:v>4.5599999999999996</c:v>
                </c:pt>
                <c:pt idx="9">
                  <c:v>4.04</c:v>
                </c:pt>
                <c:pt idx="10">
                  <c:v>4.4000000000000004</c:v>
                </c:pt>
                <c:pt idx="11">
                  <c:v>4.4400000000000004</c:v>
                </c:pt>
                <c:pt idx="12">
                  <c:v>4.4800000000000004</c:v>
                </c:pt>
                <c:pt idx="13">
                  <c:v>4.76</c:v>
                </c:pt>
                <c:pt idx="14">
                  <c:v>4.68</c:v>
                </c:pt>
                <c:pt idx="15">
                  <c:v>4.6399999999999997</c:v>
                </c:pt>
                <c:pt idx="16">
                  <c:v>4.5999999999999996</c:v>
                </c:pt>
                <c:pt idx="17">
                  <c:v>4.84</c:v>
                </c:pt>
                <c:pt idx="18">
                  <c:v>4.583333333333333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8-4AAA-A4BB-5275EA86E8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2139392"/>
        <c:axId val="222144432"/>
      </c:barChart>
      <c:catAx>
        <c:axId val="22213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222144432"/>
        <c:crosses val="autoZero"/>
        <c:auto val="1"/>
        <c:lblAlgn val="ctr"/>
        <c:lblOffset val="100"/>
        <c:noMultiLvlLbl val="0"/>
      </c:catAx>
      <c:valAx>
        <c:axId val="222144432"/>
        <c:scaling>
          <c:orientation val="minMax"/>
          <c:max val="5"/>
          <c:min val="3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222139392"/>
        <c:crosses val="autoZero"/>
        <c:crossBetween val="between"/>
        <c:majorUnit val="1"/>
      </c:val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FF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CF0-4B4E-B45A-1E61A650719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CF0-4B4E-B45A-1E61A6507198}"/>
              </c:ext>
            </c:extLst>
          </c:dPt>
          <c:dLbls>
            <c:dLbl>
              <c:idx val="0"/>
              <c:layout>
                <c:manualLayout>
                  <c:x val="-0.22597981674896916"/>
                  <c:y val="-0.15646317034402496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70C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7CF0-4B4E-B45A-1E61A6507198}"/>
                </c:ext>
              </c:extLst>
            </c:dLbl>
            <c:dLbl>
              <c:idx val="1"/>
              <c:layout>
                <c:manualLayout>
                  <c:x val="0.2210472820810328"/>
                  <c:y val="2.354293188504808E-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7CF0-4B4E-B45A-1E61A6507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BILINOGOJSTVO!$A$45:$A$46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BILINOGOJSTVO!$B$45:$B$46</c:f>
              <c:numCache>
                <c:formatCode>General</c:formatCode>
                <c:ptCount val="2"/>
                <c:pt idx="0">
                  <c:v>18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F0-4B4E-B45A-1E61A6507198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r-HR" sz="2400" b="1" i="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stručnom praksom </a:t>
            </a:r>
          </a:p>
          <a:p>
            <a:pPr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hr-HR" sz="2400" b="1" i="0" baseline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usmjerenje BILINOGOJSTVO</a:t>
            </a:r>
            <a:endParaRPr lang="hr-HR" sz="24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solidFill>
                <a:srgbClr val="7030A0"/>
              </a:solidFill>
            </a:ln>
            <a:effectLst/>
            <a:sp3d>
              <a:contourClr>
                <a:srgbClr val="7030A0"/>
              </a:contourClr>
            </a:sp3d>
          </c:spPr>
          <c:invertIfNegative val="0"/>
          <c:dLbls>
            <c:dLbl>
              <c:idx val="0"/>
              <c:layout>
                <c:manualLayout>
                  <c:x val="1.006066140923891E-2"/>
                  <c:y val="0.12490736496874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12885148082065E-2"/>
                      <c:h val="5.27657453965546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67A-499B-9F21-E433D9A431AE}"/>
                </c:ext>
              </c:extLst>
            </c:dLbl>
            <c:dLbl>
              <c:idx val="1"/>
              <c:layout>
                <c:manualLayout>
                  <c:x val="4.236050406665008E-3"/>
                  <c:y val="0.15232605483993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7A-499B-9F21-E433D9A431AE}"/>
                </c:ext>
              </c:extLst>
            </c:dLbl>
            <c:dLbl>
              <c:idx val="2"/>
              <c:layout>
                <c:manualLayout>
                  <c:x val="8.4721008133299778E-3"/>
                  <c:y val="0.10155070322662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7A-499B-9F21-E433D9A431AE}"/>
                </c:ext>
              </c:extLst>
            </c:dLbl>
            <c:dLbl>
              <c:idx val="3"/>
              <c:layout>
                <c:manualLayout>
                  <c:x val="5.2950630083312602E-3"/>
                  <c:y val="9.545766103302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516215025587664E-2"/>
                      <c:h val="5.3375049615914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67A-499B-9F21-E433D9A431AE}"/>
                </c:ext>
              </c:extLst>
            </c:dLbl>
            <c:dLbl>
              <c:idx val="4"/>
              <c:layout>
                <c:manualLayout>
                  <c:x val="4.2360504066649308E-3"/>
                  <c:y val="0.11170577354928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7A-499B-9F21-E433D9A431AE}"/>
                </c:ext>
              </c:extLst>
            </c:dLbl>
            <c:dLbl>
              <c:idx val="5"/>
              <c:layout>
                <c:manualLayout>
                  <c:x val="6.3540756099974352E-3"/>
                  <c:y val="8.530259071036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7A-499B-9F21-E433D9A431AE}"/>
                </c:ext>
              </c:extLst>
            </c:dLbl>
            <c:dLbl>
              <c:idx val="6"/>
              <c:layout>
                <c:manualLayout>
                  <c:x val="6.3540756099973571E-3"/>
                  <c:y val="0.15435706890447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7A-499B-9F21-E433D9A431AE}"/>
                </c:ext>
              </c:extLst>
            </c:dLbl>
            <c:dLbl>
              <c:idx val="7"/>
              <c:layout>
                <c:manualLayout>
                  <c:x val="4.236050406665008E-3"/>
                  <c:y val="0.1035817172911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7A-499B-9F21-E433D9A431AE}"/>
                </c:ext>
              </c:extLst>
            </c:dLbl>
            <c:dLbl>
              <c:idx val="8"/>
              <c:layout>
                <c:manualLayout>
                  <c:x val="6.3540756099973571E-3"/>
                  <c:y val="0.15435706890447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7A-499B-9F21-E433D9A431AE}"/>
                </c:ext>
              </c:extLst>
            </c:dLbl>
            <c:dLbl>
              <c:idx val="9"/>
              <c:layout>
                <c:manualLayout>
                  <c:x val="6.3540756099975124E-3"/>
                  <c:y val="0.11779881574288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7A-499B-9F21-E433D9A431AE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BILINOGOJSTVO!$C$3:$L$3</c:f>
              <c:strCache>
                <c:ptCount val="10"/>
                <c:pt idx="0">
                  <c:v>Studijski program pružio mi je  teoretsku podlogu za uspješno shvaćanje i određivanje zadataka na stručnoj praksi.</c:v>
                </c:pt>
                <c:pt idx="1">
                  <c:v>Na završnoj praksi stekao sam dodatna znanja i praktična iskustva.</c:v>
                </c:pt>
                <c:pt idx="2">
                  <c:v>Imao sam dovoljno vremena shvatiti i razumjeti poslove koje sam radio na stručnoj prkasi.</c:v>
                </c:pt>
                <c:pt idx="3">
                  <c:v>Poslove koje sam radio/la bili su u skladu s razinom mojeg studija.</c:v>
                </c:pt>
                <c:pt idx="4">
                  <c:v>Radno opterećenje na praksi bilo je korektno.</c:v>
                </c:pt>
                <c:pt idx="5">
                  <c:v>Tijekom prakse imao/la sam dovoljno vremena i mogućnosti za skupljanje podataka i istraživanje koje je potrebno za izradu završnog rada </c:v>
                </c:pt>
                <c:pt idx="6">
                  <c:v>Upute voditelja završne stručne prakse bile su korisne.</c:v>
                </c:pt>
                <c:pt idx="7">
                  <c:v>Zadovoljan/na sam podrškom mentora iz VGUK tijekom odrađivanja prakse i pisanja  izvješća s prakse</c:v>
                </c:pt>
                <c:pt idx="8">
                  <c:v>Zadovoljan/na sam podrškom mentora u ustanovi/poduzeću u kojem sam odrađivao/la praksu</c:v>
                </c:pt>
                <c:pt idx="9">
                  <c:v>Završna praksa dala mi je uvid u  stručna područja u kojima se pretpostavlja da radim ili ću raditi.</c:v>
                </c:pt>
              </c:strCache>
            </c:strRef>
          </c:cat>
          <c:val>
            <c:numRef>
              <c:f>BILINOGOJSTVO!$C$42:$L$42</c:f>
              <c:numCache>
                <c:formatCode>0.00</c:formatCode>
                <c:ptCount val="10"/>
                <c:pt idx="0">
                  <c:v>4.5675675675675675</c:v>
                </c:pt>
                <c:pt idx="1">
                  <c:v>4.7297297297297298</c:v>
                </c:pt>
                <c:pt idx="2">
                  <c:v>4.5945945945945947</c:v>
                </c:pt>
                <c:pt idx="3">
                  <c:v>4.4864864864864868</c:v>
                </c:pt>
                <c:pt idx="4">
                  <c:v>4.5405405405405403</c:v>
                </c:pt>
                <c:pt idx="5">
                  <c:v>4.5135135135135132</c:v>
                </c:pt>
                <c:pt idx="6">
                  <c:v>4.6756756756756754</c:v>
                </c:pt>
                <c:pt idx="7">
                  <c:v>4.5945945945945947</c:v>
                </c:pt>
                <c:pt idx="8">
                  <c:v>4.7027027027027026</c:v>
                </c:pt>
                <c:pt idx="9">
                  <c:v>4.6486486486486482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967A-499B-9F21-E433D9A431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990784"/>
        <c:axId val="186991344"/>
        <c:axId val="0"/>
      </c:bar3DChart>
      <c:catAx>
        <c:axId val="18699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186991344"/>
        <c:crosses val="autoZero"/>
        <c:auto val="1"/>
        <c:lblAlgn val="ctr"/>
        <c:lblOffset val="100"/>
        <c:noMultiLvlLbl val="0"/>
      </c:catAx>
      <c:valAx>
        <c:axId val="18699134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8699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r-HR" sz="2400" b="1" i="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hr-HR" sz="2400" b="1" i="0" baseline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</a:t>
            </a:r>
            <a:r>
              <a:rPr lang="hr-HR" sz="2400" b="1" i="0" baseline="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BILINOGOJSTVO</a:t>
            </a:r>
            <a:endParaRPr lang="hr-HR" sz="24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293334228794691"/>
          <c:y val="1.5043057304538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0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43920109458171536"/>
          <c:y val="0.1628664207247851"/>
          <c:w val="0.54442985429205792"/>
          <c:h val="0.7572483966101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'studijski program - bilinogojst'!$B$7:$B$31</c:f>
              <c:strCache>
                <c:ptCount val="19"/>
                <c:pt idx="0">
                  <c:v>Studijskim programom dobio sam uvid u mnoga stručna područja u kojima bih mogao raditi.</c:v>
                </c:pt>
                <c:pt idx="1">
                  <c:v>Tijekom studiranja stekao sam samopouzdanje za rješavanje problema u struci.</c:v>
                </c:pt>
                <c:pt idx="2">
                  <c:v>Tijekom studiranja stekao sam potrebne kompetencije za rad u struci.</c:v>
                </c:pt>
                <c:pt idx="3">
                  <c:v>Studijski program pomogao mi je da razvijem sposobnost timskog rada.</c:v>
                </c:pt>
                <c:pt idx="4">
                  <c:v>Studijskim programom poboljšao sam svoje komunikacijske vještine.</c:v>
                </c:pt>
                <c:pt idx="5">
                  <c:v>Studijski program mi je pomogao razviti sposobnost upravljanja vlastitim poslom.</c:v>
                </c:pt>
                <c:pt idx="6">
                  <c:v>Jasna je međusobna povezanost predmeta unutar studijskog programa.</c:v>
                </c:pt>
                <c:pt idx="7">
                  <c:v>Imao sam dovoljno vremena za savladavanje studijskog programa.</c:v>
                </c:pt>
                <c:pt idx="8">
                  <c:v>Studijski materijali bili su korisni i dostatni (studijske informacije na Internet stranici VGUK, skripte nastavnika, udžbenici, prezentacije i pisani materijali nastavnika..).</c:v>
                </c:pt>
                <c:pt idx="9">
                  <c:v>Radno opterećenje po predmetima u studijskom programu bilo je objektivno.</c:v>
                </c:pt>
                <c:pt idx="10">
                  <c:v>Prilikom izvođenja studijskog programa u nastavi je primjenjivana suvremena tehnologija.</c:v>
                </c:pt>
                <c:pt idx="11">
                  <c:v>Odnos između teoretskog i praktičnog dijela nastave bio je primjeren.</c:v>
                </c:pt>
                <c:pt idx="12">
                  <c:v>Praksa u praktikumima VGUK bila je korisna.</c:v>
                </c:pt>
                <c:pt idx="13">
                  <c:v>Završna stručna praksa bila je korisna.</c:v>
                </c:pt>
                <c:pt idx="14">
                  <c:v>Bilo je dovoljno mogućnosti za primjenu stečenog teoretskog znanja u praktičnom dijelu nastave.</c:v>
                </c:pt>
                <c:pt idx="15">
                  <c:v>Terenska nastava tijekom studijskog programa bila je korisna.</c:v>
                </c:pt>
                <c:pt idx="16">
                  <c:v>Nastavnici su djelovali motivirajuće na mene.</c:v>
                </c:pt>
                <c:pt idx="17">
                  <c:v>Tijekom studiranja imao sam potporu nastavnika/mentora i potrebne savjete.</c:v>
                </c:pt>
                <c:pt idx="18">
                  <c:v>Studijski program ispunio je moja očekivanja!</c:v>
                </c:pt>
              </c:strCache>
            </c:strRef>
          </c:cat>
          <c:val>
            <c:numRef>
              <c:f>'studijski program - bilinogojst'!$AN$7:$AN$31</c:f>
              <c:numCache>
                <c:formatCode>0.00</c:formatCode>
                <c:ptCount val="19"/>
                <c:pt idx="0">
                  <c:v>4.580645161290323</c:v>
                </c:pt>
                <c:pt idx="1">
                  <c:v>4.258064516129032</c:v>
                </c:pt>
                <c:pt idx="2">
                  <c:v>4.419354838709677</c:v>
                </c:pt>
                <c:pt idx="3">
                  <c:v>4.4516129032258061</c:v>
                </c:pt>
                <c:pt idx="4">
                  <c:v>4.354838709677419</c:v>
                </c:pt>
                <c:pt idx="5">
                  <c:v>4.225806451612903</c:v>
                </c:pt>
                <c:pt idx="6">
                  <c:v>4.290322580645161</c:v>
                </c:pt>
                <c:pt idx="7">
                  <c:v>4.32258064516129</c:v>
                </c:pt>
                <c:pt idx="8">
                  <c:v>4.096774193548387</c:v>
                </c:pt>
                <c:pt idx="9">
                  <c:v>4.1333333333333337</c:v>
                </c:pt>
                <c:pt idx="10">
                  <c:v>4.096774193548387</c:v>
                </c:pt>
                <c:pt idx="11">
                  <c:v>4.225806451612903</c:v>
                </c:pt>
                <c:pt idx="12">
                  <c:v>4.32258064516129</c:v>
                </c:pt>
                <c:pt idx="13">
                  <c:v>4.741935483870968</c:v>
                </c:pt>
                <c:pt idx="14">
                  <c:v>4.32258064516129</c:v>
                </c:pt>
                <c:pt idx="15">
                  <c:v>4.419354838709677</c:v>
                </c:pt>
                <c:pt idx="16">
                  <c:v>4</c:v>
                </c:pt>
                <c:pt idx="17">
                  <c:v>4.258064516129032</c:v>
                </c:pt>
                <c:pt idx="1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E8F-80A3-338511810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437280"/>
        <c:axId val="287437840"/>
      </c:barChart>
      <c:catAx>
        <c:axId val="287437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287437840"/>
        <c:crosses val="autoZero"/>
        <c:auto val="1"/>
        <c:lblAlgn val="ctr"/>
        <c:lblOffset val="100"/>
        <c:noMultiLvlLbl val="0"/>
      </c:catAx>
      <c:valAx>
        <c:axId val="287437840"/>
        <c:scaling>
          <c:orientation val="minMax"/>
          <c:max val="5"/>
          <c:min val="3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74372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A914B5-5493-4E2A-A0FE-88A01205245B}" type="datetime1">
              <a:rPr lang="hr-HR" smtClean="0"/>
              <a:t>9.3.2021.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88124A4-4CA4-4A2F-A506-AA7C3DA64498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99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Uredite stil podnaslova matrice</a:t>
            </a:r>
            <a:endParaRPr lang="hr-HR" noProof="0" dirty="0"/>
          </a:p>
        </p:txBody>
      </p:sp>
      <p:pic>
        <p:nvPicPr>
          <p:cNvPr id="8" name="Slika 7" descr="Pahuljasti bijeli oblaci na plavom nebu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Slika 9" descr="Krupni plan biljk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Slika 10" descr="Valovi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C6D276-56B0-444B-BF73-D61595824534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054D9A-0AA8-4923-9AD5-641A68603008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5D61C5-DAD0-4127-A2E9-823A34633ED8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pic>
        <p:nvPicPr>
          <p:cNvPr id="11" name="Slika 10" descr="Zelen biljke u krupnom planu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Slika 8" descr="Valov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DF0A66-465F-4BD4-807C-AFE8EBDCC8E8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E9AF6-B388-4594-A980-D5C4087AEC84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E16BB2-3E67-4F8F-92BB-DA49FD5F1910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9522FE-31DF-4531-883A-650D12B31F8C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6A22AF-50B7-4F3F-98D4-CF619AB720C4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085841-497D-409F-9FAE-9754E7A7C5E7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11" name="Pravokutni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Uređivanje stilova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hr-HR" noProof="0" smtClean="0"/>
              <a:pPr/>
              <a:t>‹#›</a:t>
            </a:fld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4F42659-1F1B-454B-A75D-5FA6A4C584B9}" type="datetime1">
              <a:rPr lang="hr-HR" noProof="0" smtClean="0"/>
              <a:t>9.3.2021.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881" y="919615"/>
            <a:ext cx="11829449" cy="4635611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>
                <a:latin typeface="Arial" panose="020B0604020202020204" pitchFamily="34" charset="0"/>
                <a:cs typeface="Arial" panose="020B0604020202020204" pitchFamily="34" charset="0"/>
              </a:rPr>
              <a:t>ZADOVOLJSTVO STUDENATA </a:t>
            </a:r>
            <a:br>
              <a:rPr lang="hr-H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ZAVRŠNOM STRUČNOM PRAKSOM </a:t>
            </a:r>
            <a:r>
              <a:rPr lang="hr-H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400" b="1" dirty="0">
                <a:latin typeface="Arial" panose="020B0604020202020204" pitchFamily="34" charset="0"/>
                <a:cs typeface="Arial" panose="020B0604020202020204" pitchFamily="34" charset="0"/>
              </a:rPr>
              <a:t>&amp;  </a:t>
            </a:r>
            <a:br>
              <a:rPr lang="hr-H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STUDIJSKIM PROGRAMOM</a:t>
            </a:r>
            <a:r>
              <a:rPr lang="hr-HR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400" b="1" dirty="0">
                <a:latin typeface="Arial" panose="020B0604020202020204" pitchFamily="34" charset="0"/>
                <a:cs typeface="Arial" panose="020B0604020202020204" pitchFamily="34" charset="0"/>
              </a:rPr>
              <a:t>2019/2020</a:t>
            </a:r>
            <a:r>
              <a:rPr lang="hr-HR" b="1" dirty="0"/>
              <a:t/>
            </a:r>
            <a:br>
              <a:rPr lang="hr-HR" b="1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</a:t>
            </a:fld>
            <a:endParaRPr lang="hr-HR" noProof="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74" y="3946989"/>
            <a:ext cx="2886420" cy="2560976"/>
          </a:xfrm>
          <a:prstGeom prst="rect">
            <a:avLst/>
          </a:prstGeom>
        </p:spPr>
      </p:pic>
      <p:sp>
        <p:nvSpPr>
          <p:cNvPr id="3" name="AutoShape 2" descr="Slikovni rezultat za vguk"/>
          <p:cNvSpPr>
            <a:spLocks noChangeAspect="1" noChangeArrowheads="1"/>
          </p:cNvSpPr>
          <p:nvPr/>
        </p:nvSpPr>
        <p:spPr bwMode="auto">
          <a:xfrm>
            <a:off x="205201" y="117281"/>
            <a:ext cx="1107132" cy="11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400" y="213648"/>
            <a:ext cx="1109133" cy="110913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2605">
            <a:off x="758767" y="4546439"/>
            <a:ext cx="18097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0025" y="330285"/>
            <a:ext cx="9371949" cy="118356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 ispitanika</a:t>
            </a:r>
            <a:br>
              <a:rPr lang="hr-H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-usmjerenje </a:t>
            </a:r>
            <a:r>
              <a:rPr lang="hr-HR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MENADŽMENT U POLJOPRIVREDI</a:t>
            </a:r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10</a:t>
            </a:fld>
            <a:endParaRPr lang="hr-HR" noProof="0" dirty="0"/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095463"/>
              </p:ext>
            </p:extLst>
          </p:nvPr>
        </p:nvGraphicFramePr>
        <p:xfrm>
          <a:off x="540775" y="1597573"/>
          <a:ext cx="10547640" cy="463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34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11</a:t>
            </a:fld>
            <a:endParaRPr lang="hr-HR" noProof="0" dirty="0"/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334796"/>
              </p:ext>
            </p:extLst>
          </p:nvPr>
        </p:nvGraphicFramePr>
        <p:xfrm>
          <a:off x="117987" y="147484"/>
          <a:ext cx="11946194" cy="648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41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6477" y="1288473"/>
            <a:ext cx="11419046" cy="5455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najkorisnijima i zašto?</a:t>
            </a:r>
            <a:endParaRPr lang="hr-H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 mentora u obavljanu prakse, primjena teoretskog znanja u praksi, timski rad i dobra komunikacija</a:t>
            </a:r>
          </a:p>
          <a:p>
            <a:pPr lvl="1" fontAlgn="ctr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organizacija, timski rad, upotreba informatičkih tehnologija u poljoprivredi</a:t>
            </a:r>
          </a:p>
          <a:p>
            <a:pPr lvl="1" fontAlgn="ctr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samostalnost studenta i mogućnost da student vidi želi li dalje studirati i raditi taj posao</a:t>
            </a:r>
          </a:p>
          <a:p>
            <a:pPr lvl="1" fontAlgn="ctr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samostalan rad, organizacija rada, timski rad, rad u laboratoriju, odlasci na teren</a:t>
            </a:r>
          </a:p>
          <a:p>
            <a:pPr lvl="1" fontAlgn="ctr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putovanje u inozemstvo u sklopu </a:t>
            </a:r>
            <a:r>
              <a:rPr lang="hr-H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projekta</a:t>
            </a:r>
          </a:p>
          <a:p>
            <a:pPr lvl="1" fontAlgn="ctr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mogućnost zapošljavanja nakon studija</a:t>
            </a:r>
          </a:p>
          <a:p>
            <a:pPr lvl="1" fontAlgn="ctr"/>
            <a:endParaRPr lang="hr-HR" sz="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najlošijim i zašto?</a:t>
            </a:r>
            <a:endParaRPr lang="hr-H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košnja trave, poslovi koji se rade a nisu u skladu sa zanimanjem</a:t>
            </a:r>
          </a:p>
          <a:p>
            <a:pPr lvl="1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manjak poslova namijenjenih studentima, studente na SP treba više uključivati u posao, administracija </a:t>
            </a:r>
          </a:p>
          <a:p>
            <a:pPr marL="283464" lvl="1" indent="0">
              <a:buNone/>
            </a:pPr>
            <a:endParaRPr lang="hr-HR" sz="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stručne prakse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dulje trajanje stručne prakse</a:t>
            </a:r>
          </a:p>
          <a:p>
            <a:pPr lvl="1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uvesti online ispunjavanje obrasca i predaju dokumentacije vezane za SP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12</a:t>
            </a:fld>
            <a:endParaRPr lang="hr-HR" noProof="0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završnom praksom </a:t>
            </a:r>
            <a:b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MENADŽMENT U POLJOPRIVREDI</a:t>
            </a:r>
            <a:r>
              <a:rPr lang="hr-HR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5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13</a:t>
            </a:fld>
            <a:endParaRPr lang="hr-HR" noProof="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078584"/>
              </p:ext>
            </p:extLst>
          </p:nvPr>
        </p:nvGraphicFramePr>
        <p:xfrm>
          <a:off x="98323" y="117987"/>
          <a:ext cx="12093677" cy="651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0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0025" y="182569"/>
            <a:ext cx="9371949" cy="968513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 </a:t>
            </a:r>
            <a:b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MENADŽMENT U POLJOPRIVREDI</a:t>
            </a:r>
            <a:endParaRPr lang="hr-H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14</a:t>
            </a:fld>
            <a:endParaRPr lang="hr-HR" noProof="0" dirty="0"/>
          </a:p>
        </p:txBody>
      </p:sp>
      <p:sp>
        <p:nvSpPr>
          <p:cNvPr id="8" name="Rezervirano mjesto sadržaja 2"/>
          <p:cNvSpPr>
            <a:spLocks noGrp="1"/>
          </p:cNvSpPr>
          <p:nvPr>
            <p:ph idx="1"/>
          </p:nvPr>
        </p:nvSpPr>
        <p:spPr>
          <a:xfrm>
            <a:off x="410402" y="1391047"/>
            <a:ext cx="11372889" cy="48878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studijskog programa smatrate najkorisnijima i zašto?</a:t>
            </a:r>
            <a:endParaRPr lang="hr-H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praktična nastava, </a:t>
            </a:r>
            <a:r>
              <a:rPr lang="hr-HR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lvl="1" fontAlgn="b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stručna praksa, cijeli studij, suradnja s profesorima	</a:t>
            </a:r>
          </a:p>
          <a:p>
            <a:pPr lvl="1" fontAlgn="b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vježbe i praksa, povezanost predmeta u drugoj i trećoj godini, komunikacijske vještine 	</a:t>
            </a:r>
          </a:p>
          <a:p>
            <a:pPr marL="283464" lvl="1" indent="0" fontAlgn="b">
              <a:buNone/>
            </a:pPr>
            <a:endParaRPr lang="hr-HR" sz="2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studijskog programa smatrate najlošijim i zašto?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svaki dan predavanja	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prenatrpan program								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štrebanje nepotrebnih činjenica				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nepovezanost predmeta u prvoj godini					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 pojedinih profesora sa studentima	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kemija	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malo predavanja a puno informacija 					</a:t>
            </a:r>
          </a:p>
          <a:p>
            <a:pPr marL="283464" lvl="1" indent="0">
              <a:buNone/>
            </a:pPr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 </a:t>
            </a:r>
          </a:p>
          <a:p>
            <a:pPr marL="0" indent="0">
              <a:buNone/>
            </a:pPr>
            <a:r>
              <a:rPr lang="hr-H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studijskog programa</a:t>
            </a:r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terenske nastave								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predmeta baziranih na menadžment		</a:t>
            </a:r>
          </a:p>
          <a:p>
            <a:pPr lvl="1"/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bolja reklama da se privuče više studenata													</a:t>
            </a: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80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15</a:t>
            </a:fld>
            <a:endParaRPr lang="hr-HR" noProof="0" dirty="0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523870" y="1859790"/>
            <a:ext cx="9371949" cy="118356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90000"/>
              </a:lnSpc>
              <a:spcBef>
                <a:spcPts val="1100"/>
              </a:spcBef>
            </a:pPr>
            <a: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Preddiplomski stručni studij </a:t>
            </a:r>
            <a:r>
              <a:rPr lang="hr-HR" sz="3100" b="1" i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Poljoprivreda</a:t>
            </a:r>
            <a: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1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usmjerenje BILINOGOJSTVO</a:t>
            </a:r>
          </a:p>
        </p:txBody>
      </p:sp>
    </p:spTree>
    <p:extLst>
      <p:ext uri="{BB962C8B-B14F-4D97-AF65-F5344CB8AC3E}">
        <p14:creationId xmlns:p14="http://schemas.microsoft.com/office/powerpoint/2010/main" val="460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16</a:t>
            </a:fld>
            <a:endParaRPr lang="hr-HR" noProof="0" dirty="0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 ispitanika</a:t>
            </a:r>
            <a:br>
              <a:rPr lang="hr-H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-usmjerenje </a:t>
            </a:r>
            <a:r>
              <a:rPr lang="hr-HR" sz="27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BILINOGOJSTVO</a:t>
            </a:r>
            <a:r>
              <a:rPr lang="hr-H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927746"/>
              </p:ext>
            </p:extLst>
          </p:nvPr>
        </p:nvGraphicFramePr>
        <p:xfrm>
          <a:off x="654627" y="1459654"/>
          <a:ext cx="10328564" cy="466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49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17</a:t>
            </a:fld>
            <a:endParaRPr lang="hr-HR" noProof="0" dirty="0"/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318657"/>
              </p:ext>
            </p:extLst>
          </p:nvPr>
        </p:nvGraphicFramePr>
        <p:xfrm>
          <a:off x="84084" y="226143"/>
          <a:ext cx="11989930" cy="650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0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završnom praksom </a:t>
            </a:r>
            <a:b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BILINOGOJSTVO</a:t>
            </a:r>
            <a:r>
              <a:rPr lang="hr-H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5201" y="1385455"/>
            <a:ext cx="11588817" cy="51060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najkorisnijima i zašto?</a:t>
            </a:r>
            <a:endParaRPr lang="hr-HR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samostalan rad, priprema za radni odnos, iskustva prijašnjih studenata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radila sam proljetne mjere njege pšenice što se nadovezuje na moj smjer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teoretsko znanje sam primijenila u praktičnoj nastavi, naučila sam sve što se tiče analize tla i biljnog materijala,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slušanje o sredstvima za zaštitu bilja i probleme kupaca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profesorica je imala puno strpljenja i omogućila je da nas što više nauči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 s kupcima, slušanje mišljenja te traženje stručnih savjeta od nas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razgovor s profesorom i voditeljicom i njezino iskustvo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izravni rad na praksi</a:t>
            </a:r>
          </a:p>
          <a:p>
            <a:pPr lvl="1" fontAlgn="ctr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na terenu jer daje konkretan uvid u trenutno stanje i kroz praktički dio se bolje uči nego kroz teoretski</a:t>
            </a:r>
          </a:p>
          <a:p>
            <a:pPr lvl="1" fontAlgn="ctr"/>
            <a:endParaRPr lang="hr-HR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najlošijim i zašto</a:t>
            </a:r>
            <a:r>
              <a:rPr lang="hr-HR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nemam</a:t>
            </a:r>
          </a:p>
          <a:p>
            <a:pPr lvl="1"/>
            <a:r>
              <a:rPr lang="hr-HR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slaganje robe zato što nisam fizički radnik nego budući agronom</a:t>
            </a:r>
          </a:p>
          <a:p>
            <a:pPr lvl="1"/>
            <a:endParaRPr lang="hr-HR" sz="8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stručne prakse</a:t>
            </a:r>
            <a:r>
              <a:rPr lang="hr-HR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it-IT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sz="7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it-IT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7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stvari</a:t>
            </a:r>
            <a:r>
              <a:rPr lang="it-IT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7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radimo</a:t>
            </a:r>
            <a:r>
              <a:rPr lang="it-IT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7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samostalno</a:t>
            </a:r>
            <a:endParaRPr lang="it-IT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18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2235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19</a:t>
            </a:fld>
            <a:endParaRPr lang="hr-HR" noProof="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809812"/>
              </p:ext>
            </p:extLst>
          </p:nvPr>
        </p:nvGraphicFramePr>
        <p:xfrm>
          <a:off x="88490" y="491615"/>
          <a:ext cx="11897033" cy="625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48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9665" y="1546167"/>
            <a:ext cx="9357964" cy="2727472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PREDDIPLOMSKI STRUČNI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STUDIJ </a:t>
            </a:r>
            <a:r>
              <a:rPr lang="hr-H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POLJOPRIVREDA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usmjerenja:</a:t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ZOOTEHNIKA, </a:t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BILINOGOJSTVO I </a:t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MENADŽMENT U POLJOPRIVREDI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878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20</a:t>
            </a:fld>
            <a:endParaRPr lang="hr-HR" noProof="0" dirty="0"/>
          </a:p>
        </p:txBody>
      </p:sp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205201" y="1432960"/>
            <a:ext cx="11704320" cy="53107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studijskog programa smatrate najkorisnijima i zašto?</a:t>
            </a:r>
          </a:p>
          <a:p>
            <a:pPr lvl="1"/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terenska nastava, praksa						</a:t>
            </a:r>
          </a:p>
          <a:p>
            <a:pPr lvl="1"/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praksa i vježbe, praksa u laboratoriju		</a:t>
            </a:r>
          </a:p>
          <a:p>
            <a:pPr lvl="1"/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atmosfera, suradnja s profesorima		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marL="283464" lvl="1" indent="0">
              <a:buNone/>
            </a:pPr>
            <a:endParaRPr lang="hr-HR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" indent="0">
              <a:buNone/>
            </a:pPr>
            <a:r>
              <a:rPr lang="hr-HR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studijskog programa smatrate najlošijim i zašto?</a:t>
            </a: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endParaRPr lang="hr-HR" sz="29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više terenske nastave   </a:t>
            </a:r>
          </a:p>
          <a:p>
            <a:pPr lvl="1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izrada projektnih zadataka</a:t>
            </a:r>
          </a:p>
          <a:p>
            <a:pPr lvl="1"/>
            <a:endParaRPr lang="hr-HR" sz="2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studijskog programa</a:t>
            </a:r>
            <a:r>
              <a:rPr lang="hr-HR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10000"/>
              </a:lnSpc>
            </a:pP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terenske				</a:t>
            </a:r>
          </a:p>
          <a:p>
            <a:pPr lvl="1">
              <a:lnSpc>
                <a:spcPct val="110000"/>
              </a:lnSpc>
            </a:pP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bolja prilagodljivost izvanrednom studiju			</a:t>
            </a:r>
          </a:p>
          <a:p>
            <a:pPr lvl="1">
              <a:lnSpc>
                <a:spcPct val="110000"/>
              </a:lnSpc>
            </a:pP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praktičnog rada				</a:t>
            </a:r>
          </a:p>
          <a:p>
            <a:pPr lvl="1">
              <a:lnSpc>
                <a:spcPct val="110000"/>
              </a:lnSpc>
            </a:pP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malo bolja organiziranost		</a:t>
            </a:r>
          </a:p>
          <a:p>
            <a:pPr lvl="1">
              <a:lnSpc>
                <a:spcPct val="110000"/>
              </a:lnSpc>
            </a:pP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prakse i vježba			</a:t>
            </a:r>
          </a:p>
          <a:p>
            <a:pPr lvl="1">
              <a:lnSpc>
                <a:spcPct val="110000"/>
              </a:lnSpc>
            </a:pP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praksa nije uvijek ista, konkretna literatura za pojedine predmete</a:t>
            </a:r>
          </a:p>
          <a:p>
            <a:pPr lvl="1">
              <a:lnSpc>
                <a:spcPct val="110000"/>
              </a:lnSpc>
            </a:pP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uključivanja studenata u predavanjima		</a:t>
            </a:r>
          </a:p>
          <a:p>
            <a:pPr lvl="1">
              <a:lnSpc>
                <a:spcPct val="110000"/>
              </a:lnSpc>
            </a:pPr>
            <a:r>
              <a:rPr lang="hr-HR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manje čišćenja</a:t>
            </a:r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hr-HR" sz="2000" dirty="0"/>
              <a:t>       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410026" y="0"/>
            <a:ext cx="9371949" cy="1177328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 </a:t>
            </a:r>
            <a:b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BILINOGOJSTVO</a:t>
            </a:r>
            <a:endParaRPr lang="hr-H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3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92313"/>
          </a:xfrm>
        </p:spPr>
        <p:txBody>
          <a:bodyPr/>
          <a:lstStyle/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UKUPNO – SVA USMJERENJA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21</a:t>
            </a:fld>
            <a:endParaRPr lang="hr-HR" noProof="0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010530"/>
              </p:ext>
            </p:extLst>
          </p:nvPr>
        </p:nvGraphicFramePr>
        <p:xfrm>
          <a:off x="728133" y="1357163"/>
          <a:ext cx="10831808" cy="482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079583"/>
              </p:ext>
            </p:extLst>
          </p:nvPr>
        </p:nvGraphicFramePr>
        <p:xfrm>
          <a:off x="530942" y="1445342"/>
          <a:ext cx="10715127" cy="492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41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22</a:t>
            </a:fld>
            <a:endParaRPr lang="hr-HR" noProof="0" dirty="0"/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105434"/>
              </p:ext>
            </p:extLst>
          </p:nvPr>
        </p:nvGraphicFramePr>
        <p:xfrm>
          <a:off x="98322" y="176981"/>
          <a:ext cx="12015020" cy="645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21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23</a:t>
            </a:fld>
            <a:endParaRPr lang="hr-HR" noProof="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948589"/>
              </p:ext>
            </p:extLst>
          </p:nvPr>
        </p:nvGraphicFramePr>
        <p:xfrm>
          <a:off x="1" y="0"/>
          <a:ext cx="12192000" cy="6744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3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24</a:t>
            </a:fld>
            <a:endParaRPr lang="hr-HR" noProof="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523870" y="2874769"/>
            <a:ext cx="9371949" cy="7345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Usmjerenje ODRŽIVA </a:t>
            </a:r>
            <a:r>
              <a:rPr lang="hr-H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EKOLOŠKA POLJOPRIVREDA</a:t>
            </a:r>
          </a:p>
        </p:txBody>
      </p:sp>
      <p:sp>
        <p:nvSpPr>
          <p:cNvPr id="2" name="Pravokutnik 1"/>
          <p:cNvSpPr/>
          <p:nvPr/>
        </p:nvSpPr>
        <p:spPr>
          <a:xfrm>
            <a:off x="2016249" y="951894"/>
            <a:ext cx="82157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SPECIJALISTIČKI DIPLOMSKI STRUČNI</a:t>
            </a:r>
          </a:p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STUDIJ POLJOPRIVREDA</a:t>
            </a:r>
            <a:endParaRPr lang="hr-HR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ODRŽIVA I EKOLOŠKA POLJOPRIVREDA</a:t>
            </a:r>
            <a:r>
              <a:rPr lang="hr-HR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25</a:t>
            </a:fld>
            <a:endParaRPr lang="hr-HR" noProof="0" dirty="0"/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750160"/>
              </p:ext>
            </p:extLst>
          </p:nvPr>
        </p:nvGraphicFramePr>
        <p:xfrm>
          <a:off x="1163782" y="1459653"/>
          <a:ext cx="8998527" cy="459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891427"/>
              </p:ext>
            </p:extLst>
          </p:nvPr>
        </p:nvGraphicFramePr>
        <p:xfrm>
          <a:off x="825909" y="1219200"/>
          <a:ext cx="10943303" cy="516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33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26</a:t>
            </a:fld>
            <a:endParaRPr lang="hr-HR" noProof="0" dirty="0"/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884591"/>
              </p:ext>
            </p:extLst>
          </p:nvPr>
        </p:nvGraphicFramePr>
        <p:xfrm>
          <a:off x="410402" y="304800"/>
          <a:ext cx="11533239" cy="632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46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završnom praksom </a:t>
            </a:r>
            <a:b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ODRŽIVA </a:t>
            </a:r>
            <a:r>
              <a:rPr lang="hr-HR"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EKOLOŠKA POLJOPRIVREDA</a:t>
            </a:r>
            <a:r>
              <a:rPr lang="hr-H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356852"/>
            <a:ext cx="11087100" cy="52725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r-HR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najkorisnijima i zašto?</a:t>
            </a:r>
          </a:p>
          <a:p>
            <a:pPr lvl="1" fontAlgn="ctr"/>
            <a:r>
              <a:rPr lang="hr-HR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primjena teoretskih znanja u praksi</a:t>
            </a:r>
          </a:p>
          <a:p>
            <a:pPr lvl="1" fontAlgn="ctr"/>
            <a:r>
              <a:rPr lang="hr-HR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u laboratoriju</a:t>
            </a:r>
          </a:p>
          <a:p>
            <a:pPr lvl="1" fontAlgn="ctr"/>
            <a:r>
              <a:rPr lang="hr-HR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komunikacijske vještine, povezivanje znanja s konkretnim poslovima</a:t>
            </a:r>
          </a:p>
          <a:p>
            <a:pPr lvl="1" fontAlgn="ctr"/>
            <a:r>
              <a:rPr lang="hr-HR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upoznavanje s novim tehnologijama</a:t>
            </a:r>
          </a:p>
          <a:p>
            <a:pPr lvl="1" fontAlgn="ctr"/>
            <a:r>
              <a:rPr lang="hr-HR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 rad koji sam obavljao uz mentora na praksi</a:t>
            </a:r>
          </a:p>
          <a:p>
            <a:pPr lvl="1" fontAlgn="ctr"/>
            <a:r>
              <a:rPr lang="hr-HR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svakidašnji posao koji godinama obavljam u HPA</a:t>
            </a:r>
          </a:p>
          <a:p>
            <a:pPr lvl="1" fontAlgn="ctr"/>
            <a:r>
              <a:rPr lang="hr-HR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na Europskim fondovima gdje svakim danom stječem nova znanja i iskustva</a:t>
            </a:r>
          </a:p>
          <a:p>
            <a:pPr lvl="1" fontAlgn="ctr"/>
            <a:r>
              <a:rPr lang="hr-HR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terenski rad i stanje na gospodarstvima</a:t>
            </a:r>
          </a:p>
          <a:p>
            <a:pPr lvl="1" fontAlgn="ctr"/>
            <a:r>
              <a:rPr lang="hr-HR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praktične stvari</a:t>
            </a:r>
          </a:p>
          <a:p>
            <a:pPr lvl="1" fontAlgn="ctr"/>
            <a:r>
              <a:rPr lang="hr-HR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što zaposleni mogu odraditi praksu u tvrtki u kojoj rade i što rade poslove vezane za završni rad</a:t>
            </a:r>
          </a:p>
          <a:p>
            <a:pPr lvl="1" fontAlgn="ctr"/>
            <a:endParaRPr lang="hr-HR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najlošijim i zašto</a:t>
            </a:r>
            <a:r>
              <a:rPr lang="hr-HR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43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l-PL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 nije bio zainteresiran za mene i davao mi je poslove nevezane za praksu</a:t>
            </a:r>
          </a:p>
          <a:p>
            <a:pPr lvl="1"/>
            <a:endParaRPr lang="pl-PL" sz="43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stručne prakse</a:t>
            </a:r>
            <a:r>
              <a:rPr lang="hr-HR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pozvati na učilište subjekte kod kojih se odrađuje stručna praksa</a:t>
            </a:r>
          </a:p>
          <a:p>
            <a:pPr lvl="1"/>
            <a:r>
              <a:rPr lang="hr-HR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sati prakse</a:t>
            </a:r>
          </a:p>
          <a:p>
            <a:pPr lvl="1"/>
            <a:r>
              <a:rPr lang="hr-HR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predugo traje za zaposlene studente</a:t>
            </a:r>
          </a:p>
          <a:p>
            <a:pPr lvl="1"/>
            <a:endParaRPr lang="hr-HR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3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27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4766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0026" y="416206"/>
            <a:ext cx="9371949" cy="747003"/>
          </a:xfrm>
        </p:spPr>
        <p:txBody>
          <a:bodyPr>
            <a:normAutofit fontScale="90000"/>
          </a:bodyPr>
          <a:lstStyle/>
          <a:p>
            <a:pPr algn="ctr">
              <a:defRPr sz="14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</a:t>
            </a:r>
            <a:br>
              <a:rPr lang="hr-H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ODRŽIVA </a:t>
            </a:r>
            <a:r>
              <a:rPr lang="hr-HR"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EKOLOŠKA POLJOPRIVREDA</a:t>
            </a:r>
            <a:r>
              <a:rPr lang="hr-H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28</a:t>
            </a:fld>
            <a:endParaRPr lang="hr-HR" noProof="0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634890"/>
              </p:ext>
            </p:extLst>
          </p:nvPr>
        </p:nvGraphicFramePr>
        <p:xfrm>
          <a:off x="613064" y="1018308"/>
          <a:ext cx="10796154" cy="5611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44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29</a:t>
            </a:fld>
            <a:endParaRPr lang="hr-HR" noProof="0" dirty="0"/>
          </a:p>
        </p:txBody>
      </p:sp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205201" y="1318660"/>
            <a:ext cx="11704320" cy="5310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studijskog programa smatrate najkorisnijima i zašto?</a:t>
            </a:r>
          </a:p>
          <a:p>
            <a:pPr lvl="1"/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 je u redu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3464" lvl="1" indent="0">
              <a:buNone/>
            </a:pPr>
            <a:endParaRPr lang="hr-H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" indent="0">
              <a:buNone/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studijskog programa smatrate najlošijim i zašto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terenska nastava nije u potpunosti bila orijentirana na ekološku i održivu poljoprivredu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endParaRPr lang="hr-H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lvl="1" indent="0">
              <a:buNone/>
            </a:pPr>
            <a:endParaRPr lang="hr-HR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studijskog programa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10000"/>
              </a:lnSpc>
            </a:pP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istraživanja i laboratorijskog rada		</a:t>
            </a:r>
          </a:p>
          <a:p>
            <a:pPr lvl="1">
              <a:lnSpc>
                <a:spcPct val="110000"/>
              </a:lnSpc>
            </a:pP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terenske nastave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</a:t>
            </a: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77328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 </a:t>
            </a:r>
            <a:b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ODRŽIVA </a:t>
            </a:r>
            <a:r>
              <a:rPr lang="hr-H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EKOLOŠKA POLJOPRIVREDA</a:t>
            </a:r>
            <a:r>
              <a:rPr lang="hr-H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7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3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 smtClean="0"/>
              <a:t>Dodajte podnožje</a:t>
            </a:r>
            <a:endParaRPr lang="hr-HR" noProof="0" dirty="0"/>
          </a:p>
        </p:txBody>
      </p:sp>
      <p:sp>
        <p:nvSpPr>
          <p:cNvPr id="6" name="Naslov 1"/>
          <p:cNvSpPr>
            <a:spLocks noGrp="1"/>
          </p:cNvSpPr>
          <p:nvPr>
            <p:ph idx="1"/>
          </p:nvPr>
        </p:nvSpPr>
        <p:spPr>
          <a:xfrm>
            <a:off x="1409700" y="1096963"/>
            <a:ext cx="9372600" cy="5089525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reddiplomski stručni studij </a:t>
            </a:r>
            <a:r>
              <a:rPr lang="hr-HR" sz="29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Poljoprivreda</a:t>
            </a:r>
            <a:r>
              <a:rPr lang="hr-HR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9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9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usmjerenje </a:t>
            </a:r>
            <a:r>
              <a:rPr lang="hr-HR" sz="29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ZOOTEHNIKA</a:t>
            </a:r>
            <a:r>
              <a:rPr lang="hr-HR" sz="29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9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9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30</a:t>
            </a:fld>
            <a:endParaRPr lang="hr-HR" noProof="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523870" y="2874769"/>
            <a:ext cx="9371949" cy="734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r-HR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1168286" y="2457189"/>
            <a:ext cx="97786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SPECIJALISTIČKI DIPLOMSKI </a:t>
            </a:r>
            <a:r>
              <a:rPr lang="hr-HR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STRUČNI STUDIJ</a:t>
            </a:r>
            <a:endParaRPr lang="hr-HR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MENADŽMENT U POLJOPRIVREDI</a:t>
            </a:r>
          </a:p>
          <a:p>
            <a:pPr algn="ctr"/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31</a:t>
            </a:fld>
            <a:endParaRPr lang="hr-HR" noProof="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441353"/>
              </p:ext>
            </p:extLst>
          </p:nvPr>
        </p:nvGraphicFramePr>
        <p:xfrm>
          <a:off x="820993" y="1143001"/>
          <a:ext cx="10550013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 ispitanika</a:t>
            </a:r>
          </a:p>
          <a:p>
            <a:pPr algn="ctr"/>
            <a:r>
              <a:rPr lang="hr-HR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MENADŽMENT </a:t>
            </a:r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POLJOPRIVREDI</a:t>
            </a:r>
            <a:br>
              <a:rPr lang="hr-HR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1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32</a:t>
            </a:fld>
            <a:endParaRPr lang="hr-HR" noProof="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419433"/>
              </p:ext>
            </p:extLst>
          </p:nvPr>
        </p:nvGraphicFramePr>
        <p:xfrm>
          <a:off x="68826" y="403860"/>
          <a:ext cx="11366089" cy="605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43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33</a:t>
            </a:fld>
            <a:endParaRPr lang="hr-HR" noProof="0" dirty="0"/>
          </a:p>
        </p:txBody>
      </p:sp>
      <p:sp>
        <p:nvSpPr>
          <p:cNvPr id="4" name="Pravokutnik 3"/>
          <p:cNvSpPr/>
          <p:nvPr/>
        </p:nvSpPr>
        <p:spPr>
          <a:xfrm>
            <a:off x="2064774" y="332290"/>
            <a:ext cx="761016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stručnom praksom</a:t>
            </a:r>
            <a:b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MENADŽMENT </a:t>
            </a:r>
            <a:r>
              <a:rPr lang="hr-HR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POLJOPRIVREDI</a:t>
            </a:r>
          </a:p>
          <a:p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205201" y="1573160"/>
            <a:ext cx="11704320" cy="505623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7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najkorisnijima i zašto?</a:t>
            </a:r>
          </a:p>
          <a:p>
            <a:pPr lvl="1"/>
            <a:r>
              <a:rPr lang="hr-HR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upoznavanje s radom općine</a:t>
            </a:r>
          </a:p>
          <a:p>
            <a:pPr lvl="1"/>
            <a:r>
              <a:rPr lang="hr-HR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praksu radim u instituciju u kojoj sam se zaposlila</a:t>
            </a:r>
          </a:p>
          <a:p>
            <a:pPr lvl="1"/>
            <a:r>
              <a:rPr lang="hr-HR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knjigovodstvo</a:t>
            </a:r>
          </a:p>
          <a:p>
            <a:pPr lvl="1"/>
            <a:endParaRPr lang="hr-HR" sz="7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7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" indent="0">
              <a:buFont typeface="Arial" panose="020B0604020202020204" pitchFamily="34" charset="0"/>
              <a:buNone/>
            </a:pPr>
            <a:r>
              <a:rPr lang="hr-HR" sz="7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najlošijim i zašto</a:t>
            </a:r>
            <a:r>
              <a:rPr lang="hr-HR" sz="7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7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terenska nastava </a:t>
            </a:r>
            <a:r>
              <a:rPr lang="hr-HR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hr-HR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hr-HR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endParaRPr lang="hr-HR" sz="7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lvl="1" indent="0">
              <a:buFont typeface="Arial" panose="020B0604020202020204" pitchFamily="34" charset="0"/>
              <a:buNone/>
            </a:pPr>
            <a:endParaRPr lang="hr-HR" sz="7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lvl="1" indent="0">
              <a:buFont typeface="Arial" panose="020B0604020202020204" pitchFamily="34" charset="0"/>
              <a:buNone/>
            </a:pPr>
            <a:endParaRPr lang="hr-HR" sz="7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7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stručne prakse</a:t>
            </a:r>
            <a:r>
              <a:rPr lang="hr-HR" sz="7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r-HR" sz="7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hr-HR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suradnje poslodavca i VGUK</a:t>
            </a:r>
          </a:p>
          <a:p>
            <a:pPr lvl="1">
              <a:lnSpc>
                <a:spcPct val="110000"/>
              </a:lnSpc>
            </a:pPr>
            <a:endParaRPr lang="hr-HR" sz="7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endParaRPr lang="hr-HR" sz="7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endParaRPr lang="hr-HR" sz="7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endParaRPr lang="hr-HR" sz="7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endParaRPr lang="hr-H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endParaRPr lang="hr-H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endParaRPr lang="hr-H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endParaRPr lang="hr-H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endParaRPr lang="hr-H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</a:t>
            </a:r>
          </a:p>
        </p:txBody>
      </p:sp>
    </p:spTree>
    <p:extLst>
      <p:ext uri="{BB962C8B-B14F-4D97-AF65-F5344CB8AC3E}">
        <p14:creationId xmlns:p14="http://schemas.microsoft.com/office/powerpoint/2010/main" val="37973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34</a:t>
            </a:fld>
            <a:endParaRPr lang="hr-HR" noProof="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433660"/>
              </p:ext>
            </p:extLst>
          </p:nvPr>
        </p:nvGraphicFramePr>
        <p:xfrm>
          <a:off x="629265" y="353961"/>
          <a:ext cx="10609005" cy="638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77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35</a:t>
            </a:fld>
            <a:endParaRPr lang="hr-HR" noProof="0" dirty="0"/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205201" y="1318660"/>
            <a:ext cx="11704320" cy="53107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studijskog programa smatrate najkorisnijima i zašto?</a:t>
            </a:r>
          </a:p>
          <a:p>
            <a:pPr lvl="1"/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praktična nastava</a:t>
            </a:r>
          </a:p>
          <a:p>
            <a:pPr lvl="1"/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suradnja s profesorima		</a:t>
            </a:r>
          </a:p>
          <a:p>
            <a:pPr lvl="1"/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stručni predmeti, pristup profesora	</a:t>
            </a:r>
          </a:p>
          <a:p>
            <a:pPr lvl="1"/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pisanje seminara i prezentacija										</a:t>
            </a:r>
          </a:p>
          <a:p>
            <a:pPr marL="54864" indent="0">
              <a:buNone/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studijskog programa smatrate najlošijim i zašto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predavanja subotom i nedjeljom</a:t>
            </a:r>
          </a:p>
          <a:p>
            <a:pPr marL="283464" lvl="1" indent="0">
              <a:buNone/>
            </a:pPr>
            <a:endParaRPr lang="hr-HR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studijskog programa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10000"/>
              </a:lnSpc>
            </a:pP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pojačati strane jezike	</a:t>
            </a:r>
          </a:p>
          <a:p>
            <a:pPr lvl="1">
              <a:lnSpc>
                <a:spcPct val="110000"/>
              </a:lnSpc>
            </a:pP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terenskih nastava			</a:t>
            </a:r>
          </a:p>
          <a:p>
            <a:pPr lvl="1">
              <a:lnSpc>
                <a:spcPct val="110000"/>
              </a:lnSpc>
            </a:pP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primjera iz stvarnog života					</a:t>
            </a:r>
          </a:p>
          <a:p>
            <a:pPr lvl="1">
              <a:lnSpc>
                <a:spcPct val="110000"/>
              </a:lnSpc>
            </a:pP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uskladiti ECTS bodove s aktivnostima na predmetu		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467897" y="332290"/>
            <a:ext cx="74626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 </a:t>
            </a:r>
            <a:b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MENADŽMENT </a:t>
            </a:r>
            <a:r>
              <a:rPr lang="hr-HR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POLJOPRIVREDI</a:t>
            </a:r>
          </a:p>
          <a:p>
            <a:pPr algn="ctr"/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8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36</a:t>
            </a:fld>
            <a:endParaRPr lang="hr-HR" noProof="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592293"/>
              </p:ext>
            </p:extLst>
          </p:nvPr>
        </p:nvGraphicFramePr>
        <p:xfrm>
          <a:off x="1018283" y="1557184"/>
          <a:ext cx="9443239" cy="4778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1410026" y="276087"/>
            <a:ext cx="9371949" cy="8923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UKUPNO – SVA USMJERENJA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6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37</a:t>
            </a:fld>
            <a:endParaRPr lang="hr-HR" noProof="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616981"/>
              </p:ext>
            </p:extLst>
          </p:nvPr>
        </p:nvGraphicFramePr>
        <p:xfrm>
          <a:off x="481780" y="154858"/>
          <a:ext cx="10766323" cy="647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039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38</a:t>
            </a:fld>
            <a:endParaRPr lang="hr-HR" noProof="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414051"/>
              </p:ext>
            </p:extLst>
          </p:nvPr>
        </p:nvGraphicFramePr>
        <p:xfrm>
          <a:off x="205201" y="159774"/>
          <a:ext cx="11307096" cy="646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35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4</a:t>
            </a:fld>
            <a:endParaRPr lang="hr-HR" noProof="0" dirty="0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11419046" cy="1183566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 </a:t>
            </a: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ispitanika</a:t>
            </a:r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usmjerenje ZOOTEHNIKA</a:t>
            </a:r>
            <a:br>
              <a:rPr lang="hr-H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212279"/>
              </p:ext>
            </p:extLst>
          </p:nvPr>
        </p:nvGraphicFramePr>
        <p:xfrm>
          <a:off x="1306286" y="1715589"/>
          <a:ext cx="10215154" cy="460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76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r-HR" smtClean="0"/>
              <a:t>5</a:t>
            </a:fld>
            <a:endParaRPr lang="hr-HR" dirty="0"/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996261"/>
              </p:ext>
            </p:extLst>
          </p:nvPr>
        </p:nvGraphicFramePr>
        <p:xfrm>
          <a:off x="94593" y="168167"/>
          <a:ext cx="11908220" cy="6461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0402" y="655901"/>
            <a:ext cx="11265041" cy="955454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završnom praksom </a:t>
            </a:r>
            <a:b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ZOOTEHNIKA</a:t>
            </a: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0402" y="2087807"/>
            <a:ext cx="11521440" cy="4541593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najkorisnijima i zašto?</a:t>
            </a:r>
            <a:endParaRPr lang="hr-H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ctr"/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istraživanje za završni rad</a:t>
            </a:r>
          </a:p>
          <a:p>
            <a:pPr lvl="1" fontAlgn="ctr"/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korištenje suvremene mehanizacije, rad na terenu</a:t>
            </a:r>
          </a:p>
          <a:p>
            <a:pPr lvl="1" fontAlgn="ctr"/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stjecanje radnih navika, komunikacijskih vještina i nova poznanstva</a:t>
            </a:r>
          </a:p>
          <a:p>
            <a:pPr marL="283464" lvl="1" indent="0" fontAlgn="ctr">
              <a:buNone/>
            </a:pPr>
            <a:endParaRPr lang="hr-HR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stručne prakse smatrate najlošijim i zašto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nedovoljno praktične nastave tijekom studija pa su mi poslovi na terenu bili neočekivani </a:t>
            </a:r>
          </a:p>
          <a:p>
            <a:pPr marL="283464" lvl="1" indent="0">
              <a:buNone/>
            </a:pPr>
            <a:endParaRPr lang="hr-H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stručne prakse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6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8126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7</a:t>
            </a:fld>
            <a:endParaRPr lang="hr-HR" noProof="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813249"/>
              </p:ext>
            </p:extLst>
          </p:nvPr>
        </p:nvGraphicFramePr>
        <p:xfrm>
          <a:off x="196645" y="127819"/>
          <a:ext cx="11788877" cy="659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24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0026" y="157553"/>
            <a:ext cx="9371949" cy="1183566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studenata studijskim programom</a:t>
            </a:r>
            <a:b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usmjerenje ZOOTEHNIKA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7975" y="1909957"/>
            <a:ext cx="11496049" cy="44637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studijskog programa smatrate najkorisnijima i zašto?</a:t>
            </a:r>
          </a:p>
          <a:p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praktična nastava, stručna praksa, terenska nastava, timski rad</a:t>
            </a:r>
          </a:p>
          <a:p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vježbe i praksa	</a:t>
            </a:r>
          </a:p>
          <a:p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profesori</a:t>
            </a:r>
          </a:p>
          <a:p>
            <a:pPr marL="0" indent="0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aspekte studijskog programa smatrate najlošijim i zašto?</a:t>
            </a:r>
          </a:p>
          <a:p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previše teorije, dugotrajna predavanja				</a:t>
            </a:r>
          </a:p>
          <a:p>
            <a:pPr marL="0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Imate li kakav komentar ili prijedlog za poboljšanje studijskog programa</a:t>
            </a:r>
            <a:r>
              <a:rPr lang="hr-H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predmeta iz </a:t>
            </a:r>
            <a:r>
              <a:rPr lang="hr-H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zootehnike</a:t>
            </a:r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prvoj godini</a:t>
            </a:r>
          </a:p>
          <a:p>
            <a:r>
              <a:rPr lang="hr-H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prakse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8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93027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r-HR" noProof="0" smtClean="0"/>
              <a:t>9</a:t>
            </a:fld>
            <a:endParaRPr lang="hr-HR" noProof="0" dirty="0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523870" y="1859790"/>
            <a:ext cx="9371949" cy="118356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90000"/>
              </a:lnSpc>
              <a:spcBef>
                <a:spcPts val="1100"/>
              </a:spcBef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Preddiplomski stručni studij </a:t>
            </a:r>
            <a:r>
              <a:rPr lang="hr-HR" sz="3100" b="1" i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Poljoprivreda</a:t>
            </a:r>
            <a: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sz="3100" b="1" dirty="0">
                <a:solidFill>
                  <a:srgbClr val="8BAA00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usmjerenje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MENADŽMENT U POLJOPRIVREDI</a:t>
            </a:r>
          </a:p>
        </p:txBody>
      </p:sp>
    </p:spTree>
    <p:extLst>
      <p:ext uri="{BB962C8B-B14F-4D97-AF65-F5344CB8AC3E}">
        <p14:creationId xmlns:p14="http://schemas.microsoft.com/office/powerpoint/2010/main" val="13210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kologija 16 x 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35_TF03098889" id="{781C044A-9CF2-46ED-B7B8-9C466213C69B}" vid="{55B323F6-AFB5-4126-A8AC-38F5E4AD9E21}"/>
    </a:ext>
  </a:extLst>
</a:theme>
</file>

<file path=ppt/theme/theme2.xml><?xml version="1.0" encoding="utf-8"?>
<a:theme xmlns:a="http://schemas.openxmlformats.org/drawingml/2006/main" name="Tema sustava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00710</Template>
  <TotalTime>3787</TotalTime>
  <Words>864</Words>
  <Application>Microsoft Office PowerPoint</Application>
  <PresentationFormat>Široki zaslon</PresentationFormat>
  <Paragraphs>268</Paragraphs>
  <Slides>38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3" baseType="lpstr">
      <vt:lpstr>Arial</vt:lpstr>
      <vt:lpstr>Arial Narrow</vt:lpstr>
      <vt:lpstr>Corbel</vt:lpstr>
      <vt:lpstr>Times New Roman</vt:lpstr>
      <vt:lpstr>Ekologija 16 x 9</vt:lpstr>
      <vt:lpstr>ZADOVOLJSTVO STUDENATA  ZAVRŠNOM STRUČNOM PRAKSOM  &amp;   STUDIJSKIM PROGRAMOM  2019/2020  </vt:lpstr>
      <vt:lpstr>   PREDDIPLOMSKI STRUČNI STUDIJ POLJOPRIVREDA  usmjerenja:  ZOOTEHNIKA,  BILINOGOJSTVO I  MENADŽMENT U POLJOPRIVREDI</vt:lpstr>
      <vt:lpstr>PowerPoint prezentacija</vt:lpstr>
      <vt:lpstr>    Broj ispitanika -usmjerenje ZOOTEHNIKA </vt:lpstr>
      <vt:lpstr>PowerPoint prezentacija</vt:lpstr>
      <vt:lpstr>Zadovoljstvo studenata završnom praksom  - usmjerenje ZOOTEHNIKA </vt:lpstr>
      <vt:lpstr>PowerPoint prezentacija</vt:lpstr>
      <vt:lpstr>Zadovoljstvo studenata studijskim programom - usmjerenje ZOOTEHNIKA</vt:lpstr>
      <vt:lpstr> Preddiplomski stručni studij Poljoprivreda   usmjerenje MENADŽMENT U POLJOPRIVREDI</vt:lpstr>
      <vt:lpstr>  Broj ispitanika -usmjerenje MENADŽMENT U POLJOPRIVREDI </vt:lpstr>
      <vt:lpstr>PowerPoint prezentacija</vt:lpstr>
      <vt:lpstr>Zadovoljstvo studenata završnom praksom  - usmjerenje MENADŽMENT U POLJOPRIVREDI </vt:lpstr>
      <vt:lpstr>PowerPoint prezentacija</vt:lpstr>
      <vt:lpstr>Zadovoljstvo studenata studijskim programom  - usmjerenje MENADŽMENT U POLJOPRIVREDI</vt:lpstr>
      <vt:lpstr>Preddiplomski stručni studij Poljoprivreda   usmjerenje BILINOGOJSTVO</vt:lpstr>
      <vt:lpstr> Broj ispitanika -usmjerenje BILINOGOJSTVO </vt:lpstr>
      <vt:lpstr>PowerPoint prezentacija</vt:lpstr>
      <vt:lpstr>Zadovoljstvo studenata završnom praksom  - usmjerenje BILINOGOJSTVO </vt:lpstr>
      <vt:lpstr>PowerPoint prezentacija</vt:lpstr>
      <vt:lpstr>Zadovoljstvo studenata studijskim programom  - usmjerenje BILINOGOJSTVO</vt:lpstr>
      <vt:lpstr>UKUPNO – SVA USMJERENJA</vt:lpstr>
      <vt:lpstr>PowerPoint prezentacija</vt:lpstr>
      <vt:lpstr>PowerPoint prezentacija</vt:lpstr>
      <vt:lpstr>PowerPoint prezentacija</vt:lpstr>
      <vt:lpstr>ODRŽIVA I EKOLOŠKA POLJOPRIVREDA </vt:lpstr>
      <vt:lpstr>PowerPoint prezentacija</vt:lpstr>
      <vt:lpstr>Zadovoljstvo studenata završnom praksom  ODRŽIVA I EKOLOŠKA POLJOPRIVREDA </vt:lpstr>
      <vt:lpstr>Zadovoljstvo studenata studijskim programom ODRŽIVA I EKOLOŠKA POLJOPRIVREDA </vt:lpstr>
      <vt:lpstr>Zadovoljstvo studenata studijskim programom  ODRŽIVA I EKOLOŠKA POLJOPRIVREDA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studenata završnom stručnom praksom</dc:title>
  <dc:creator>Marijana Vrbančić</dc:creator>
  <cp:lastModifiedBy>Dušanka Gajdić</cp:lastModifiedBy>
  <cp:revision>111</cp:revision>
  <dcterms:created xsi:type="dcterms:W3CDTF">2018-03-12T09:31:29Z</dcterms:created>
  <dcterms:modified xsi:type="dcterms:W3CDTF">2021-03-09T08:41:20Z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