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sldIdLst>
    <p:sldId id="256" r:id="rId2"/>
    <p:sldId id="282" r:id="rId3"/>
    <p:sldId id="283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5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70" d="100"/>
          <a:sy n="70" d="100"/>
        </p:scale>
        <p:origin x="84" y="240"/>
      </p:cViewPr>
      <p:guideLst/>
    </p:cSldViewPr>
  </p:slideViewPr>
  <p:outlineViewPr>
    <p:cViewPr>
      <p:scale>
        <a:sx n="33" d="100"/>
        <a:sy n="33" d="100"/>
      </p:scale>
      <p:origin x="0" y="-7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17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8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91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85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57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74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19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84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61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28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79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D2B8E8C-F645-EC5E-B921-EBDAFA09E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hr-HR" dirty="0"/>
              <a:t>Zadovoljstvo studijskim programom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A44AB57-FB99-AE73-4CC8-7177BA8F9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r>
              <a:rPr lang="hr-HR" sz="2800" b="1"/>
              <a:t>Stručni diplomski studij </a:t>
            </a:r>
            <a:r>
              <a:rPr lang="hr-HR" sz="2800" b="1" i="1" dirty="0"/>
              <a:t>Poljoprivreda</a:t>
            </a:r>
          </a:p>
          <a:p>
            <a:r>
              <a:rPr lang="hr-HR" sz="2800" b="1" i="1" dirty="0"/>
              <a:t>Smjer Održiva i ekološka poljoprivreda</a:t>
            </a:r>
          </a:p>
          <a:p>
            <a:r>
              <a:rPr lang="hr-HR" sz="2800" b="1" dirty="0"/>
              <a:t>Ak. god. 2022./2023.</a:t>
            </a:r>
          </a:p>
        </p:txBody>
      </p:sp>
      <p:pic>
        <p:nvPicPr>
          <p:cNvPr id="4" name="Picture 3" descr="School desk with books and pencils with chalkboard in background">
            <a:extLst>
              <a:ext uri="{FF2B5EF4-FFF2-40B4-BE49-F238E27FC236}">
                <a16:creationId xmlns:a16="http://schemas.microsoft.com/office/drawing/2014/main" id="{BBE9851D-E068-0B85-6D13-53BA71195D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640"/>
          <a:stretch/>
        </p:blipFill>
        <p:spPr>
          <a:xfrm>
            <a:off x="0" y="1918495"/>
            <a:ext cx="5850384" cy="3021010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4002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program mi je pomogao razviti sposobnost pokretanja i upravljanja vlastitim poslom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370170"/>
              </p:ext>
            </p:extLst>
          </p:nvPr>
        </p:nvGraphicFramePr>
        <p:xfrm>
          <a:off x="1297858" y="1510275"/>
          <a:ext cx="9615949" cy="3240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313">
                  <a:extLst>
                    <a:ext uri="{9D8B030D-6E8A-4147-A177-3AD203B41FA5}">
                      <a16:colId xmlns:a16="http://schemas.microsoft.com/office/drawing/2014/main" val="3009025858"/>
                    </a:ext>
                  </a:extLst>
                </a:gridCol>
                <a:gridCol w="373031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73031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150331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pomogao mi je pri zamisli za pokretanjem vlastitog posla, no svejedno su tu drugi strahovi.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željela bih više pomoći oko pokretanja vlastitog posla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više manje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Samo nadopuniti neke dijelove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Tijekom studiranja budi se pomalo želja za nešto više od samog odlaska na posao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8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Jasna je međusobna povezanost predmeta unutar studijskog programa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153482"/>
              </p:ext>
            </p:extLst>
          </p:nvPr>
        </p:nvGraphicFramePr>
        <p:xfrm>
          <a:off x="907027" y="1599464"/>
          <a:ext cx="10021529" cy="263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353">
                  <a:extLst>
                    <a:ext uri="{9D8B030D-6E8A-4147-A177-3AD203B41FA5}">
                      <a16:colId xmlns:a16="http://schemas.microsoft.com/office/drawing/2014/main" val="2302146726"/>
                    </a:ext>
                  </a:extLst>
                </a:gridCol>
                <a:gridCol w="404058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04058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10712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povezanost predmeta je jasna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Povezanost između predmeta vrlo je jasna.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Večina predmeta je povezana i nadopunjuju se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737419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Imao/la sam dovoljno vremena za savladavanje studijskog programa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89907"/>
              </p:ext>
            </p:extLst>
          </p:nvPr>
        </p:nvGraphicFramePr>
        <p:xfrm>
          <a:off x="907027" y="1426497"/>
          <a:ext cx="10124767" cy="2508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718">
                  <a:extLst>
                    <a:ext uri="{9D8B030D-6E8A-4147-A177-3AD203B41FA5}">
                      <a16:colId xmlns:a16="http://schemas.microsoft.com/office/drawing/2014/main" val="3403314694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73604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vremena je bilo dovoljno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I više nego dovoljno, za sve se nađe vremena samo treba volje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Ponekada vremena nije dovoljno jer se npr zareda više kolokvija dan za danom.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inače da, ali nemamo svi isti laki život kod kuće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ok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i="0" u="none" strike="noStrike" dirty="0">
                          <a:effectLst/>
                          <a:latin typeface="Arial Narrow" panose="020B0606020202030204" pitchFamily="34" charset="0"/>
                        </a:rPr>
                        <a:t>Bilo je dovoljno vremena za sve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pl-PL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231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materijali bili su korisni i dostatni (studijske informacije na Internet stranici VGUK, skripte nastavnika, udžbenici, prezentacije i pisani materijali nastavnika …)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59763"/>
              </p:ext>
            </p:extLst>
          </p:nvPr>
        </p:nvGraphicFramePr>
        <p:xfrm>
          <a:off x="730047" y="1584714"/>
          <a:ext cx="10257501" cy="2874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469">
                  <a:extLst>
                    <a:ext uri="{9D8B030D-6E8A-4147-A177-3AD203B41FA5}">
                      <a16:colId xmlns:a16="http://schemas.microsoft.com/office/drawing/2014/main" val="3658635645"/>
                    </a:ext>
                  </a:extLst>
                </a:gridCol>
                <a:gridCol w="4424516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424516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7402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sve navedeno je bilo dovoljno i korisno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Kako kod kojeg profesora ali uglavnom su koristili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Materijali su bili dovoljni za učenje i polaganje ispita koje smo trebali.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manje više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materijali bili su korisni i dostatni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sve nam je "servirano" samo treba zagrijati stolicu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486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525" y="467892"/>
            <a:ext cx="10758950" cy="103644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Radno opterećenje iskazano u ECTS bodovima po predmetima u studijskom programu bilo je objektivno (Kolegiji s istim brojem ECTS bodova zahtijevali su podjednako radno opterećenje (samostalni rad, učenje, pisanje seminara i sl.)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671574"/>
              </p:ext>
            </p:extLst>
          </p:nvPr>
        </p:nvGraphicFramePr>
        <p:xfrm>
          <a:off x="1061884" y="1787299"/>
          <a:ext cx="9527458" cy="3850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995">
                  <a:extLst>
                    <a:ext uri="{9D8B030D-6E8A-4147-A177-3AD203B41FA5}">
                      <a16:colId xmlns:a16="http://schemas.microsoft.com/office/drawing/2014/main" val="1313925246"/>
                    </a:ext>
                  </a:extLst>
                </a:gridCol>
                <a:gridCol w="449426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26119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svi kolegiji s istim brojem ECTS bodova zahtijevali su podjednako radno opterećenje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Neki predmeti imaju malo previše ECTS opterećenje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Osobno nisam učila onoliko koliko bi trebala kada se ECTS bodovi preračunaju pa ne smatram da su realno iskazani.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 baš,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Nisu svi predmeti zahtijevali jednaku količinu truda, a imaju jednak broj ECTS bodova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Smatram da je sve bilo podjednako i objektivno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055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677" y="202421"/>
            <a:ext cx="1075895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Prilikom izvođenja studijskog programa u nastavi je primjenjivana suvremena tehnologija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839077"/>
              </p:ext>
            </p:extLst>
          </p:nvPr>
        </p:nvGraphicFramePr>
        <p:xfrm>
          <a:off x="1002891" y="1668411"/>
          <a:ext cx="9999406" cy="3545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>
                  <a:extLst>
                    <a:ext uri="{9D8B030D-6E8A-4147-A177-3AD203B41FA5}">
                      <a16:colId xmlns:a16="http://schemas.microsoft.com/office/drawing/2014/main" val="1869137585"/>
                    </a:ext>
                  </a:extLst>
                </a:gridCol>
                <a:gridCol w="4169123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169123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15154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tijekom studija je bila korištena suvremena tehnologija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Informatička oprema je suvremena i dostatna no neke prezentacije profesora i ostali materijali trebaju mali update.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Zadovoljavajuće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346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Tjekom nastave dobio/la sam uvid u najnovije trendove u području struke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956002"/>
              </p:ext>
            </p:extLst>
          </p:nvPr>
        </p:nvGraphicFramePr>
        <p:xfrm>
          <a:off x="1017640" y="2037407"/>
          <a:ext cx="9175762" cy="263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534">
                  <a:extLst>
                    <a:ext uri="{9D8B030D-6E8A-4147-A177-3AD203B41FA5}">
                      <a16:colId xmlns:a16="http://schemas.microsoft.com/office/drawing/2014/main" val="546991349"/>
                    </a:ext>
                  </a:extLst>
                </a:gridCol>
                <a:gridCol w="360711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607114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Materijali i neka predavanja uce zaostale tehnologije (u 90-ima se tako radilo)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Kako za koji predmet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ok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365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Odnos između teoretskog i praktičnog dijela nastave bio je primjeren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430828"/>
              </p:ext>
            </p:extLst>
          </p:nvPr>
        </p:nvGraphicFramePr>
        <p:xfrm>
          <a:off x="907027" y="1426497"/>
          <a:ext cx="10139516" cy="3545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876">
                  <a:extLst>
                    <a:ext uri="{9D8B030D-6E8A-4147-A177-3AD203B41FA5}">
                      <a16:colId xmlns:a16="http://schemas.microsoft.com/office/drawing/2014/main" val="1484022641"/>
                    </a:ext>
                  </a:extLst>
                </a:gridCol>
                <a:gridCol w="393782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937820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Premalo praktične nastave tijekom studija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odnos između teorije i prakse bio je primjeren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 ali ja bi da ima više prakse bez obzira što sam na specijalističkom studiju i što kraće traje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Praktični dio na diplomskom studiju ne postoji.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643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373" y="0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Završna stručna praksa bila je korisna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782574"/>
              </p:ext>
            </p:extLst>
          </p:nvPr>
        </p:nvGraphicFramePr>
        <p:xfrm>
          <a:off x="907027" y="914082"/>
          <a:ext cx="9947786" cy="4785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530">
                  <a:extLst>
                    <a:ext uri="{9D8B030D-6E8A-4147-A177-3AD203B41FA5}">
                      <a16:colId xmlns:a16="http://schemas.microsoft.com/office/drawing/2014/main" val="808403167"/>
                    </a:ext>
                  </a:extLst>
                </a:gridCol>
                <a:gridCol w="437505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845202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7226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Pitanje bi trebalo biti individualno. Neki studenti su potpuno nezadovoljni sa završnom praksom jer su radili poslove neprimjerene njihovoj razini obrazovanja (kopiranje, skeniranje…, a smatraju da su uz dobru organizaciju mogli puno više i korisnije naučiti. Neki su potpuno zadovoljni.</a:t>
                      </a:r>
                      <a:endParaRPr lang="hr-H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završna stručna diplomska praksa bila je korisna i zanimljiva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Definitivno i bilo bi bolje da je više ima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Teoretski dio mogli smo isprobati u stvarnim uvijetima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Praksu sam obavio u firmi gdje inače radim. Tijekom prakse sam pratio neke parametre koje inače ne pratim/o.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639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59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Terenska nastava tijekom studijskog programa bila je korisna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25506"/>
              </p:ext>
            </p:extLst>
          </p:nvPr>
        </p:nvGraphicFramePr>
        <p:xfrm>
          <a:off x="1076632" y="1392288"/>
          <a:ext cx="8885117" cy="3850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265">
                  <a:extLst>
                    <a:ext uri="{9D8B030D-6E8A-4147-A177-3AD203B41FA5}">
                      <a16:colId xmlns:a16="http://schemas.microsoft.com/office/drawing/2014/main" val="3665211011"/>
                    </a:ext>
                  </a:extLst>
                </a:gridCol>
                <a:gridCol w="3365926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365926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09325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terenska nastava bila je odlična, zanimljiva i korisna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Bila je ali je nije bilo dovoljno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Terenske nastave bile su odlične no svejedno smatram da bi ih trebalo biti i više.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Bila je korisna, ali ju je bilo premalo!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Bilo je korisno vidjeti određene proizvodne procese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Izrazito korisna, iz prve ruke moglo se čuti što je pozitivno, što je negativno u nekom poslu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14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6C0406-95E1-1F57-DCBA-CD650DF8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Podaci o anketi i ispitanicima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917904-2E75-ABE4-BE06-63FDF59FC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rial Narrow" panose="020B0606020202030204" pitchFamily="34" charset="0"/>
              </a:rPr>
              <a:t>Anketu  su ispunjavali studenti stručnog diplomskog studija </a:t>
            </a:r>
            <a:r>
              <a:rPr lang="hr-HR" i="1" dirty="0">
                <a:latin typeface="Arial Narrow" panose="020B0606020202030204" pitchFamily="34" charset="0"/>
              </a:rPr>
              <a:t>Poljoprivreda, </a:t>
            </a:r>
            <a:r>
              <a:rPr lang="hr-HR" dirty="0">
                <a:latin typeface="Arial Narrow" panose="020B0606020202030204" pitchFamily="34" charset="0"/>
              </a:rPr>
              <a:t>smjer </a:t>
            </a:r>
            <a:r>
              <a:rPr lang="hr-HR" i="1" dirty="0">
                <a:latin typeface="Arial Narrow" panose="020B0606020202030204" pitchFamily="34" charset="0"/>
              </a:rPr>
              <a:t>Održiva i ekološka poljoprivreda</a:t>
            </a:r>
            <a:r>
              <a:rPr lang="hr-HR" dirty="0">
                <a:latin typeface="Arial Narrow" panose="020B0606020202030204" pitchFamily="34" charset="0"/>
              </a:rPr>
              <a:t>, nakon obavljene završne stručne prakse 4. semestra (apsolventi)</a:t>
            </a:r>
          </a:p>
          <a:p>
            <a:r>
              <a:rPr lang="hr-HR" dirty="0">
                <a:latin typeface="Arial Narrow" panose="020B0606020202030204" pitchFamily="34" charset="0"/>
              </a:rPr>
              <a:t>Tvrdnje postavljene u anketi ocjenjivali su s ocjenama od 1-10 te su uz postavljene tvrdnje studenti osim ocjena davali i komentare</a:t>
            </a:r>
          </a:p>
          <a:p>
            <a:r>
              <a:rPr lang="hr-HR" dirty="0">
                <a:latin typeface="Arial Narrow" panose="020B0606020202030204" pitchFamily="34" charset="0"/>
              </a:rPr>
              <a:t>Istraživanje je provedeno anonimno, ispunjavanjem upitnika online</a:t>
            </a:r>
          </a:p>
          <a:p>
            <a:r>
              <a:rPr lang="hr-HR" dirty="0">
                <a:latin typeface="Arial Narrow" panose="020B0606020202030204" pitchFamily="34" charset="0"/>
              </a:rPr>
              <a:t>U obzir su uzete i ocjene i komentari dobiveni tijekom panel rasprave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4058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Nastavnici su djelovali motivirajuće na mene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346005"/>
              </p:ext>
            </p:extLst>
          </p:nvPr>
        </p:nvGraphicFramePr>
        <p:xfrm>
          <a:off x="907027" y="1426497"/>
          <a:ext cx="10198508" cy="164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154">
                  <a:extLst>
                    <a:ext uri="{9D8B030D-6E8A-4147-A177-3AD203B41FA5}">
                      <a16:colId xmlns:a16="http://schemas.microsoft.com/office/drawing/2014/main" val="1377600089"/>
                    </a:ext>
                  </a:extLst>
                </a:gridCol>
                <a:gridCol w="4159045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02630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Većina da.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Kako koji</a:t>
                      </a:r>
                      <a:endParaRPr lang="sv-SE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98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Tijekom studiranja imao/la sam potporu nastavnika/mentora i potrebne savjete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980226"/>
              </p:ext>
            </p:extLst>
          </p:nvPr>
        </p:nvGraphicFramePr>
        <p:xfrm>
          <a:off x="907027" y="1697908"/>
          <a:ext cx="10331245" cy="263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7694">
                  <a:extLst>
                    <a:ext uri="{9D8B030D-6E8A-4147-A177-3AD203B41FA5}">
                      <a16:colId xmlns:a16="http://schemas.microsoft.com/office/drawing/2014/main" val="1589623215"/>
                    </a:ext>
                  </a:extLst>
                </a:gridCol>
                <a:gridCol w="378479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248761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10534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imao sam svu potrebnu pomoć i potporu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Definitivno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Tokom  studiranja  imao odličnu suradnju i potporu  nastavnika/mentora. Za svaku pohvalu.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Nije im problem pomoći u bilo kojem pogledu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Ocjena plus 10, svi profesori dostupni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26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Tijekom studiranja imao/la sam potporu nastavnika/mentora i potrebne savjete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246884"/>
              </p:ext>
            </p:extLst>
          </p:nvPr>
        </p:nvGraphicFramePr>
        <p:xfrm>
          <a:off x="907027" y="1765710"/>
          <a:ext cx="10515601" cy="2326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445">
                  <a:extLst>
                    <a:ext uri="{9D8B030D-6E8A-4147-A177-3AD203B41FA5}">
                      <a16:colId xmlns:a16="http://schemas.microsoft.com/office/drawing/2014/main" val="2704921699"/>
                    </a:ext>
                  </a:extLst>
                </a:gridCol>
                <a:gridCol w="432457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32457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Sve u redu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Uglavnom 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od većine i potporu i savjete.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Profesori su susretljivi i spremni pomoći.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Konzultacije su uvijek dostupne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Većina nastavnika na stočarskom smjeru daje konkretne i dragocjene savjete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imala sam potporu te sam jako zahvalna na tome.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821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program ispunio je moja očekivanja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395011"/>
              </p:ext>
            </p:extLst>
          </p:nvPr>
        </p:nvGraphicFramePr>
        <p:xfrm>
          <a:off x="907027" y="1426497"/>
          <a:ext cx="10242754" cy="263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141">
                  <a:extLst>
                    <a:ext uri="{9D8B030D-6E8A-4147-A177-3AD203B41FA5}">
                      <a16:colId xmlns:a16="http://schemas.microsoft.com/office/drawing/2014/main" val="893430789"/>
                    </a:ext>
                  </a:extLst>
                </a:gridCol>
                <a:gridCol w="3742955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36865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istina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Ispunio je moja očekivanja u cijelosti.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više nego moja očekivanja, ne savršeno, ali dovoljno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više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Apsulutno.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Uglavnom da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 potpunosti sam zadovoljan studijskim programom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683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11393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Koje aspekte studijskog programa smatrate najkorisnijim ili najboljim i zašto?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41631"/>
              </p:ext>
            </p:extLst>
          </p:nvPr>
        </p:nvGraphicFramePr>
        <p:xfrm>
          <a:off x="516195" y="1030586"/>
          <a:ext cx="11297263" cy="5587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864">
                  <a:extLst>
                    <a:ext uri="{9D8B030D-6E8A-4147-A177-3AD203B41FA5}">
                      <a16:colId xmlns:a16="http://schemas.microsoft.com/office/drawing/2014/main" val="99693688"/>
                    </a:ext>
                  </a:extLst>
                </a:gridCol>
                <a:gridCol w="6585171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3473228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Komentar</a:t>
                      </a:r>
                      <a:endParaRPr lang="pt-BR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Praksa, puno vise se nauci prakticno nego kroz knjige koje su stvarno zaostale i stare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Predavanja i završna stručna diplomska praksa - mjesta gdje se student najbolje poveže sa strukom te nauči i stekne određena znanja o području koje ga zanima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Praksa i terenska nastava. Praksa zato što sva svoja znanja iz pojedinih predmeta koja su vezana za rad koji odrađujemo na praksi primjenjujemo na praksi i nadograđujemo još dodatno tim radom. Terenska nastava je izrazito bitna jer na njoj stječemo znanja koja možda ne</a:t>
                      </a:r>
                      <a:r>
                        <a:rPr lang="hr-H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naučimo na veleučilištu i naravno ova znanja i primjene prakse sa drugih gospodarstava koji bi nam mogli poslužiti u buduće.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Terensku nastavu, predavanja u kojima sudjelujemo svi i učimo kroz razgovor, radionice i grupne radove općenito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sve vezano za ekološku poljoprivredu, zbog bolje primjene u budućnosti koju moramo sačuvati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ekološka poljoprivreda</a:t>
                      </a:r>
                      <a:endParaRPr lang="hr-HR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Razvoj komunikacijskih vještina, terenska nastava, slobodna interakcija</a:t>
                      </a:r>
                      <a:r>
                        <a:rPr lang="hr-H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profesor/student, dinamična nastava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Svi su korisni i ne mogu izvojiti  najbolje ili najkorisnije.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Ja osobno volim konkretne predmete koje je savjete moguće odmah primjeniti u proizvodnji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Održivi sustavi proizvodnje povrća, Zootehnika, Ekološki prihvatljive metode zaštite bilja, Uzgoj ljekoviitog i aromatičnog bilja u održivoj i ekološkoj proizvodnji, Ekoturizam, tj. svi predmeti su korisni. Predmeti koje sam naveo najviše su me zanimali. Spoj proizvodnje povrća, ljekovitog i aromatičnog bilja te ekoturizam vidim kao smjernicu kojim bi mogli ići mala gospodarstva u okolici velikih gradova.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226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7" y="202421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Koje aspekte studijskog programa smatrate najmanje korisnim ili najlošijim i zašto?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015712"/>
              </p:ext>
            </p:extLst>
          </p:nvPr>
        </p:nvGraphicFramePr>
        <p:xfrm>
          <a:off x="516194" y="1671637"/>
          <a:ext cx="10906433" cy="436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065">
                  <a:extLst>
                    <a:ext uri="{9D8B030D-6E8A-4147-A177-3AD203B41FA5}">
                      <a16:colId xmlns:a16="http://schemas.microsoft.com/office/drawing/2014/main" val="1020503768"/>
                    </a:ext>
                  </a:extLst>
                </a:gridCol>
                <a:gridCol w="4586748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623620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Komentar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Stari udžbenici i nema novih tehnologija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Pojedini dijelovi pojedinih predmeta koji nemaju veze sa predmetom ali se moraju odraditi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Jednolične prezentacije, jednoličan oblik nastave(čitanje s prezentacije), upisivanje izostanaka, nedostatak praktične nastave i vrlo malo terenskih nastava.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niti jedan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niti jedan</a:t>
                      </a:r>
                      <a:endParaRPr lang="hr-H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Nedostatak praktične nastave u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praktikumima učilišta	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Nema manje korsnih dijelova studijskog  programa.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Najmanje korisnim smatram predmete koji nisu bas povezani sa poljoprivredom, te se iz njih ne mogu primjeniti konkretni savjeti u proizvodnji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Nema lošeg dijela studijskog programa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2112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387514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Sažetak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956423"/>
              </p:ext>
            </p:extLst>
          </p:nvPr>
        </p:nvGraphicFramePr>
        <p:xfrm>
          <a:off x="0" y="391201"/>
          <a:ext cx="12192000" cy="6867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632">
                  <a:extLst>
                    <a:ext uri="{9D8B030D-6E8A-4147-A177-3AD203B41FA5}">
                      <a16:colId xmlns:a16="http://schemas.microsoft.com/office/drawing/2014/main" val="893430789"/>
                    </a:ext>
                  </a:extLst>
                </a:gridCol>
                <a:gridCol w="5589639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552572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52374">
                <a:tc>
                  <a:txBody>
                    <a:bodyPr/>
                    <a:lstStyle/>
                    <a:p>
                      <a:pPr algn="l"/>
                      <a:r>
                        <a:rPr lang="hr-HR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Redoviti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2538133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Najbolje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Tijekom studiranja imao/la sam potporu nastavnika/mentora i potrebne savjete."	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9,9</a:t>
                      </a:r>
                    </a:p>
                    <a:p>
                      <a:pPr algn="l" fontAlgn="b"/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Terenska nastava tijekom studijskog programa bila je korisna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9,8</a:t>
                      </a:r>
                    </a:p>
                    <a:p>
                      <a:pPr algn="l" fontAlgn="b"/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pomogao mi je da razvijem sposobnost timskog rada.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9,3</a:t>
                      </a:r>
                    </a:p>
                    <a:p>
                      <a:pPr algn="l" fontAlgn="b"/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Imao/la sam dovoljno vremena za savladavanje studijskog programa.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9,3</a:t>
                      </a:r>
                    </a:p>
                    <a:p>
                      <a:pPr algn="l" fontAlgn="b"/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Nastavnici su djelovali motivirajuće na mene 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9,3</a:t>
                      </a:r>
                    </a:p>
                    <a:p>
                      <a:pPr algn="l" fontAlgn="b"/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Završna stručna praksa bila je korisna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.  9,2</a:t>
                      </a:r>
                    </a:p>
                    <a:p>
                      <a:pPr algn="l" fontAlgn="b"/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ispunio je moja očekivanja!  </a:t>
                      </a:r>
                      <a:r>
                        <a:rPr lang="hr-H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Imao/la sam dovoljno vremena za savladavanje studijskog programa.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  <a:p>
                      <a:pPr algn="l"/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Završna stručna praksa bila je korisna.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  <a:p>
                      <a:pPr algn="l"/>
                      <a:r>
                        <a:rPr lang="hr-HR" sz="1700" b="0" dirty="0">
                          <a:latin typeface="Arial Narrow" panose="020B0606020202030204" pitchFamily="34" charset="0"/>
                        </a:rPr>
                        <a:t>Tijekom studiranja imao/la sam potporu nastavnika/mentora i potrebne savjete </a:t>
                      </a:r>
                      <a:r>
                        <a:rPr lang="hr-HR" sz="1700" b="1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296803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u="none" strike="noStrike" dirty="0">
                          <a:effectLst/>
                          <a:latin typeface="Arial Narrow" panose="020B0606020202030204" pitchFamily="34" charset="0"/>
                        </a:rPr>
                        <a:t>Najlošije ocjene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Tijekom studiranja stekao sam potrebne kompetencije za rad u struci.</a:t>
                      </a: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B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7,9</a:t>
                      </a:r>
                      <a:endParaRPr lang="hr-HR" sz="17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 Tijekom studiranja stekao sam samopouzdanje za rješavanje problema u struci.	</a:t>
                      </a:r>
                      <a:r>
                        <a:rPr lang="pt-B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Tjekom nastave dobio/la sam uvid u najnovije trendove u području struke.</a:t>
                      </a: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B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Radno opterećenje iskazano u ECTS bodovima po predmetima u studijskom programu bilo je objektivno	</a:t>
                      </a:r>
                      <a:r>
                        <a:rPr lang="pt-B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mi je pomogao razviti sposobnost pokretanja i upravljanja vlastitim poslom."	</a:t>
                      </a:r>
                      <a:r>
                        <a:rPr lang="pt-B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Odnos između teoretskog i praktičnog dijela nastave bio je primjeren.</a:t>
                      </a:r>
                      <a:r>
                        <a:rPr lang="hr-HR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BR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l-PL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Tjekom nastave dobio/la sam uvid u najnovije trendove u području struke. </a:t>
                      </a:r>
                      <a:r>
                        <a:rPr lang="pl-PL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7,4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l-PL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Radno opterećenje iskazano u ECTS bodovima po predmetima u studijskom programu bilo je objektivno  </a:t>
                      </a:r>
                      <a:r>
                        <a:rPr lang="pl-PL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l-PL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Studijski program mi je pomogao razviti sposobnost pokretanja i upravljanja vlastitim poslom </a:t>
                      </a:r>
                      <a:r>
                        <a:rPr lang="pl-PL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7,2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l-PL" sz="1700" b="0" i="0" u="none" strike="noStrike" dirty="0">
                          <a:effectLst/>
                          <a:latin typeface="Arial Narrow" panose="020B0606020202030204" pitchFamily="34" charset="0"/>
                        </a:rPr>
                        <a:t>Odnos između teoretskog i praktičnog dijela nastave bio je primjeren </a:t>
                      </a:r>
                      <a:r>
                        <a:rPr lang="pl-PL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6,8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  <a:tr h="569665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i="0" u="none" strike="noStrike" dirty="0">
                          <a:effectLst/>
                          <a:latin typeface="Arial Narrow" panose="020B0606020202030204" pitchFamily="34" charset="0"/>
                        </a:rPr>
                        <a:t>Prosjek svih ocjena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 dirty="0">
                          <a:effectLst/>
                          <a:latin typeface="Arial Narrow" panose="020B0606020202030204" pitchFamily="34" charset="0"/>
                        </a:rPr>
                        <a:t>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1" dirty="0">
                          <a:latin typeface="Arial Narrow" panose="020B0606020202030204" pitchFamily="34" charset="0"/>
                        </a:rPr>
                        <a:t>9,2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147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76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420" y="-40188"/>
            <a:ext cx="10515600" cy="1036444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Prijedlozi za poboljšanje studijskog programa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175449"/>
              </p:ext>
            </p:extLst>
          </p:nvPr>
        </p:nvGraphicFramePr>
        <p:xfrm>
          <a:off x="575188" y="965835"/>
          <a:ext cx="10279626" cy="5892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536">
                  <a:extLst>
                    <a:ext uri="{9D8B030D-6E8A-4147-A177-3AD203B41FA5}">
                      <a16:colId xmlns:a16="http://schemas.microsoft.com/office/drawing/2014/main" val="3084031186"/>
                    </a:ext>
                  </a:extLst>
                </a:gridCol>
                <a:gridCol w="6238567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2079523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139836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09304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Komentar</a:t>
                      </a: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t-B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Promjenit program da se vise bavi o novijim tehnologijama i trendovima u poljoprivredi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bez komentara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Više prakse, više terenske nastave, više vježbi na stu</a:t>
                      </a: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iju i korekcija ECTS bodova za pojedine predmete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Uvođenje e indeksa, organiziranje studentskog boravka, nabava novih računala+printer da si studenti mogu isprintati potrebne dokumente, lcd tv s popisom predavaona u kojima se pisu ispiti tijekom ispitnih rokova...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više terenske nastave i poboljšana praksa odnosno pripomoć kod odabira prakse i poslaova vezanih za praksu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više terenske nastave, više drugog iskustva</a:t>
                      </a:r>
                      <a:endParaRPr lang="hr-HR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Digitalizacija indeksa, rasporeda predavaonica i ispitnih rokova – npr na ekranu u hodniku objaviti raspored događanja u predavaonicama, kantina s prehranom i kavom, mjesto za druženje i učenje, uključivanje studenata diplomskog studija u Studentski zbor i Vijeće, uvođenje novih programa i prijediplomskih i diplomskih.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Neka ostane ovako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86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6C0406-95E1-1F57-DCBA-CD650DF8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Broj ispitanika prema statusu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8BDFE42B-8D67-F9D2-660F-53FF8A706E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852195"/>
              </p:ext>
            </p:extLst>
          </p:nvPr>
        </p:nvGraphicFramePr>
        <p:xfrm>
          <a:off x="2639961" y="2555240"/>
          <a:ext cx="751922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596">
                  <a:extLst>
                    <a:ext uri="{9D8B030D-6E8A-4147-A177-3AD203B41FA5}">
                      <a16:colId xmlns:a16="http://schemas.microsoft.com/office/drawing/2014/main" val="2489514343"/>
                    </a:ext>
                  </a:extLst>
                </a:gridCol>
                <a:gridCol w="2489746">
                  <a:extLst>
                    <a:ext uri="{9D8B030D-6E8A-4147-A177-3AD203B41FA5}">
                      <a16:colId xmlns:a16="http://schemas.microsoft.com/office/drawing/2014/main" val="647574665"/>
                    </a:ext>
                  </a:extLst>
                </a:gridCol>
                <a:gridCol w="3406878">
                  <a:extLst>
                    <a:ext uri="{9D8B030D-6E8A-4147-A177-3AD203B41FA5}">
                      <a16:colId xmlns:a16="http://schemas.microsoft.com/office/drawing/2014/main" val="2888322673"/>
                    </a:ext>
                  </a:extLst>
                </a:gridCol>
              </a:tblGrid>
              <a:tr h="352916">
                <a:tc>
                  <a:txBody>
                    <a:bodyPr/>
                    <a:lstStyle/>
                    <a:p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Redoviti studenti 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Izvanredni studenti (IZV)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38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Broj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007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96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477" y="324464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hr-HR" sz="2400" b="1" i="1" u="none" strike="noStrike" dirty="0">
                <a:effectLst/>
                <a:latin typeface="Arial" panose="020B0604020202020204" pitchFamily="34" charset="0"/>
              </a:rPr>
              <a:t>Studijskim programom dobio sam uvid u mnoga stručna područja u kojima bih mogao raditi</a:t>
            </a:r>
            <a:r>
              <a:rPr lang="hr-HR" sz="2400" b="0" i="1" u="none" strike="noStrike" dirty="0">
                <a:effectLst/>
                <a:latin typeface="Arial" panose="020B0604020202020204" pitchFamily="34" charset="0"/>
              </a:rPr>
              <a:t>. 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341327"/>
              </p:ext>
            </p:extLst>
          </p:nvPr>
        </p:nvGraphicFramePr>
        <p:xfrm>
          <a:off x="958645" y="1573796"/>
          <a:ext cx="10273877" cy="3240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84">
                  <a:extLst>
                    <a:ext uri="{9D8B030D-6E8A-4147-A177-3AD203B41FA5}">
                      <a16:colId xmlns:a16="http://schemas.microsoft.com/office/drawing/2014/main" val="4174733775"/>
                    </a:ext>
                  </a:extLst>
                </a:gridCol>
                <a:gridCol w="473204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479953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Istina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Svašta se dade naučit samo treba volje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Dobiven je uvid u stručna područja.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trebalo bi iskustva bolje prenijeti na studente, 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Studijskim programom  dobio sam uvid u sva stručna područja kojima bi se mogao baviti  ili raditi.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Dobio sam uvid u neka područja o kojima prije nisam razmišljao na taj način.</a:t>
                      </a:r>
                    </a:p>
                    <a:p>
                      <a:endParaRPr lang="hr-H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52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722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hr-HR" sz="2400" b="1" i="1" u="none" strike="noStrike" dirty="0">
                <a:effectLst/>
                <a:latin typeface="Arial" panose="020B0604020202020204" pitchFamily="34" charset="0"/>
              </a:rPr>
              <a:t>Tijekom studiranja stekao sam samopouzdanje za rješavanje problema u struci</a:t>
            </a:r>
            <a:endParaRPr lang="hr-HR" sz="4800" i="1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DBFD247B-7ED8-9B9B-09CD-CB84E4B65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447336"/>
              </p:ext>
            </p:extLst>
          </p:nvPr>
        </p:nvGraphicFramePr>
        <p:xfrm>
          <a:off x="973394" y="1825625"/>
          <a:ext cx="10380404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774">
                  <a:extLst>
                    <a:ext uri="{9D8B030D-6E8A-4147-A177-3AD203B41FA5}">
                      <a16:colId xmlns:a16="http://schemas.microsoft.com/office/drawing/2014/main" val="2387342560"/>
                    </a:ext>
                  </a:extLst>
                </a:gridCol>
                <a:gridCol w="4157815">
                  <a:extLst>
                    <a:ext uri="{9D8B030D-6E8A-4147-A177-3AD203B41FA5}">
                      <a16:colId xmlns:a16="http://schemas.microsoft.com/office/drawing/2014/main" val="3079995347"/>
                    </a:ext>
                  </a:extLst>
                </a:gridCol>
                <a:gridCol w="4157815">
                  <a:extLst>
                    <a:ext uri="{9D8B030D-6E8A-4147-A177-3AD203B41FA5}">
                      <a16:colId xmlns:a16="http://schemas.microsoft.com/office/drawing/2014/main" val="3976387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967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7,8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82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stekao sam samopouzdanje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 lakoćom rješavam probleme koje zateknem u svojoj struci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Samopouzdanje je stečeno i bez obzira na studij ali i studij je uvelike </a:t>
                      </a:r>
                      <a:r>
                        <a:rPr lang="hr-HR" sz="2000" dirty="0" err="1">
                          <a:latin typeface="Arial Narrow" panose="020B0606020202030204" pitchFamily="34" charset="0"/>
                        </a:rPr>
                        <a:t>doprinijeo</a:t>
                      </a:r>
                      <a:endParaRPr lang="hr-HR" sz="20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više-manje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endParaRPr lang="hr-HR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ocjena 10  je dovoljan komentar.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 obzirom da sam cijeli život u toj struci, ovo mi je samo nadopuna koja će mi koristiti</a:t>
                      </a:r>
                    </a:p>
                    <a:p>
                      <a:endParaRPr lang="hr-HR" sz="2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676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63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7419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Tijekom studiranja stekao sam potrebne kompetencije za rad u struci</a:t>
            </a:r>
            <a:endParaRPr lang="hr-HR" sz="4800" i="1" dirty="0"/>
          </a:p>
        </p:txBody>
      </p:sp>
      <p:graphicFrame>
        <p:nvGraphicFramePr>
          <p:cNvPr id="8" name="Tablica 8">
            <a:extLst>
              <a:ext uri="{FF2B5EF4-FFF2-40B4-BE49-F238E27FC236}">
                <a16:creationId xmlns:a16="http://schemas.microsoft.com/office/drawing/2014/main" id="{15A47E12-2EA1-E198-FCC1-0444F70DE4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352400"/>
              </p:ext>
            </p:extLst>
          </p:nvPr>
        </p:nvGraphicFramePr>
        <p:xfrm>
          <a:off x="838200" y="1825625"/>
          <a:ext cx="1051559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458">
                  <a:extLst>
                    <a:ext uri="{9D8B030D-6E8A-4147-A177-3AD203B41FA5}">
                      <a16:colId xmlns:a16="http://schemas.microsoft.com/office/drawing/2014/main" val="1832685870"/>
                    </a:ext>
                  </a:extLst>
                </a:gridCol>
                <a:gridCol w="4721940">
                  <a:extLst>
                    <a:ext uri="{9D8B030D-6E8A-4147-A177-3AD203B41FA5}">
                      <a16:colId xmlns:a16="http://schemas.microsoft.com/office/drawing/2014/main" val="143081148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724337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415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7,9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/>
                        <a:t>8,3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934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stekao sam kompetencije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Stečene kompetencije su dostatne no moglo bi se poraditi na poboljšanju uvođenjem više praktične nastave.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više-manje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više manje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Nemam komentar, ocjena 10  je dovoljan komentar.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Samo nadopunu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dirty="0">
                          <a:latin typeface="Arial Narrow" panose="020B0606020202030204" pitchFamily="34" charset="0"/>
                        </a:rPr>
                        <a:t>Studij daje osnovu, a na meni/nama je koliko ćemo se usavršiti, znanje plus praksa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42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5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7419"/>
          </a:xfrm>
        </p:spPr>
        <p:txBody>
          <a:bodyPr>
            <a:normAutofit fontScale="90000"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 program pomogao mi je da razvijem sposobnost timskog rada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367271"/>
              </p:ext>
            </p:extLst>
          </p:nvPr>
        </p:nvGraphicFramePr>
        <p:xfrm>
          <a:off x="907026" y="1338006"/>
          <a:ext cx="10006778" cy="326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910">
                  <a:extLst>
                    <a:ext uri="{9D8B030D-6E8A-4147-A177-3AD203B41FA5}">
                      <a16:colId xmlns:a16="http://schemas.microsoft.com/office/drawing/2014/main" val="4009611694"/>
                    </a:ext>
                  </a:extLst>
                </a:gridCol>
                <a:gridCol w="4309934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309934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697327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697327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9,3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18688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 jer je bilo dosta timskog rada tokom studiranja, možda malo i previše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Svakako da je.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Mnoge stvari smo radili timski tako smo nadopunili i taj dio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Iznimno složna ekipa studenata, sve probleme, zadatke smo rješavali timski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193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7419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Studijskim programom poboljšao sam svoje komunikacijske vještine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133764"/>
              </p:ext>
            </p:extLst>
          </p:nvPr>
        </p:nvGraphicFramePr>
        <p:xfrm>
          <a:off x="838200" y="925052"/>
          <a:ext cx="9972368" cy="4782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563">
                  <a:extLst>
                    <a:ext uri="{9D8B030D-6E8A-4147-A177-3AD203B41FA5}">
                      <a16:colId xmlns:a16="http://schemas.microsoft.com/office/drawing/2014/main" val="99329569"/>
                    </a:ext>
                  </a:extLst>
                </a:gridCol>
                <a:gridCol w="3728521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262284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821127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508317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3453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postao sam bolji u komunikaciji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 lakoćom przentiram svoje ideje i mišljenja zahvaljujući pojedinim kolegijima na učilištu koji su me naučili prezentirati i izlagati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Poboljšala sam.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zahtjevno ali ne nemoguće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 i ne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Nemam baš razvijene komunikacijske vještine tako da studijskim programom nisam previše napredovao, ali smatram da je to do mene, ne studiskog programa 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Obzirom da se dosta daje važnosti izradi i izlaganju seminarskih radova mislim da sam poboljšao svoje komunikacijske vještine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4AAFB-98CD-F9D2-E0A1-6EC5E46F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7419"/>
          </a:xfrm>
        </p:spPr>
        <p:txBody>
          <a:bodyPr>
            <a:normAutofit/>
          </a:bodyPr>
          <a:lstStyle/>
          <a:p>
            <a:r>
              <a:rPr lang="pl-PL" sz="2400" b="1" i="1" u="none" strike="noStrike" dirty="0">
                <a:effectLst/>
                <a:latin typeface="Arial" panose="020B0604020202020204" pitchFamily="34" charset="0"/>
              </a:rPr>
              <a:t>Studijskim programom poboljšao sam svoje komunikacijske vještine</a:t>
            </a:r>
            <a:endParaRPr lang="hr-HR" sz="4800" i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A970B56-9B57-7F0C-E212-8E5B87B9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184916"/>
              </p:ext>
            </p:extLst>
          </p:nvPr>
        </p:nvGraphicFramePr>
        <p:xfrm>
          <a:off x="838200" y="925052"/>
          <a:ext cx="10223090" cy="293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561">
                  <a:extLst>
                    <a:ext uri="{9D8B030D-6E8A-4147-A177-3AD203B41FA5}">
                      <a16:colId xmlns:a16="http://schemas.microsoft.com/office/drawing/2014/main" val="289531094"/>
                    </a:ext>
                  </a:extLst>
                </a:gridCol>
                <a:gridCol w="4026310">
                  <a:extLst>
                    <a:ext uri="{9D8B030D-6E8A-4147-A177-3AD203B41FA5}">
                      <a16:colId xmlns:a16="http://schemas.microsoft.com/office/drawing/2014/main" val="1739184883"/>
                    </a:ext>
                  </a:extLst>
                </a:gridCol>
                <a:gridCol w="4852219">
                  <a:extLst>
                    <a:ext uri="{9D8B030D-6E8A-4147-A177-3AD203B41FA5}">
                      <a16:colId xmlns:a16="http://schemas.microsoft.com/office/drawing/2014/main" val="58531316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Status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Redoviti </a:t>
                      </a:r>
                      <a:endParaRPr lang="hr-HR" sz="2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Izvanredni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Ocjena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8,1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60364"/>
                  </a:ext>
                </a:extLst>
              </a:tr>
              <a:tr h="8527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u="none" strike="noStrike" dirty="0">
                          <a:effectLst/>
                          <a:latin typeface="Arial Narrow" panose="020B0606020202030204" pitchFamily="34" charset="0"/>
                        </a:rPr>
                        <a:t>komentar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Naučeno dosta stručnih pojmova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Slažem se.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ima mjesta napretku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Nedostaje više studentskih izlaganja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2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2000" b="0" i="0" u="none" strike="noStrike" dirty="0">
                          <a:effectLst/>
                          <a:latin typeface="Arial Narrow" panose="020B0606020202030204" pitchFamily="34" charset="0"/>
                        </a:rPr>
                        <a:t>Da, ali smatram da sam ih imala razvijene još od prije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1003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880033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LeftStep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2285</TotalTime>
  <Words>2088</Words>
  <Application>Microsoft Office PowerPoint</Application>
  <PresentationFormat>Široki zaslon</PresentationFormat>
  <Paragraphs>374</Paragraphs>
  <Slides>27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33" baseType="lpstr">
      <vt:lpstr>Aharoni</vt:lpstr>
      <vt:lpstr>Arial</vt:lpstr>
      <vt:lpstr>Arial Narrow</vt:lpstr>
      <vt:lpstr>Avenir Next LT Pro</vt:lpstr>
      <vt:lpstr>Calibri</vt:lpstr>
      <vt:lpstr>ShapesVTI</vt:lpstr>
      <vt:lpstr>Zadovoljstvo studijskim programom</vt:lpstr>
      <vt:lpstr>Podaci o anketi i ispitanicima</vt:lpstr>
      <vt:lpstr>Broj ispitanika prema statusu</vt:lpstr>
      <vt:lpstr>Studijskim programom dobio sam uvid u mnoga stručna područja u kojima bih mogao raditi. </vt:lpstr>
      <vt:lpstr>Tijekom studiranja stekao sam samopouzdanje za rješavanje problema u struci</vt:lpstr>
      <vt:lpstr>Tijekom studiranja stekao sam potrebne kompetencije za rad u struci</vt:lpstr>
      <vt:lpstr>Studijski program pomogao mi je da razvijem sposobnost timskog rada</vt:lpstr>
      <vt:lpstr>Studijskim programom poboljšao sam svoje komunikacijske vještine</vt:lpstr>
      <vt:lpstr>Studijskim programom poboljšao sam svoje komunikacijske vještine</vt:lpstr>
      <vt:lpstr>Studijski program mi je pomogao razviti sposobnost pokretanja i upravljanja vlastitim poslom</vt:lpstr>
      <vt:lpstr>Jasna je međusobna povezanost predmeta unutar studijskog programa</vt:lpstr>
      <vt:lpstr>Imao/la sam dovoljno vremena za savladavanje studijskog programa</vt:lpstr>
      <vt:lpstr>Studijski materijali bili su korisni i dostatni (studijske informacije na Internet stranici VGUK, skripte nastavnika, udžbenici, prezentacije i pisani materijali nastavnika …)</vt:lpstr>
      <vt:lpstr>Radno opterećenje iskazano u ECTS bodovima po predmetima u studijskom programu bilo je objektivno (Kolegiji s istim brojem ECTS bodova zahtijevali su podjednako radno opterećenje (samostalni rad, učenje, pisanje seminara i sl.)</vt:lpstr>
      <vt:lpstr>Prilikom izvođenja studijskog programa u nastavi je primjenjivana suvremena tehnologija</vt:lpstr>
      <vt:lpstr>Tjekom nastave dobio/la sam uvid u najnovije trendove u području struke</vt:lpstr>
      <vt:lpstr>Odnos između teoretskog i praktičnog dijela nastave bio je primjeren</vt:lpstr>
      <vt:lpstr>Završna stručna praksa bila je korisna</vt:lpstr>
      <vt:lpstr>Terenska nastava tijekom studijskog programa bila je korisna</vt:lpstr>
      <vt:lpstr>Nastavnici su djelovali motivirajuće na mene</vt:lpstr>
      <vt:lpstr>Tijekom studiranja imao/la sam potporu nastavnika/mentora i potrebne savjete</vt:lpstr>
      <vt:lpstr>Tijekom studiranja imao/la sam potporu nastavnika/mentora i potrebne savjete</vt:lpstr>
      <vt:lpstr>Studijski program ispunio je moja očekivanja</vt:lpstr>
      <vt:lpstr>Koje aspekte studijskog programa smatrate najkorisnijim ili najboljim i zašto?</vt:lpstr>
      <vt:lpstr>Koje aspekte studijskog programa smatrate najmanje korisnim ili najlošijim i zašto?</vt:lpstr>
      <vt:lpstr>Sažetak</vt:lpstr>
      <vt:lpstr>Prijedlozi za poboljšanje studijskog programa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studijskim programom</dc:title>
  <dc:creator>A</dc:creator>
  <cp:lastModifiedBy>Miomir Stojnović</cp:lastModifiedBy>
  <cp:revision>13</cp:revision>
  <dcterms:created xsi:type="dcterms:W3CDTF">2024-01-25T21:42:25Z</dcterms:created>
  <dcterms:modified xsi:type="dcterms:W3CDTF">2024-02-26T07:45:42Z</dcterms:modified>
</cp:coreProperties>
</file>