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78" r:id="rId5"/>
    <p:sldId id="291" r:id="rId6"/>
    <p:sldId id="285" r:id="rId7"/>
    <p:sldId id="286" r:id="rId8"/>
    <p:sldId id="281" r:id="rId9"/>
    <p:sldId id="292" r:id="rId10"/>
    <p:sldId id="287" r:id="rId11"/>
    <p:sldId id="293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 teme 1 - Isticanj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cuments\KVALITETA\NOVE%20ANKETE\NASTAVNICI%20I%20PREDMETI\22.23.%20OEP\ANKETE%20&#8211;%20ZBIR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\Documents\KVALITETA\NOVE%20ANKETE\NASTAVNICI%20I%20PREDMETI\22.23.%20OEP\ANKETE%20&#8211;%20ZBIR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b="0" i="0" baseline="0" dirty="0">
                <a:effectLst/>
              </a:rPr>
              <a:t>Prosjek ocjena svih nastavnika na svim kolegijima</a:t>
            </a:r>
            <a:endParaRPr lang="hr-HR" sz="2400" dirty="0">
              <a:effectLst/>
            </a:endParaRPr>
          </a:p>
        </c:rich>
      </c:tx>
      <c:layout>
        <c:manualLayout>
          <c:xMode val="edge"/>
          <c:yMode val="edge"/>
          <c:x val="0.23791217985149979"/>
          <c:y val="3.51851851851851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B!$C$93:$C$106</c:f>
              <c:strCache>
                <c:ptCount val="13"/>
                <c:pt idx="0">
                  <c:v>8. Uporabom nastavnih pomagala i suvremene tehnologije podiže kvalitetu nastave.</c:v>
                </c:pt>
                <c:pt idx="1">
                  <c:v>7. Nastava je zanimljiva i dinamična</c:v>
                </c:pt>
                <c:pt idx="2">
                  <c:v>3. Kvalitetnim primjerima i zadacima olakšava razumijevanje sadržaja.   </c:v>
                </c:pt>
                <c:pt idx="3">
                  <c:v>4. Jasno i razumljivo izlaže/demonstrira nastavne sadržaje.    </c:v>
                </c:pt>
                <c:pt idx="4">
                  <c:v>13. Koju biste opću ocjenu dali ovom nastavniku/nastavnici u cjelini                                                         </c:v>
                </c:pt>
                <c:pt idx="5">
                  <c:v>5. Nastava je dobro strukturirana i raspoloživo vrijeme je racionalno iskorišteno.   </c:v>
                </c:pt>
                <c:pt idx="6">
                  <c:v>9. Ima dobre komunikacijske vještine i stvara ugodnu radnu atmosferu</c:v>
                </c:pt>
                <c:pt idx="7">
                  <c:v>1. Kroz nastavu pokazuje dobro poznavanje sadržaja pedmeta.</c:v>
                </c:pt>
                <c:pt idx="8">
                  <c:v>10. Dostupan je i susretljiv za konzultacije sa studentima.</c:v>
                </c:pt>
                <c:pt idx="9">
                  <c:v>6. Jasno definira ciljeve nastave i ono što očekuje od studenta</c:v>
                </c:pt>
                <c:pt idx="10">
                  <c:v>2. Na postavljena pitanja odgovara stručno i spremno.</c:v>
                </c:pt>
                <c:pt idx="11">
                  <c:v>11. Motiviran je za rad i savjesno izvršava svoje obveze.                                                                           </c:v>
                </c:pt>
                <c:pt idx="12">
                  <c:v>12. Nastavu održava redovito i na vrijeme.    </c:v>
                </c:pt>
              </c:strCache>
            </c:strRef>
          </c:cat>
          <c:val>
            <c:numRef>
              <c:f>B!$D$93:$D$106</c:f>
              <c:numCache>
                <c:formatCode>0.00</c:formatCode>
                <c:ptCount val="14"/>
                <c:pt idx="0">
                  <c:v>4.4178284678284676</c:v>
                </c:pt>
                <c:pt idx="1">
                  <c:v>4.4568554131054139</c:v>
                </c:pt>
                <c:pt idx="2">
                  <c:v>4.4824082167832175</c:v>
                </c:pt>
                <c:pt idx="3">
                  <c:v>4.4843734968734967</c:v>
                </c:pt>
                <c:pt idx="4">
                  <c:v>4.4968582343582346</c:v>
                </c:pt>
                <c:pt idx="5">
                  <c:v>4.5310017528767537</c:v>
                </c:pt>
                <c:pt idx="6">
                  <c:v>4.5633725071225069</c:v>
                </c:pt>
                <c:pt idx="7">
                  <c:v>4.5861108798608807</c:v>
                </c:pt>
                <c:pt idx="8">
                  <c:v>4.6147397741147742</c:v>
                </c:pt>
                <c:pt idx="9">
                  <c:v>4.6361530830280824</c:v>
                </c:pt>
                <c:pt idx="10">
                  <c:v>4.6440728253228256</c:v>
                </c:pt>
                <c:pt idx="11">
                  <c:v>4.681157153032153</c:v>
                </c:pt>
                <c:pt idx="12">
                  <c:v>4.7989379833129826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A-45C4-8F0F-E0FD05CE34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50728288"/>
        <c:axId val="650730784"/>
      </c:barChart>
      <c:catAx>
        <c:axId val="65072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0730784"/>
        <c:crosses val="autoZero"/>
        <c:auto val="1"/>
        <c:lblAlgn val="ctr"/>
        <c:lblOffset val="100"/>
        <c:noMultiLvlLbl val="0"/>
      </c:catAx>
      <c:valAx>
        <c:axId val="650730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5072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400" b="0" i="0" baseline="0" dirty="0">
                <a:effectLst/>
              </a:rPr>
              <a:t>Prosjek ocjena po pitanjima </a:t>
            </a:r>
            <a:r>
              <a:rPr lang="hr-HR" sz="2400" b="1" i="0" baseline="0" dirty="0">
                <a:effectLst/>
              </a:rPr>
              <a:t>za sve kolegije</a:t>
            </a:r>
            <a:endParaRPr lang="hr-HR" sz="18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'C'!$B$92:$B$101</c:f>
              <c:strCache>
                <c:ptCount val="9"/>
                <c:pt idx="0">
                  <c:v>3.        Propisana literatura (udžbenici, skripta i sl.) je korisna za razumijevanje sadržaja predmeta.</c:v>
                </c:pt>
                <c:pt idx="1">
                  <c:v>5.        Predmet vam je omogućio uvid u važnost područja i mogućnosti primjene.          </c:v>
                </c:pt>
                <c:pt idx="2">
                  <c:v>7.        Vježbe i seminari omogućili su razvijanje vještina, te praktičnu primjenu znanja.         </c:v>
                </c:pt>
                <c:pt idx="3">
                  <c:v>9.     Koju biste opću ocjenu dali ovom predmetu u cjelini</c:v>
                </c:pt>
                <c:pt idx="4">
                  <c:v>4.        Količina nastavnog sadržaja odgovara predviđenoj satnici predmeta.    </c:v>
                </c:pt>
                <c:pt idx="5">
                  <c:v>6.        Predavanja su na primjeren način bila popraćena vježbama, seminarima i sl.  </c:v>
                </c:pt>
                <c:pt idx="6">
                  <c:v>2.        Predmet nudi uvid u ključne sadržaje i omogućuje njihovo razumijevanje.              </c:v>
                </c:pt>
                <c:pt idx="7">
                  <c:v>8.        Organizacija predmeta potiče studente na aktivno sudjelovanje u nastavi.     </c:v>
                </c:pt>
                <c:pt idx="8">
                  <c:v>1.        Ciljevi i zahtjevi predmeta bili su jasno definirani. </c:v>
                </c:pt>
              </c:strCache>
            </c:strRef>
          </c:cat>
          <c:val>
            <c:numRef>
              <c:f>'C'!$C$92:$C$101</c:f>
              <c:numCache>
                <c:formatCode>0.00</c:formatCode>
                <c:ptCount val="10"/>
                <c:pt idx="0">
                  <c:v>4.3816527993611327</c:v>
                </c:pt>
                <c:pt idx="1">
                  <c:v>4.4557479172062511</c:v>
                </c:pt>
                <c:pt idx="2">
                  <c:v>4.465287760079427</c:v>
                </c:pt>
                <c:pt idx="3">
                  <c:v>4.4680236296178322</c:v>
                </c:pt>
                <c:pt idx="4">
                  <c:v>4.4932711963961962</c:v>
                </c:pt>
                <c:pt idx="5">
                  <c:v>4.5243192764026103</c:v>
                </c:pt>
                <c:pt idx="6">
                  <c:v>4.5279490185740183</c:v>
                </c:pt>
                <c:pt idx="7">
                  <c:v>4.5396302000468669</c:v>
                </c:pt>
                <c:pt idx="8">
                  <c:v>4.6496431269347935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3-4ADC-A5CB-AF380EBD52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55060288"/>
        <c:axId val="555062368"/>
      </c:barChart>
      <c:catAx>
        <c:axId val="55506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55062368"/>
        <c:crosses val="autoZero"/>
        <c:auto val="1"/>
        <c:lblAlgn val="ctr"/>
        <c:lblOffset val="100"/>
        <c:noMultiLvlLbl val="0"/>
      </c:catAx>
      <c:valAx>
        <c:axId val="555062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55060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19C37-0B9F-490B-89A2-2B9AA5D7B895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CFAF4EB-8A29-4924-B355-4DDDF16E341A}">
      <dgm:prSet custT="1"/>
      <dgm:spPr/>
      <dgm:t>
        <a:bodyPr/>
        <a:lstStyle/>
        <a:p>
          <a:r>
            <a:rPr lang="hr-HR" sz="2400" dirty="0"/>
            <a:t>Anketu je ispunilo od dvoje do 13 studenata po kolegiju, ovisno o kolegiju</a:t>
          </a:r>
          <a:endParaRPr lang="en-US" sz="2400" i="1" dirty="0"/>
        </a:p>
      </dgm:t>
    </dgm:pt>
    <dgm:pt modelId="{F2A6B3F0-A253-4222-9178-EDA87C5C2635}" type="parTrans" cxnId="{36E06B84-51D0-4456-8FC8-64292FDA0ADF}">
      <dgm:prSet/>
      <dgm:spPr/>
      <dgm:t>
        <a:bodyPr/>
        <a:lstStyle/>
        <a:p>
          <a:endParaRPr lang="en-US" sz="2800"/>
        </a:p>
      </dgm:t>
    </dgm:pt>
    <dgm:pt modelId="{9BFDD63F-32F5-4867-9165-BBA6B7A0592C}" type="sibTrans" cxnId="{36E06B84-51D0-4456-8FC8-64292FDA0ADF}">
      <dgm:prSet/>
      <dgm:spPr/>
      <dgm:t>
        <a:bodyPr/>
        <a:lstStyle/>
        <a:p>
          <a:endParaRPr lang="en-US"/>
        </a:p>
      </dgm:t>
    </dgm:pt>
    <dgm:pt modelId="{67657E66-733B-4721-B0BD-F1F19AD0EF9A}">
      <dgm:prSet custT="1"/>
      <dgm:spPr/>
      <dgm:t>
        <a:bodyPr/>
        <a:lstStyle/>
        <a:p>
          <a:r>
            <a:rPr lang="hr-HR" sz="2400" dirty="0"/>
            <a:t>Studenti su </a:t>
          </a:r>
          <a:r>
            <a:rPr lang="hr-HR" sz="2400" b="1" dirty="0"/>
            <a:t>ocjenama od 1 do 5 </a:t>
          </a:r>
          <a:r>
            <a:rPr lang="hr-HR" sz="2400" dirty="0"/>
            <a:t>prema ponuđenim pitanjima/kriterijima ocjenjivali </a:t>
          </a:r>
          <a:r>
            <a:rPr lang="hr-HR" sz="2400" b="1" dirty="0"/>
            <a:t>nastavnike po kolegijima </a:t>
          </a:r>
          <a:r>
            <a:rPr lang="hr-HR" sz="2400" dirty="0"/>
            <a:t>(21 nastavnika) i </a:t>
          </a:r>
          <a:r>
            <a:rPr lang="hr-HR" sz="2400" b="1" dirty="0"/>
            <a:t>kolegije</a:t>
          </a:r>
          <a:r>
            <a:rPr lang="hr-HR" sz="2400" dirty="0"/>
            <a:t> (23 kolegija). *</a:t>
          </a:r>
          <a:endParaRPr lang="en-US" sz="2400" dirty="0"/>
        </a:p>
      </dgm:t>
    </dgm:pt>
    <dgm:pt modelId="{DF3EF552-0C8A-4D1A-B3F1-E36CE8543A6B}" type="parTrans" cxnId="{A2AA3670-D4F4-481B-97F8-3BF2DA0A6C90}">
      <dgm:prSet/>
      <dgm:spPr/>
      <dgm:t>
        <a:bodyPr/>
        <a:lstStyle/>
        <a:p>
          <a:endParaRPr lang="en-US" sz="2800"/>
        </a:p>
      </dgm:t>
    </dgm:pt>
    <dgm:pt modelId="{7E022B3F-4EB4-45CD-AE9F-8D846DEE7342}" type="sibTrans" cxnId="{A2AA3670-D4F4-481B-97F8-3BF2DA0A6C90}">
      <dgm:prSet/>
      <dgm:spPr/>
      <dgm:t>
        <a:bodyPr/>
        <a:lstStyle/>
        <a:p>
          <a:endParaRPr lang="en-US"/>
        </a:p>
      </dgm:t>
    </dgm:pt>
    <dgm:pt modelId="{684D5378-3990-4DE1-BC99-28EA57A937AB}">
      <dgm:prSet custT="1"/>
      <dgm:spPr/>
      <dgm:t>
        <a:bodyPr/>
        <a:lstStyle/>
        <a:p>
          <a:r>
            <a:rPr lang="hr-HR" sz="2400" dirty="0"/>
            <a:t>Prikazane su </a:t>
          </a:r>
          <a:r>
            <a:rPr lang="hr-HR" sz="2400" b="1" dirty="0"/>
            <a:t>prosječne ocjene po pojedinim pitanjima </a:t>
          </a:r>
          <a:r>
            <a:rPr lang="hr-HR" sz="2400" dirty="0"/>
            <a:t>(1-13 – ocjene za nastavnike na kolegiju) zbirno za sve nastavnike i za sve kolegije (1-9 – ocjene za kolegije) te </a:t>
          </a:r>
          <a:r>
            <a:rPr lang="hr-HR" sz="2400" b="1" dirty="0"/>
            <a:t>broj prosječnih ocjena po pitanjima za nastavnike/kolegije prema razinama indikatora</a:t>
          </a:r>
          <a:endParaRPr lang="en-US" sz="2400" dirty="0"/>
        </a:p>
      </dgm:t>
    </dgm:pt>
    <dgm:pt modelId="{CADB80A6-1CFB-44A9-8B8E-DF87E66EDFF4}" type="parTrans" cxnId="{18A9821B-7808-4B85-8DCF-E7CCB5D8051B}">
      <dgm:prSet/>
      <dgm:spPr/>
      <dgm:t>
        <a:bodyPr/>
        <a:lstStyle/>
        <a:p>
          <a:endParaRPr lang="en-US" sz="2800"/>
        </a:p>
      </dgm:t>
    </dgm:pt>
    <dgm:pt modelId="{27273FD0-DCB7-467A-939C-DD205DF3DB1B}" type="sibTrans" cxnId="{18A9821B-7808-4B85-8DCF-E7CCB5D8051B}">
      <dgm:prSet/>
      <dgm:spPr/>
      <dgm:t>
        <a:bodyPr/>
        <a:lstStyle/>
        <a:p>
          <a:endParaRPr lang="en-US"/>
        </a:p>
      </dgm:t>
    </dgm:pt>
    <dgm:pt modelId="{686770E3-7319-4B50-A317-E985A613820D}">
      <dgm:prSet custT="1"/>
      <dgm:spPr/>
      <dgm:t>
        <a:bodyPr/>
        <a:lstStyle/>
        <a:p>
          <a:r>
            <a:rPr lang="hr-HR" sz="2400" dirty="0"/>
            <a:t>* iz obrade podataka izuzeti su kolegiji/nastavnici za koje je dobiven odgovor od samo jednog studenta</a:t>
          </a:r>
          <a:endParaRPr lang="en-US" sz="2400" dirty="0"/>
        </a:p>
      </dgm:t>
    </dgm:pt>
    <dgm:pt modelId="{E61FAF2F-875C-46C0-9686-A3D856DEA33C}" type="parTrans" cxnId="{C95973F7-D505-44EF-AAE8-C30EA614D5EB}">
      <dgm:prSet/>
      <dgm:spPr/>
      <dgm:t>
        <a:bodyPr/>
        <a:lstStyle/>
        <a:p>
          <a:endParaRPr lang="en-US" sz="2800"/>
        </a:p>
      </dgm:t>
    </dgm:pt>
    <dgm:pt modelId="{ACF6B84A-28A1-4F95-96E7-458886BD69D5}" type="sibTrans" cxnId="{C95973F7-D505-44EF-AAE8-C30EA614D5EB}">
      <dgm:prSet/>
      <dgm:spPr/>
      <dgm:t>
        <a:bodyPr/>
        <a:lstStyle/>
        <a:p>
          <a:endParaRPr lang="en-US"/>
        </a:p>
      </dgm:t>
    </dgm:pt>
    <dgm:pt modelId="{43BB030F-19BE-45AE-9763-770F17AC0B2A}" type="pres">
      <dgm:prSet presAssocID="{8E219C37-0B9F-490B-89A2-2B9AA5D7B895}" presName="vert0" presStyleCnt="0">
        <dgm:presLayoutVars>
          <dgm:dir/>
          <dgm:animOne val="branch"/>
          <dgm:animLvl val="lvl"/>
        </dgm:presLayoutVars>
      </dgm:prSet>
      <dgm:spPr/>
    </dgm:pt>
    <dgm:pt modelId="{0417E1C6-191A-4E8B-911A-02BF8938CC8A}" type="pres">
      <dgm:prSet presAssocID="{1CFAF4EB-8A29-4924-B355-4DDDF16E341A}" presName="thickLine" presStyleLbl="alignNode1" presStyleIdx="0" presStyleCnt="4"/>
      <dgm:spPr/>
    </dgm:pt>
    <dgm:pt modelId="{CDD8D65B-83F8-464D-8C9F-833004053FE2}" type="pres">
      <dgm:prSet presAssocID="{1CFAF4EB-8A29-4924-B355-4DDDF16E341A}" presName="horz1" presStyleCnt="0"/>
      <dgm:spPr/>
    </dgm:pt>
    <dgm:pt modelId="{E15CD89E-C332-4311-907F-A4E68480A3DD}" type="pres">
      <dgm:prSet presAssocID="{1CFAF4EB-8A29-4924-B355-4DDDF16E341A}" presName="tx1" presStyleLbl="revTx" presStyleIdx="0" presStyleCnt="4"/>
      <dgm:spPr/>
    </dgm:pt>
    <dgm:pt modelId="{61CB325B-39EC-4429-A332-D7B9F43B7A9D}" type="pres">
      <dgm:prSet presAssocID="{1CFAF4EB-8A29-4924-B355-4DDDF16E341A}" presName="vert1" presStyleCnt="0"/>
      <dgm:spPr/>
    </dgm:pt>
    <dgm:pt modelId="{EC34552D-8BA0-4892-82C6-59340C0026A4}" type="pres">
      <dgm:prSet presAssocID="{67657E66-733B-4721-B0BD-F1F19AD0EF9A}" presName="thickLine" presStyleLbl="alignNode1" presStyleIdx="1" presStyleCnt="4"/>
      <dgm:spPr/>
    </dgm:pt>
    <dgm:pt modelId="{C95BED73-F7BD-4460-86C0-4CEF2EDAA62A}" type="pres">
      <dgm:prSet presAssocID="{67657E66-733B-4721-B0BD-F1F19AD0EF9A}" presName="horz1" presStyleCnt="0"/>
      <dgm:spPr/>
    </dgm:pt>
    <dgm:pt modelId="{F09F539D-5166-45FF-B044-B3C766554279}" type="pres">
      <dgm:prSet presAssocID="{67657E66-733B-4721-B0BD-F1F19AD0EF9A}" presName="tx1" presStyleLbl="revTx" presStyleIdx="1" presStyleCnt="4"/>
      <dgm:spPr/>
    </dgm:pt>
    <dgm:pt modelId="{952A4EBE-955F-45E4-B9A2-D98419F2AAED}" type="pres">
      <dgm:prSet presAssocID="{67657E66-733B-4721-B0BD-F1F19AD0EF9A}" presName="vert1" presStyleCnt="0"/>
      <dgm:spPr/>
    </dgm:pt>
    <dgm:pt modelId="{5FC5E883-F542-47D4-A40B-DBB1D53B1559}" type="pres">
      <dgm:prSet presAssocID="{684D5378-3990-4DE1-BC99-28EA57A937AB}" presName="thickLine" presStyleLbl="alignNode1" presStyleIdx="2" presStyleCnt="4"/>
      <dgm:spPr/>
    </dgm:pt>
    <dgm:pt modelId="{87D53B54-9BD3-4949-A4E6-3BBED51ACEA0}" type="pres">
      <dgm:prSet presAssocID="{684D5378-3990-4DE1-BC99-28EA57A937AB}" presName="horz1" presStyleCnt="0"/>
      <dgm:spPr/>
    </dgm:pt>
    <dgm:pt modelId="{220F4BC4-855B-426F-8FC0-433D03EE59F9}" type="pres">
      <dgm:prSet presAssocID="{684D5378-3990-4DE1-BC99-28EA57A937AB}" presName="tx1" presStyleLbl="revTx" presStyleIdx="2" presStyleCnt="4" custScaleY="129572"/>
      <dgm:spPr/>
    </dgm:pt>
    <dgm:pt modelId="{3CED0805-2AA0-4283-952A-FD6396983A87}" type="pres">
      <dgm:prSet presAssocID="{684D5378-3990-4DE1-BC99-28EA57A937AB}" presName="vert1" presStyleCnt="0"/>
      <dgm:spPr/>
    </dgm:pt>
    <dgm:pt modelId="{ED78999E-FC00-4DC7-9F67-676D5B38825E}" type="pres">
      <dgm:prSet presAssocID="{686770E3-7319-4B50-A317-E985A613820D}" presName="thickLine" presStyleLbl="alignNode1" presStyleIdx="3" presStyleCnt="4"/>
      <dgm:spPr/>
    </dgm:pt>
    <dgm:pt modelId="{FE7C3523-DC1C-4A0A-BE74-E0D0FCEA0545}" type="pres">
      <dgm:prSet presAssocID="{686770E3-7319-4B50-A317-E985A613820D}" presName="horz1" presStyleCnt="0"/>
      <dgm:spPr/>
    </dgm:pt>
    <dgm:pt modelId="{D80B7949-8076-47EC-ACB2-F0C37254823F}" type="pres">
      <dgm:prSet presAssocID="{686770E3-7319-4B50-A317-E985A613820D}" presName="tx1" presStyleLbl="revTx" presStyleIdx="3" presStyleCnt="4"/>
      <dgm:spPr/>
    </dgm:pt>
    <dgm:pt modelId="{42447D15-698B-4294-9EE2-8099A75F00F3}" type="pres">
      <dgm:prSet presAssocID="{686770E3-7319-4B50-A317-E985A613820D}" presName="vert1" presStyleCnt="0"/>
      <dgm:spPr/>
    </dgm:pt>
  </dgm:ptLst>
  <dgm:cxnLst>
    <dgm:cxn modelId="{24AC8B0D-E38B-4C61-9802-3F1D36468092}" type="presOf" srcId="{1CFAF4EB-8A29-4924-B355-4DDDF16E341A}" destId="{E15CD89E-C332-4311-907F-A4E68480A3DD}" srcOrd="0" destOrd="0" presId="urn:microsoft.com/office/officeart/2008/layout/LinedList"/>
    <dgm:cxn modelId="{97B92411-E84A-4594-ADAF-4649F1D42B91}" type="presOf" srcId="{67657E66-733B-4721-B0BD-F1F19AD0EF9A}" destId="{F09F539D-5166-45FF-B044-B3C766554279}" srcOrd="0" destOrd="0" presId="urn:microsoft.com/office/officeart/2008/layout/LinedList"/>
    <dgm:cxn modelId="{18A9821B-7808-4B85-8DCF-E7CCB5D8051B}" srcId="{8E219C37-0B9F-490B-89A2-2B9AA5D7B895}" destId="{684D5378-3990-4DE1-BC99-28EA57A937AB}" srcOrd="2" destOrd="0" parTransId="{CADB80A6-1CFB-44A9-8B8E-DF87E66EDFF4}" sibTransId="{27273FD0-DCB7-467A-939C-DD205DF3DB1B}"/>
    <dgm:cxn modelId="{A2AA3670-D4F4-481B-97F8-3BF2DA0A6C90}" srcId="{8E219C37-0B9F-490B-89A2-2B9AA5D7B895}" destId="{67657E66-733B-4721-B0BD-F1F19AD0EF9A}" srcOrd="1" destOrd="0" parTransId="{DF3EF552-0C8A-4D1A-B3F1-E36CE8543A6B}" sibTransId="{7E022B3F-4EB4-45CD-AE9F-8D846DEE7342}"/>
    <dgm:cxn modelId="{36E06B84-51D0-4456-8FC8-64292FDA0ADF}" srcId="{8E219C37-0B9F-490B-89A2-2B9AA5D7B895}" destId="{1CFAF4EB-8A29-4924-B355-4DDDF16E341A}" srcOrd="0" destOrd="0" parTransId="{F2A6B3F0-A253-4222-9178-EDA87C5C2635}" sibTransId="{9BFDD63F-32F5-4867-9165-BBA6B7A0592C}"/>
    <dgm:cxn modelId="{BB361AA1-7782-4E78-A441-5706709809F2}" type="presOf" srcId="{684D5378-3990-4DE1-BC99-28EA57A937AB}" destId="{220F4BC4-855B-426F-8FC0-433D03EE59F9}" srcOrd="0" destOrd="0" presId="urn:microsoft.com/office/officeart/2008/layout/LinedList"/>
    <dgm:cxn modelId="{1C0D19C0-11A6-4C15-98A0-0E19B8AF651A}" type="presOf" srcId="{8E219C37-0B9F-490B-89A2-2B9AA5D7B895}" destId="{43BB030F-19BE-45AE-9763-770F17AC0B2A}" srcOrd="0" destOrd="0" presId="urn:microsoft.com/office/officeart/2008/layout/LinedList"/>
    <dgm:cxn modelId="{25C56FD5-6566-46F4-8618-9B058FB21FDD}" type="presOf" srcId="{686770E3-7319-4B50-A317-E985A613820D}" destId="{D80B7949-8076-47EC-ACB2-F0C37254823F}" srcOrd="0" destOrd="0" presId="urn:microsoft.com/office/officeart/2008/layout/LinedList"/>
    <dgm:cxn modelId="{C95973F7-D505-44EF-AAE8-C30EA614D5EB}" srcId="{8E219C37-0B9F-490B-89A2-2B9AA5D7B895}" destId="{686770E3-7319-4B50-A317-E985A613820D}" srcOrd="3" destOrd="0" parTransId="{E61FAF2F-875C-46C0-9686-A3D856DEA33C}" sibTransId="{ACF6B84A-28A1-4F95-96E7-458886BD69D5}"/>
    <dgm:cxn modelId="{937A1087-3DDC-4C0E-9C98-5AB6DAC19AA0}" type="presParOf" srcId="{43BB030F-19BE-45AE-9763-770F17AC0B2A}" destId="{0417E1C6-191A-4E8B-911A-02BF8938CC8A}" srcOrd="0" destOrd="0" presId="urn:microsoft.com/office/officeart/2008/layout/LinedList"/>
    <dgm:cxn modelId="{5E59DAE5-51F1-41B6-BA48-B64B149556A3}" type="presParOf" srcId="{43BB030F-19BE-45AE-9763-770F17AC0B2A}" destId="{CDD8D65B-83F8-464D-8C9F-833004053FE2}" srcOrd="1" destOrd="0" presId="urn:microsoft.com/office/officeart/2008/layout/LinedList"/>
    <dgm:cxn modelId="{818ABE1F-FF0B-4E48-A72A-30A0D7712F73}" type="presParOf" srcId="{CDD8D65B-83F8-464D-8C9F-833004053FE2}" destId="{E15CD89E-C332-4311-907F-A4E68480A3DD}" srcOrd="0" destOrd="0" presId="urn:microsoft.com/office/officeart/2008/layout/LinedList"/>
    <dgm:cxn modelId="{A06DC88B-C01A-4578-AF18-93EE01B449DF}" type="presParOf" srcId="{CDD8D65B-83F8-464D-8C9F-833004053FE2}" destId="{61CB325B-39EC-4429-A332-D7B9F43B7A9D}" srcOrd="1" destOrd="0" presId="urn:microsoft.com/office/officeart/2008/layout/LinedList"/>
    <dgm:cxn modelId="{779DA6DF-C8AB-4735-A4C1-CE835AA97803}" type="presParOf" srcId="{43BB030F-19BE-45AE-9763-770F17AC0B2A}" destId="{EC34552D-8BA0-4892-82C6-59340C0026A4}" srcOrd="2" destOrd="0" presId="urn:microsoft.com/office/officeart/2008/layout/LinedList"/>
    <dgm:cxn modelId="{70808D73-CBAF-40AA-9D4B-7CF6CB29B26D}" type="presParOf" srcId="{43BB030F-19BE-45AE-9763-770F17AC0B2A}" destId="{C95BED73-F7BD-4460-86C0-4CEF2EDAA62A}" srcOrd="3" destOrd="0" presId="urn:microsoft.com/office/officeart/2008/layout/LinedList"/>
    <dgm:cxn modelId="{5FBF0923-0937-4585-A510-052C10A21522}" type="presParOf" srcId="{C95BED73-F7BD-4460-86C0-4CEF2EDAA62A}" destId="{F09F539D-5166-45FF-B044-B3C766554279}" srcOrd="0" destOrd="0" presId="urn:microsoft.com/office/officeart/2008/layout/LinedList"/>
    <dgm:cxn modelId="{AB86587B-772B-491D-8FE2-E331DA24F1B4}" type="presParOf" srcId="{C95BED73-F7BD-4460-86C0-4CEF2EDAA62A}" destId="{952A4EBE-955F-45E4-B9A2-D98419F2AAED}" srcOrd="1" destOrd="0" presId="urn:microsoft.com/office/officeart/2008/layout/LinedList"/>
    <dgm:cxn modelId="{2C570B4F-AC6A-4E03-93B7-E7A3ABF24116}" type="presParOf" srcId="{43BB030F-19BE-45AE-9763-770F17AC0B2A}" destId="{5FC5E883-F542-47D4-A40B-DBB1D53B1559}" srcOrd="4" destOrd="0" presId="urn:microsoft.com/office/officeart/2008/layout/LinedList"/>
    <dgm:cxn modelId="{6829E86C-1915-4DC1-96D2-BDE13C0EB59C}" type="presParOf" srcId="{43BB030F-19BE-45AE-9763-770F17AC0B2A}" destId="{87D53B54-9BD3-4949-A4E6-3BBED51ACEA0}" srcOrd="5" destOrd="0" presId="urn:microsoft.com/office/officeart/2008/layout/LinedList"/>
    <dgm:cxn modelId="{28842121-EAC0-46CB-B9C9-8681EC169AA0}" type="presParOf" srcId="{87D53B54-9BD3-4949-A4E6-3BBED51ACEA0}" destId="{220F4BC4-855B-426F-8FC0-433D03EE59F9}" srcOrd="0" destOrd="0" presId="urn:microsoft.com/office/officeart/2008/layout/LinedList"/>
    <dgm:cxn modelId="{2AE9111D-B969-413B-BF9E-9C7A6520C9BA}" type="presParOf" srcId="{87D53B54-9BD3-4949-A4E6-3BBED51ACEA0}" destId="{3CED0805-2AA0-4283-952A-FD6396983A87}" srcOrd="1" destOrd="0" presId="urn:microsoft.com/office/officeart/2008/layout/LinedList"/>
    <dgm:cxn modelId="{5949D1F2-0F61-4774-97EB-25FFD606C8DC}" type="presParOf" srcId="{43BB030F-19BE-45AE-9763-770F17AC0B2A}" destId="{ED78999E-FC00-4DC7-9F67-676D5B38825E}" srcOrd="6" destOrd="0" presId="urn:microsoft.com/office/officeart/2008/layout/LinedList"/>
    <dgm:cxn modelId="{D6888A33-5AE2-4046-AA72-86D0536AF25D}" type="presParOf" srcId="{43BB030F-19BE-45AE-9763-770F17AC0B2A}" destId="{FE7C3523-DC1C-4A0A-BE74-E0D0FCEA0545}" srcOrd="7" destOrd="0" presId="urn:microsoft.com/office/officeart/2008/layout/LinedList"/>
    <dgm:cxn modelId="{EE8903E1-8A3F-45AD-A36B-3258E1C93E79}" type="presParOf" srcId="{FE7C3523-DC1C-4A0A-BE74-E0D0FCEA0545}" destId="{D80B7949-8076-47EC-ACB2-F0C37254823F}" srcOrd="0" destOrd="0" presId="urn:microsoft.com/office/officeart/2008/layout/LinedList"/>
    <dgm:cxn modelId="{82A73118-AEF0-4757-857E-8D313B342A53}" type="presParOf" srcId="{FE7C3523-DC1C-4A0A-BE74-E0D0FCEA0545}" destId="{42447D15-698B-4294-9EE2-8099A75F00F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C6B3D1-4C48-4C80-AFF7-A7D05D25167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58F32C-3855-4E60-A35C-87890CEE0622}">
      <dgm:prSet/>
      <dgm:spPr/>
      <dgm:t>
        <a:bodyPr/>
        <a:lstStyle/>
        <a:p>
          <a:r>
            <a:rPr lang="en-GB" b="1" dirty="0" err="1"/>
            <a:t>Razina</a:t>
          </a:r>
          <a:r>
            <a:rPr lang="en-GB" b="1" dirty="0"/>
            <a:t> </a:t>
          </a:r>
          <a:r>
            <a:rPr lang="en-GB" b="1" dirty="0" err="1"/>
            <a:t>koja</a:t>
          </a:r>
          <a:r>
            <a:rPr lang="en-GB" b="1" dirty="0"/>
            <a:t> </a:t>
          </a:r>
          <a:r>
            <a:rPr lang="en-GB" b="1" dirty="0" err="1"/>
            <a:t>zahtijeva</a:t>
          </a:r>
          <a:r>
            <a:rPr lang="en-GB" b="1" dirty="0"/>
            <a:t> </a:t>
          </a:r>
          <a:r>
            <a:rPr lang="en-GB" b="1" dirty="0" err="1"/>
            <a:t>preventivne</a:t>
          </a:r>
          <a:r>
            <a:rPr lang="en-GB" b="1" dirty="0"/>
            <a:t> </a:t>
          </a:r>
          <a:r>
            <a:rPr lang="en-GB" b="1" dirty="0" err="1"/>
            <a:t>ili</a:t>
          </a:r>
          <a:r>
            <a:rPr lang="en-GB" b="1" dirty="0"/>
            <a:t> </a:t>
          </a:r>
          <a:r>
            <a:rPr lang="en-GB" b="1" dirty="0" err="1"/>
            <a:t>korektivne</a:t>
          </a:r>
          <a:r>
            <a:rPr lang="en-GB" b="1" dirty="0"/>
            <a:t> </a:t>
          </a:r>
          <a:r>
            <a:rPr lang="en-GB" b="1" dirty="0" err="1"/>
            <a:t>postupke</a:t>
          </a:r>
          <a:r>
            <a:rPr lang="en-GB" dirty="0"/>
            <a:t>: </a:t>
          </a:r>
          <a:r>
            <a:rPr lang="en-GB" dirty="0" err="1"/>
            <a:t>pojedinačne</a:t>
          </a:r>
          <a:r>
            <a:rPr lang="en-GB" dirty="0"/>
            <a:t> </a:t>
          </a:r>
          <a:r>
            <a:rPr lang="en-GB" dirty="0" err="1"/>
            <a:t>ocjene</a:t>
          </a:r>
          <a:r>
            <a:rPr lang="en-GB" dirty="0"/>
            <a:t> po </a:t>
          </a:r>
          <a:r>
            <a:rPr lang="en-GB" dirty="0" err="1"/>
            <a:t>pitanjima</a:t>
          </a:r>
          <a:r>
            <a:rPr lang="en-GB" dirty="0"/>
            <a:t>, </a:t>
          </a:r>
          <a:r>
            <a:rPr lang="en-GB" dirty="0" err="1"/>
            <a:t>ukupna</a:t>
          </a:r>
          <a:r>
            <a:rPr lang="en-GB" dirty="0"/>
            <a:t> </a:t>
          </a:r>
          <a:r>
            <a:rPr lang="en-GB" dirty="0" err="1"/>
            <a:t>prosječna</a:t>
          </a:r>
          <a:r>
            <a:rPr lang="en-GB" dirty="0"/>
            <a:t> </a:t>
          </a:r>
          <a:r>
            <a:rPr lang="en-GB" dirty="0" err="1"/>
            <a:t>ocjena</a:t>
          </a:r>
          <a:r>
            <a:rPr lang="en-GB" dirty="0"/>
            <a:t> </a:t>
          </a:r>
          <a:r>
            <a:rPr lang="en-GB" dirty="0" err="1"/>
            <a:t>nastavnika</a:t>
          </a:r>
          <a:r>
            <a:rPr lang="en-GB" dirty="0"/>
            <a:t> </a:t>
          </a:r>
          <a:r>
            <a:rPr lang="en-GB" dirty="0" err="1"/>
            <a:t>i</a:t>
          </a:r>
          <a:r>
            <a:rPr lang="en-GB" dirty="0"/>
            <a:t> </a:t>
          </a:r>
          <a:r>
            <a:rPr lang="en-GB" dirty="0" err="1"/>
            <a:t>predmeta</a:t>
          </a:r>
          <a:r>
            <a:rPr lang="en-GB" dirty="0"/>
            <a:t> </a:t>
          </a:r>
          <a:r>
            <a:rPr lang="en-GB" b="1" dirty="0"/>
            <a:t>&lt; 3</a:t>
          </a:r>
          <a:r>
            <a:rPr lang="en-GB" dirty="0"/>
            <a:t> </a:t>
          </a:r>
          <a:r>
            <a:rPr lang="en-GB" b="1" dirty="0" err="1"/>
            <a:t>i</a:t>
          </a:r>
          <a:r>
            <a:rPr lang="en-GB" b="1" dirty="0"/>
            <a:t>/</a:t>
          </a:r>
          <a:r>
            <a:rPr lang="en-GB" b="1" dirty="0" err="1"/>
            <a:t>ili</a:t>
          </a:r>
          <a:r>
            <a:rPr lang="en-GB" b="1" dirty="0"/>
            <a:t> </a:t>
          </a:r>
          <a:r>
            <a:rPr lang="en-GB" b="1" dirty="0" err="1"/>
            <a:t>negativni</a:t>
          </a:r>
          <a:r>
            <a:rPr lang="en-GB" b="1" dirty="0"/>
            <a:t> </a:t>
          </a:r>
          <a:r>
            <a:rPr lang="en-GB" b="1" dirty="0" err="1"/>
            <a:t>komentari</a:t>
          </a:r>
          <a:r>
            <a:rPr lang="en-GB" b="1" dirty="0"/>
            <a:t> </a:t>
          </a:r>
          <a:r>
            <a:rPr lang="en-GB" b="1" dirty="0" err="1"/>
            <a:t>studenata</a:t>
          </a:r>
          <a:endParaRPr lang="en-US" dirty="0"/>
        </a:p>
      </dgm:t>
    </dgm:pt>
    <dgm:pt modelId="{5DE4CC66-A987-4925-A11C-543090856956}" type="parTrans" cxnId="{FFB51D76-1DA5-4CC9-BE40-10D8DDF49016}">
      <dgm:prSet/>
      <dgm:spPr/>
      <dgm:t>
        <a:bodyPr/>
        <a:lstStyle/>
        <a:p>
          <a:endParaRPr lang="en-US"/>
        </a:p>
      </dgm:t>
    </dgm:pt>
    <dgm:pt modelId="{E0DBD943-6E4C-4322-9677-EB9CDB670D1D}" type="sibTrans" cxnId="{FFB51D76-1DA5-4CC9-BE40-10D8DDF49016}">
      <dgm:prSet/>
      <dgm:spPr/>
      <dgm:t>
        <a:bodyPr/>
        <a:lstStyle/>
        <a:p>
          <a:endParaRPr lang="en-US"/>
        </a:p>
      </dgm:t>
    </dgm:pt>
    <dgm:pt modelId="{CD74EA21-91AD-4724-909D-CF015C281B43}">
      <dgm:prSet custT="1"/>
      <dgm:spPr/>
      <dgm:t>
        <a:bodyPr/>
        <a:lstStyle/>
        <a:p>
          <a:r>
            <a:rPr lang="en-GB" sz="2800" b="1" dirty="0" err="1"/>
            <a:t>Zadovoljavajuća</a:t>
          </a:r>
          <a:r>
            <a:rPr lang="en-GB" sz="2800" b="1" dirty="0"/>
            <a:t> </a:t>
          </a:r>
          <a:r>
            <a:rPr lang="en-GB" sz="2800" b="1" dirty="0" err="1"/>
            <a:t>razina</a:t>
          </a:r>
          <a:r>
            <a:rPr lang="en-GB" sz="2800" dirty="0"/>
            <a:t>: </a:t>
          </a:r>
          <a:r>
            <a:rPr lang="en-GB" sz="2800" dirty="0" err="1"/>
            <a:t>pojedinačne</a:t>
          </a:r>
          <a:r>
            <a:rPr lang="en-GB" sz="2800" dirty="0"/>
            <a:t> </a:t>
          </a:r>
          <a:r>
            <a:rPr lang="en-GB" sz="2800" dirty="0" err="1"/>
            <a:t>ocjene</a:t>
          </a:r>
          <a:r>
            <a:rPr lang="en-GB" sz="2800" dirty="0"/>
            <a:t> po </a:t>
          </a:r>
          <a:r>
            <a:rPr lang="en-GB" sz="2800" dirty="0" err="1"/>
            <a:t>pitanjima</a:t>
          </a:r>
          <a:r>
            <a:rPr lang="en-GB" sz="2800" dirty="0"/>
            <a:t>, </a:t>
          </a:r>
          <a:r>
            <a:rPr lang="en-GB" sz="2800" dirty="0" err="1"/>
            <a:t>opća</a:t>
          </a:r>
          <a:r>
            <a:rPr lang="en-GB" sz="2800" dirty="0"/>
            <a:t> </a:t>
          </a:r>
          <a:r>
            <a:rPr lang="en-GB" sz="2800" dirty="0" err="1"/>
            <a:t>i</a:t>
          </a:r>
          <a:r>
            <a:rPr lang="en-GB" sz="2800" dirty="0"/>
            <a:t> </a:t>
          </a:r>
          <a:r>
            <a:rPr lang="en-GB" sz="2800" dirty="0" err="1"/>
            <a:t>prosječna</a:t>
          </a:r>
          <a:r>
            <a:rPr lang="en-GB" sz="2800" dirty="0"/>
            <a:t> </a:t>
          </a:r>
          <a:r>
            <a:rPr lang="en-GB" sz="2800" dirty="0" err="1"/>
            <a:t>ocjena</a:t>
          </a:r>
          <a:r>
            <a:rPr lang="en-GB" sz="2800" dirty="0"/>
            <a:t> </a:t>
          </a:r>
          <a:r>
            <a:rPr lang="en-GB" sz="2800" dirty="0" err="1"/>
            <a:t>nastavnika</a:t>
          </a:r>
          <a:r>
            <a:rPr lang="en-GB" sz="2800" dirty="0"/>
            <a:t> </a:t>
          </a:r>
          <a:r>
            <a:rPr lang="en-GB" sz="2800" dirty="0" err="1"/>
            <a:t>i</a:t>
          </a:r>
          <a:r>
            <a:rPr lang="en-GB" sz="2800" dirty="0"/>
            <a:t> </a:t>
          </a:r>
          <a:r>
            <a:rPr lang="en-GB" sz="2800" dirty="0" err="1"/>
            <a:t>predmeta</a:t>
          </a:r>
          <a:r>
            <a:rPr lang="en-GB" sz="2800" dirty="0"/>
            <a:t> </a:t>
          </a:r>
          <a:r>
            <a:rPr lang="en-GB" sz="2800" dirty="0" err="1"/>
            <a:t>između</a:t>
          </a:r>
          <a:r>
            <a:rPr lang="en-GB" sz="2800" dirty="0"/>
            <a:t> </a:t>
          </a:r>
          <a:r>
            <a:rPr lang="en-GB" sz="2800" b="1" dirty="0"/>
            <a:t>3 </a:t>
          </a:r>
          <a:r>
            <a:rPr lang="en-GB" sz="2800" b="1" dirty="0" err="1"/>
            <a:t>i</a:t>
          </a:r>
          <a:r>
            <a:rPr lang="en-GB" sz="2800" b="1" dirty="0"/>
            <a:t> 4</a:t>
          </a:r>
          <a:endParaRPr lang="en-US" sz="2800" dirty="0"/>
        </a:p>
      </dgm:t>
    </dgm:pt>
    <dgm:pt modelId="{E58EE7E8-C7EA-46E1-90B2-1FBBF62C7447}" type="parTrans" cxnId="{579087FE-9D61-4348-B96A-E6C2AFB717CF}">
      <dgm:prSet/>
      <dgm:spPr/>
      <dgm:t>
        <a:bodyPr/>
        <a:lstStyle/>
        <a:p>
          <a:endParaRPr lang="en-US"/>
        </a:p>
      </dgm:t>
    </dgm:pt>
    <dgm:pt modelId="{3B6E4C9C-79EF-46A8-AEC8-9BC523118374}" type="sibTrans" cxnId="{579087FE-9D61-4348-B96A-E6C2AFB717CF}">
      <dgm:prSet/>
      <dgm:spPr/>
      <dgm:t>
        <a:bodyPr/>
        <a:lstStyle/>
        <a:p>
          <a:endParaRPr lang="en-US"/>
        </a:p>
      </dgm:t>
    </dgm:pt>
    <dgm:pt modelId="{A38FED1B-35E6-4FC5-946A-524C7DFB77A6}">
      <dgm:prSet custT="1"/>
      <dgm:spPr/>
      <dgm:t>
        <a:bodyPr/>
        <a:lstStyle/>
        <a:p>
          <a:r>
            <a:rPr lang="en-GB" sz="2800" b="1" dirty="0" err="1"/>
            <a:t>Poželjna</a:t>
          </a:r>
          <a:r>
            <a:rPr lang="en-GB" sz="2800" b="1" dirty="0"/>
            <a:t> </a:t>
          </a:r>
          <a:r>
            <a:rPr lang="en-GB" sz="2800" b="1" dirty="0" err="1"/>
            <a:t>razina</a:t>
          </a:r>
          <a:r>
            <a:rPr lang="en-GB" sz="2800" dirty="0"/>
            <a:t>: </a:t>
          </a:r>
          <a:r>
            <a:rPr lang="en-GB" sz="2800" dirty="0" err="1"/>
            <a:t>pojedinačne</a:t>
          </a:r>
          <a:r>
            <a:rPr lang="en-GB" sz="2800" dirty="0"/>
            <a:t> </a:t>
          </a:r>
          <a:r>
            <a:rPr lang="en-GB" sz="2800" dirty="0" err="1"/>
            <a:t>ocjene</a:t>
          </a:r>
          <a:r>
            <a:rPr lang="en-GB" sz="2800" dirty="0"/>
            <a:t> po </a:t>
          </a:r>
          <a:r>
            <a:rPr lang="en-GB" sz="2800" dirty="0" err="1"/>
            <a:t>pitanjima</a:t>
          </a:r>
          <a:r>
            <a:rPr lang="en-GB" sz="2800" dirty="0"/>
            <a:t>, </a:t>
          </a:r>
          <a:r>
            <a:rPr lang="en-GB" sz="2800" dirty="0" err="1"/>
            <a:t>opća</a:t>
          </a:r>
          <a:r>
            <a:rPr lang="en-GB" sz="2800" dirty="0"/>
            <a:t> </a:t>
          </a:r>
          <a:r>
            <a:rPr lang="en-GB" sz="2800" dirty="0" err="1"/>
            <a:t>i</a:t>
          </a:r>
          <a:r>
            <a:rPr lang="en-GB" sz="2800" dirty="0"/>
            <a:t> </a:t>
          </a:r>
          <a:r>
            <a:rPr lang="en-GB" sz="2800" dirty="0" err="1"/>
            <a:t>prosječna</a:t>
          </a:r>
          <a:r>
            <a:rPr lang="en-GB" sz="2800" dirty="0"/>
            <a:t> </a:t>
          </a:r>
          <a:r>
            <a:rPr lang="en-GB" sz="2800" dirty="0" err="1"/>
            <a:t>ocjena</a:t>
          </a:r>
          <a:r>
            <a:rPr lang="en-GB" sz="2800" dirty="0"/>
            <a:t> </a:t>
          </a:r>
          <a:r>
            <a:rPr lang="en-GB" sz="2800" dirty="0" err="1"/>
            <a:t>nastavnika</a:t>
          </a:r>
          <a:r>
            <a:rPr lang="en-GB" sz="2800" dirty="0"/>
            <a:t> </a:t>
          </a:r>
          <a:r>
            <a:rPr lang="en-GB" sz="2800" dirty="0" err="1"/>
            <a:t>i</a:t>
          </a:r>
          <a:r>
            <a:rPr lang="en-GB" sz="2800" dirty="0"/>
            <a:t> </a:t>
          </a:r>
          <a:r>
            <a:rPr lang="en-GB" sz="2800" dirty="0" err="1"/>
            <a:t>predmeta</a:t>
          </a:r>
          <a:r>
            <a:rPr lang="en-GB" sz="2800" dirty="0"/>
            <a:t> </a:t>
          </a:r>
          <a:r>
            <a:rPr lang="en-GB" sz="2800" b="1" dirty="0"/>
            <a:t>≥ 4</a:t>
          </a:r>
          <a:r>
            <a:rPr lang="hr-HR" sz="2800" b="1" dirty="0"/>
            <a:t> </a:t>
          </a:r>
          <a:endParaRPr lang="en-US" sz="2800" dirty="0"/>
        </a:p>
      </dgm:t>
    </dgm:pt>
    <dgm:pt modelId="{64932123-D967-4C89-B616-3ECA0AAD0944}" type="parTrans" cxnId="{E42943C5-9C89-41F7-B937-8B4632368E24}">
      <dgm:prSet/>
      <dgm:spPr/>
      <dgm:t>
        <a:bodyPr/>
        <a:lstStyle/>
        <a:p>
          <a:endParaRPr lang="en-US"/>
        </a:p>
      </dgm:t>
    </dgm:pt>
    <dgm:pt modelId="{D1547F83-087F-4E2C-A7B0-AFD48F3D8D4F}" type="sibTrans" cxnId="{E42943C5-9C89-41F7-B937-8B4632368E24}">
      <dgm:prSet/>
      <dgm:spPr/>
      <dgm:t>
        <a:bodyPr/>
        <a:lstStyle/>
        <a:p>
          <a:endParaRPr lang="en-US"/>
        </a:p>
      </dgm:t>
    </dgm:pt>
    <dgm:pt modelId="{7764ADAE-F28C-40DB-B5E2-1E54D0B21470}" type="pres">
      <dgm:prSet presAssocID="{ADC6B3D1-4C48-4C80-AFF7-A7D05D25167B}" presName="vert0" presStyleCnt="0">
        <dgm:presLayoutVars>
          <dgm:dir/>
          <dgm:animOne val="branch"/>
          <dgm:animLvl val="lvl"/>
        </dgm:presLayoutVars>
      </dgm:prSet>
      <dgm:spPr/>
    </dgm:pt>
    <dgm:pt modelId="{71C998B2-98F5-4279-8E05-F1DC68B9E7C2}" type="pres">
      <dgm:prSet presAssocID="{9D58F32C-3855-4E60-A35C-87890CEE0622}" presName="thickLine" presStyleLbl="alignNode1" presStyleIdx="0" presStyleCnt="3"/>
      <dgm:spPr/>
    </dgm:pt>
    <dgm:pt modelId="{6AD8D507-0B86-4B1D-88AA-A700FF33A6C1}" type="pres">
      <dgm:prSet presAssocID="{9D58F32C-3855-4E60-A35C-87890CEE0622}" presName="horz1" presStyleCnt="0"/>
      <dgm:spPr/>
    </dgm:pt>
    <dgm:pt modelId="{63C91DE1-8C10-4FD7-8EA3-44D1C3CCBB26}" type="pres">
      <dgm:prSet presAssocID="{9D58F32C-3855-4E60-A35C-87890CEE0622}" presName="tx1" presStyleLbl="revTx" presStyleIdx="0" presStyleCnt="3"/>
      <dgm:spPr/>
    </dgm:pt>
    <dgm:pt modelId="{754B239B-17BD-45AE-BB70-8A8DEA432BC0}" type="pres">
      <dgm:prSet presAssocID="{9D58F32C-3855-4E60-A35C-87890CEE0622}" presName="vert1" presStyleCnt="0"/>
      <dgm:spPr/>
    </dgm:pt>
    <dgm:pt modelId="{440129A9-F349-45BB-82F1-68874C2FB4B0}" type="pres">
      <dgm:prSet presAssocID="{CD74EA21-91AD-4724-909D-CF015C281B43}" presName="thickLine" presStyleLbl="alignNode1" presStyleIdx="1" presStyleCnt="3"/>
      <dgm:spPr/>
    </dgm:pt>
    <dgm:pt modelId="{A5E82758-3898-4B11-9754-BD00C33148C4}" type="pres">
      <dgm:prSet presAssocID="{CD74EA21-91AD-4724-909D-CF015C281B43}" presName="horz1" presStyleCnt="0"/>
      <dgm:spPr/>
    </dgm:pt>
    <dgm:pt modelId="{57301D3C-E83E-42F3-B393-2732FE5F7FFF}" type="pres">
      <dgm:prSet presAssocID="{CD74EA21-91AD-4724-909D-CF015C281B43}" presName="tx1" presStyleLbl="revTx" presStyleIdx="1" presStyleCnt="3"/>
      <dgm:spPr/>
    </dgm:pt>
    <dgm:pt modelId="{A3EF7668-463C-486B-A93B-83D3D0C917EB}" type="pres">
      <dgm:prSet presAssocID="{CD74EA21-91AD-4724-909D-CF015C281B43}" presName="vert1" presStyleCnt="0"/>
      <dgm:spPr/>
    </dgm:pt>
    <dgm:pt modelId="{AB48F844-0657-4118-8D08-858B0A29C297}" type="pres">
      <dgm:prSet presAssocID="{A38FED1B-35E6-4FC5-946A-524C7DFB77A6}" presName="thickLine" presStyleLbl="alignNode1" presStyleIdx="2" presStyleCnt="3"/>
      <dgm:spPr/>
    </dgm:pt>
    <dgm:pt modelId="{84A88CC7-A052-4ECA-9CD0-D3746510965C}" type="pres">
      <dgm:prSet presAssocID="{A38FED1B-35E6-4FC5-946A-524C7DFB77A6}" presName="horz1" presStyleCnt="0"/>
      <dgm:spPr/>
    </dgm:pt>
    <dgm:pt modelId="{3F749013-0CCA-4C69-A957-2FC0865752BF}" type="pres">
      <dgm:prSet presAssocID="{A38FED1B-35E6-4FC5-946A-524C7DFB77A6}" presName="tx1" presStyleLbl="revTx" presStyleIdx="2" presStyleCnt="3"/>
      <dgm:spPr/>
    </dgm:pt>
    <dgm:pt modelId="{1579625A-AE7E-448A-8D1D-E6B78ADDA350}" type="pres">
      <dgm:prSet presAssocID="{A38FED1B-35E6-4FC5-946A-524C7DFB77A6}" presName="vert1" presStyleCnt="0"/>
      <dgm:spPr/>
    </dgm:pt>
  </dgm:ptLst>
  <dgm:cxnLst>
    <dgm:cxn modelId="{5DE4DB5B-79E3-4C3B-882C-08EEBC7D8819}" type="presOf" srcId="{CD74EA21-91AD-4724-909D-CF015C281B43}" destId="{57301D3C-E83E-42F3-B393-2732FE5F7FFF}" srcOrd="0" destOrd="0" presId="urn:microsoft.com/office/officeart/2008/layout/LinedList"/>
    <dgm:cxn modelId="{41748C42-9B46-4D71-84B6-5D5283E4B163}" type="presOf" srcId="{9D58F32C-3855-4E60-A35C-87890CEE0622}" destId="{63C91DE1-8C10-4FD7-8EA3-44D1C3CCBB26}" srcOrd="0" destOrd="0" presId="urn:microsoft.com/office/officeart/2008/layout/LinedList"/>
    <dgm:cxn modelId="{FFB51D76-1DA5-4CC9-BE40-10D8DDF49016}" srcId="{ADC6B3D1-4C48-4C80-AFF7-A7D05D25167B}" destId="{9D58F32C-3855-4E60-A35C-87890CEE0622}" srcOrd="0" destOrd="0" parTransId="{5DE4CC66-A987-4925-A11C-543090856956}" sibTransId="{E0DBD943-6E4C-4322-9677-EB9CDB670D1D}"/>
    <dgm:cxn modelId="{902A5098-DA5F-4C45-946E-8B8E965C5A6E}" type="presOf" srcId="{A38FED1B-35E6-4FC5-946A-524C7DFB77A6}" destId="{3F749013-0CCA-4C69-A957-2FC0865752BF}" srcOrd="0" destOrd="0" presId="urn:microsoft.com/office/officeart/2008/layout/LinedList"/>
    <dgm:cxn modelId="{E42943C5-9C89-41F7-B937-8B4632368E24}" srcId="{ADC6B3D1-4C48-4C80-AFF7-A7D05D25167B}" destId="{A38FED1B-35E6-4FC5-946A-524C7DFB77A6}" srcOrd="2" destOrd="0" parTransId="{64932123-D967-4C89-B616-3ECA0AAD0944}" sibTransId="{D1547F83-087F-4E2C-A7B0-AFD48F3D8D4F}"/>
    <dgm:cxn modelId="{731E9BCF-B5CA-4EA8-A4E3-0A8FCE18D695}" type="presOf" srcId="{ADC6B3D1-4C48-4C80-AFF7-A7D05D25167B}" destId="{7764ADAE-F28C-40DB-B5E2-1E54D0B21470}" srcOrd="0" destOrd="0" presId="urn:microsoft.com/office/officeart/2008/layout/LinedList"/>
    <dgm:cxn modelId="{579087FE-9D61-4348-B96A-E6C2AFB717CF}" srcId="{ADC6B3D1-4C48-4C80-AFF7-A7D05D25167B}" destId="{CD74EA21-91AD-4724-909D-CF015C281B43}" srcOrd="1" destOrd="0" parTransId="{E58EE7E8-C7EA-46E1-90B2-1FBBF62C7447}" sibTransId="{3B6E4C9C-79EF-46A8-AEC8-9BC523118374}"/>
    <dgm:cxn modelId="{BF58D70A-D24F-4CA0-8576-826AE04974CC}" type="presParOf" srcId="{7764ADAE-F28C-40DB-B5E2-1E54D0B21470}" destId="{71C998B2-98F5-4279-8E05-F1DC68B9E7C2}" srcOrd="0" destOrd="0" presId="urn:microsoft.com/office/officeart/2008/layout/LinedList"/>
    <dgm:cxn modelId="{621B43BA-E845-4F9B-BF8B-876671AC8BD5}" type="presParOf" srcId="{7764ADAE-F28C-40DB-B5E2-1E54D0B21470}" destId="{6AD8D507-0B86-4B1D-88AA-A700FF33A6C1}" srcOrd="1" destOrd="0" presId="urn:microsoft.com/office/officeart/2008/layout/LinedList"/>
    <dgm:cxn modelId="{FADF6152-FA5D-4D4C-B441-18D5BC2AF649}" type="presParOf" srcId="{6AD8D507-0B86-4B1D-88AA-A700FF33A6C1}" destId="{63C91DE1-8C10-4FD7-8EA3-44D1C3CCBB26}" srcOrd="0" destOrd="0" presId="urn:microsoft.com/office/officeart/2008/layout/LinedList"/>
    <dgm:cxn modelId="{F092183B-08D0-4762-8CC7-D141FF38D96E}" type="presParOf" srcId="{6AD8D507-0B86-4B1D-88AA-A700FF33A6C1}" destId="{754B239B-17BD-45AE-BB70-8A8DEA432BC0}" srcOrd="1" destOrd="0" presId="urn:microsoft.com/office/officeart/2008/layout/LinedList"/>
    <dgm:cxn modelId="{439611EB-2332-4AF8-89DC-E6B5AB8299E0}" type="presParOf" srcId="{7764ADAE-F28C-40DB-B5E2-1E54D0B21470}" destId="{440129A9-F349-45BB-82F1-68874C2FB4B0}" srcOrd="2" destOrd="0" presId="urn:microsoft.com/office/officeart/2008/layout/LinedList"/>
    <dgm:cxn modelId="{400A025B-2550-458F-8DE0-BAC2E4E95B37}" type="presParOf" srcId="{7764ADAE-F28C-40DB-B5E2-1E54D0B21470}" destId="{A5E82758-3898-4B11-9754-BD00C33148C4}" srcOrd="3" destOrd="0" presId="urn:microsoft.com/office/officeart/2008/layout/LinedList"/>
    <dgm:cxn modelId="{A328D104-3AFE-4484-BA04-A46453DA102F}" type="presParOf" srcId="{A5E82758-3898-4B11-9754-BD00C33148C4}" destId="{57301D3C-E83E-42F3-B393-2732FE5F7FFF}" srcOrd="0" destOrd="0" presId="urn:microsoft.com/office/officeart/2008/layout/LinedList"/>
    <dgm:cxn modelId="{7C5CEA86-8257-438E-A787-5A0C32BE6AF2}" type="presParOf" srcId="{A5E82758-3898-4B11-9754-BD00C33148C4}" destId="{A3EF7668-463C-486B-A93B-83D3D0C917EB}" srcOrd="1" destOrd="0" presId="urn:microsoft.com/office/officeart/2008/layout/LinedList"/>
    <dgm:cxn modelId="{A7114A12-8E9D-44EE-9E28-2F0DD9C4CFBE}" type="presParOf" srcId="{7764ADAE-F28C-40DB-B5E2-1E54D0B21470}" destId="{AB48F844-0657-4118-8D08-858B0A29C297}" srcOrd="4" destOrd="0" presId="urn:microsoft.com/office/officeart/2008/layout/LinedList"/>
    <dgm:cxn modelId="{02B0B255-2942-4A9E-8625-E16DD9BB2447}" type="presParOf" srcId="{7764ADAE-F28C-40DB-B5E2-1E54D0B21470}" destId="{84A88CC7-A052-4ECA-9CD0-D3746510965C}" srcOrd="5" destOrd="0" presId="urn:microsoft.com/office/officeart/2008/layout/LinedList"/>
    <dgm:cxn modelId="{10251F9A-6981-46BC-A085-C0883255C2C2}" type="presParOf" srcId="{84A88CC7-A052-4ECA-9CD0-D3746510965C}" destId="{3F749013-0CCA-4C69-A957-2FC0865752BF}" srcOrd="0" destOrd="0" presId="urn:microsoft.com/office/officeart/2008/layout/LinedList"/>
    <dgm:cxn modelId="{FCD1F74C-BD58-483F-8602-3F3BB9253179}" type="presParOf" srcId="{84A88CC7-A052-4ECA-9CD0-D3746510965C}" destId="{1579625A-AE7E-448A-8D1D-E6B78ADDA3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7E1C6-191A-4E8B-911A-02BF8938CC8A}">
      <dsp:nvSpPr>
        <dsp:cNvPr id="0" name=""/>
        <dsp:cNvSpPr/>
      </dsp:nvSpPr>
      <dsp:spPr>
        <a:xfrm>
          <a:off x="0" y="1306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CD89E-C332-4311-907F-A4E68480A3DD}">
      <dsp:nvSpPr>
        <dsp:cNvPr id="0" name=""/>
        <dsp:cNvSpPr/>
      </dsp:nvSpPr>
      <dsp:spPr>
        <a:xfrm>
          <a:off x="0" y="1306"/>
          <a:ext cx="10515600" cy="114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Anketu je ispunilo od dvoje do 13 studenata po kolegiju, ovisno o kolegiju</a:t>
          </a:r>
          <a:endParaRPr lang="en-US" sz="2400" i="1" kern="1200" dirty="0"/>
        </a:p>
      </dsp:txBody>
      <dsp:txXfrm>
        <a:off x="0" y="1306"/>
        <a:ext cx="10515600" cy="1143084"/>
      </dsp:txXfrm>
    </dsp:sp>
    <dsp:sp modelId="{EC34552D-8BA0-4892-82C6-59340C0026A4}">
      <dsp:nvSpPr>
        <dsp:cNvPr id="0" name=""/>
        <dsp:cNvSpPr/>
      </dsp:nvSpPr>
      <dsp:spPr>
        <a:xfrm>
          <a:off x="0" y="1144390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F539D-5166-45FF-B044-B3C766554279}">
      <dsp:nvSpPr>
        <dsp:cNvPr id="0" name=""/>
        <dsp:cNvSpPr/>
      </dsp:nvSpPr>
      <dsp:spPr>
        <a:xfrm>
          <a:off x="0" y="1144390"/>
          <a:ext cx="10515600" cy="114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Studenti su </a:t>
          </a:r>
          <a:r>
            <a:rPr lang="hr-HR" sz="2400" b="1" kern="1200" dirty="0"/>
            <a:t>ocjenama od 1 do 5 </a:t>
          </a:r>
          <a:r>
            <a:rPr lang="hr-HR" sz="2400" kern="1200" dirty="0"/>
            <a:t>prema ponuđenim pitanjima/kriterijima ocjenjivali </a:t>
          </a:r>
          <a:r>
            <a:rPr lang="hr-HR" sz="2400" b="1" kern="1200" dirty="0"/>
            <a:t>nastavnike po kolegijima </a:t>
          </a:r>
          <a:r>
            <a:rPr lang="hr-HR" sz="2400" kern="1200" dirty="0"/>
            <a:t>(21 nastavnika) i </a:t>
          </a:r>
          <a:r>
            <a:rPr lang="hr-HR" sz="2400" b="1" kern="1200" dirty="0"/>
            <a:t>kolegije</a:t>
          </a:r>
          <a:r>
            <a:rPr lang="hr-HR" sz="2400" kern="1200" dirty="0"/>
            <a:t> (23 kolegija). *</a:t>
          </a:r>
          <a:endParaRPr lang="en-US" sz="2400" kern="1200" dirty="0"/>
        </a:p>
      </dsp:txBody>
      <dsp:txXfrm>
        <a:off x="0" y="1144390"/>
        <a:ext cx="10515600" cy="1143084"/>
      </dsp:txXfrm>
    </dsp:sp>
    <dsp:sp modelId="{5FC5E883-F542-47D4-A40B-DBB1D53B1559}">
      <dsp:nvSpPr>
        <dsp:cNvPr id="0" name=""/>
        <dsp:cNvSpPr/>
      </dsp:nvSpPr>
      <dsp:spPr>
        <a:xfrm>
          <a:off x="0" y="2287475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F4BC4-855B-426F-8FC0-433D03EE59F9}">
      <dsp:nvSpPr>
        <dsp:cNvPr id="0" name=""/>
        <dsp:cNvSpPr/>
      </dsp:nvSpPr>
      <dsp:spPr>
        <a:xfrm>
          <a:off x="0" y="2287475"/>
          <a:ext cx="10505330" cy="1481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Prikazane su </a:t>
          </a:r>
          <a:r>
            <a:rPr lang="hr-HR" sz="2400" b="1" kern="1200" dirty="0"/>
            <a:t>prosječne ocjene po pojedinim pitanjima </a:t>
          </a:r>
          <a:r>
            <a:rPr lang="hr-HR" sz="2400" kern="1200" dirty="0"/>
            <a:t>(1-13 – ocjene za nastavnike na kolegiju) zbirno za sve nastavnike i za sve kolegije (1-9 – ocjene za kolegije) te </a:t>
          </a:r>
          <a:r>
            <a:rPr lang="hr-HR" sz="2400" b="1" kern="1200" dirty="0"/>
            <a:t>broj prosječnih ocjena po pitanjima za nastavnike/kolegije prema razinama indikatora</a:t>
          </a:r>
          <a:endParaRPr lang="en-US" sz="2400" kern="1200" dirty="0"/>
        </a:p>
      </dsp:txBody>
      <dsp:txXfrm>
        <a:off x="0" y="2287475"/>
        <a:ext cx="10505330" cy="1481117"/>
      </dsp:txXfrm>
    </dsp:sp>
    <dsp:sp modelId="{ED78999E-FC00-4DC7-9F67-676D5B38825E}">
      <dsp:nvSpPr>
        <dsp:cNvPr id="0" name=""/>
        <dsp:cNvSpPr/>
      </dsp:nvSpPr>
      <dsp:spPr>
        <a:xfrm>
          <a:off x="0" y="3768592"/>
          <a:ext cx="1051560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B7949-8076-47EC-ACB2-F0C37254823F}">
      <dsp:nvSpPr>
        <dsp:cNvPr id="0" name=""/>
        <dsp:cNvSpPr/>
      </dsp:nvSpPr>
      <dsp:spPr>
        <a:xfrm>
          <a:off x="0" y="3768592"/>
          <a:ext cx="10515600" cy="11430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* iz obrade podataka izuzeti su kolegiji/nastavnici za koje je dobiven odgovor od samo jednog studenta</a:t>
          </a:r>
          <a:endParaRPr lang="en-US" sz="2400" kern="1200" dirty="0"/>
        </a:p>
      </dsp:txBody>
      <dsp:txXfrm>
        <a:off x="0" y="3768592"/>
        <a:ext cx="10515600" cy="1143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998B2-98F5-4279-8E05-F1DC68B9E7C2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91DE1-8C10-4FD7-8EA3-44D1C3CCBB26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1" kern="1200" dirty="0" err="1"/>
            <a:t>Razina</a:t>
          </a:r>
          <a:r>
            <a:rPr lang="en-GB" sz="2700" b="1" kern="1200" dirty="0"/>
            <a:t> </a:t>
          </a:r>
          <a:r>
            <a:rPr lang="en-GB" sz="2700" b="1" kern="1200" dirty="0" err="1"/>
            <a:t>koja</a:t>
          </a:r>
          <a:r>
            <a:rPr lang="en-GB" sz="2700" b="1" kern="1200" dirty="0"/>
            <a:t> </a:t>
          </a:r>
          <a:r>
            <a:rPr lang="en-GB" sz="2700" b="1" kern="1200" dirty="0" err="1"/>
            <a:t>zahtijeva</a:t>
          </a:r>
          <a:r>
            <a:rPr lang="en-GB" sz="2700" b="1" kern="1200" dirty="0"/>
            <a:t> </a:t>
          </a:r>
          <a:r>
            <a:rPr lang="en-GB" sz="2700" b="1" kern="1200" dirty="0" err="1"/>
            <a:t>preventivne</a:t>
          </a:r>
          <a:r>
            <a:rPr lang="en-GB" sz="2700" b="1" kern="1200" dirty="0"/>
            <a:t> </a:t>
          </a:r>
          <a:r>
            <a:rPr lang="en-GB" sz="2700" b="1" kern="1200" dirty="0" err="1"/>
            <a:t>ili</a:t>
          </a:r>
          <a:r>
            <a:rPr lang="en-GB" sz="2700" b="1" kern="1200" dirty="0"/>
            <a:t> </a:t>
          </a:r>
          <a:r>
            <a:rPr lang="en-GB" sz="2700" b="1" kern="1200" dirty="0" err="1"/>
            <a:t>korektivne</a:t>
          </a:r>
          <a:r>
            <a:rPr lang="en-GB" sz="2700" b="1" kern="1200" dirty="0"/>
            <a:t> </a:t>
          </a:r>
          <a:r>
            <a:rPr lang="en-GB" sz="2700" b="1" kern="1200" dirty="0" err="1"/>
            <a:t>postupke</a:t>
          </a:r>
          <a:r>
            <a:rPr lang="en-GB" sz="2700" kern="1200" dirty="0"/>
            <a:t>: </a:t>
          </a:r>
          <a:r>
            <a:rPr lang="en-GB" sz="2700" kern="1200" dirty="0" err="1"/>
            <a:t>pojedinačne</a:t>
          </a:r>
          <a:r>
            <a:rPr lang="en-GB" sz="2700" kern="1200" dirty="0"/>
            <a:t> </a:t>
          </a:r>
          <a:r>
            <a:rPr lang="en-GB" sz="2700" kern="1200" dirty="0" err="1"/>
            <a:t>ocjene</a:t>
          </a:r>
          <a:r>
            <a:rPr lang="en-GB" sz="2700" kern="1200" dirty="0"/>
            <a:t> po </a:t>
          </a:r>
          <a:r>
            <a:rPr lang="en-GB" sz="2700" kern="1200" dirty="0" err="1"/>
            <a:t>pitanjima</a:t>
          </a:r>
          <a:r>
            <a:rPr lang="en-GB" sz="2700" kern="1200" dirty="0"/>
            <a:t>, </a:t>
          </a:r>
          <a:r>
            <a:rPr lang="en-GB" sz="2700" kern="1200" dirty="0" err="1"/>
            <a:t>ukupna</a:t>
          </a:r>
          <a:r>
            <a:rPr lang="en-GB" sz="2700" kern="1200" dirty="0"/>
            <a:t> </a:t>
          </a:r>
          <a:r>
            <a:rPr lang="en-GB" sz="2700" kern="1200" dirty="0" err="1"/>
            <a:t>prosječna</a:t>
          </a:r>
          <a:r>
            <a:rPr lang="en-GB" sz="2700" kern="1200" dirty="0"/>
            <a:t> </a:t>
          </a:r>
          <a:r>
            <a:rPr lang="en-GB" sz="2700" kern="1200" dirty="0" err="1"/>
            <a:t>ocjena</a:t>
          </a:r>
          <a:r>
            <a:rPr lang="en-GB" sz="2700" kern="1200" dirty="0"/>
            <a:t> </a:t>
          </a:r>
          <a:r>
            <a:rPr lang="en-GB" sz="2700" kern="1200" dirty="0" err="1"/>
            <a:t>nastavnika</a:t>
          </a:r>
          <a:r>
            <a:rPr lang="en-GB" sz="2700" kern="1200" dirty="0"/>
            <a:t> </a:t>
          </a:r>
          <a:r>
            <a:rPr lang="en-GB" sz="2700" kern="1200" dirty="0" err="1"/>
            <a:t>i</a:t>
          </a:r>
          <a:r>
            <a:rPr lang="en-GB" sz="2700" kern="1200" dirty="0"/>
            <a:t> </a:t>
          </a:r>
          <a:r>
            <a:rPr lang="en-GB" sz="2700" kern="1200" dirty="0" err="1"/>
            <a:t>predmeta</a:t>
          </a:r>
          <a:r>
            <a:rPr lang="en-GB" sz="2700" kern="1200" dirty="0"/>
            <a:t> </a:t>
          </a:r>
          <a:r>
            <a:rPr lang="en-GB" sz="2700" b="1" kern="1200" dirty="0"/>
            <a:t>&lt; 3</a:t>
          </a:r>
          <a:r>
            <a:rPr lang="en-GB" sz="2700" kern="1200" dirty="0"/>
            <a:t> </a:t>
          </a:r>
          <a:r>
            <a:rPr lang="en-GB" sz="2700" b="1" kern="1200" dirty="0" err="1"/>
            <a:t>i</a:t>
          </a:r>
          <a:r>
            <a:rPr lang="en-GB" sz="2700" b="1" kern="1200" dirty="0"/>
            <a:t>/</a:t>
          </a:r>
          <a:r>
            <a:rPr lang="en-GB" sz="2700" b="1" kern="1200" dirty="0" err="1"/>
            <a:t>ili</a:t>
          </a:r>
          <a:r>
            <a:rPr lang="en-GB" sz="2700" b="1" kern="1200" dirty="0"/>
            <a:t> </a:t>
          </a:r>
          <a:r>
            <a:rPr lang="en-GB" sz="2700" b="1" kern="1200" dirty="0" err="1"/>
            <a:t>negativni</a:t>
          </a:r>
          <a:r>
            <a:rPr lang="en-GB" sz="2700" b="1" kern="1200" dirty="0"/>
            <a:t> </a:t>
          </a:r>
          <a:r>
            <a:rPr lang="en-GB" sz="2700" b="1" kern="1200" dirty="0" err="1"/>
            <a:t>komentari</a:t>
          </a:r>
          <a:r>
            <a:rPr lang="en-GB" sz="2700" b="1" kern="1200" dirty="0"/>
            <a:t> </a:t>
          </a:r>
          <a:r>
            <a:rPr lang="en-GB" sz="2700" b="1" kern="1200" dirty="0" err="1"/>
            <a:t>studenata</a:t>
          </a:r>
          <a:endParaRPr lang="en-US" sz="2700" kern="1200" dirty="0"/>
        </a:p>
      </dsp:txBody>
      <dsp:txXfrm>
        <a:off x="0" y="2703"/>
        <a:ext cx="6900512" cy="1843578"/>
      </dsp:txXfrm>
    </dsp:sp>
    <dsp:sp modelId="{440129A9-F349-45BB-82F1-68874C2FB4B0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01D3C-E83E-42F3-B393-2732FE5F7FF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 err="1"/>
            <a:t>Zadovoljavajuća</a:t>
          </a:r>
          <a:r>
            <a:rPr lang="en-GB" sz="2800" b="1" kern="1200" dirty="0"/>
            <a:t> </a:t>
          </a:r>
          <a:r>
            <a:rPr lang="en-GB" sz="2800" b="1" kern="1200" dirty="0" err="1"/>
            <a:t>razina</a:t>
          </a:r>
          <a:r>
            <a:rPr lang="en-GB" sz="2800" kern="1200" dirty="0"/>
            <a:t>: </a:t>
          </a:r>
          <a:r>
            <a:rPr lang="en-GB" sz="2800" kern="1200" dirty="0" err="1"/>
            <a:t>pojedinačne</a:t>
          </a:r>
          <a:r>
            <a:rPr lang="en-GB" sz="2800" kern="1200" dirty="0"/>
            <a:t> </a:t>
          </a:r>
          <a:r>
            <a:rPr lang="en-GB" sz="2800" kern="1200" dirty="0" err="1"/>
            <a:t>ocjene</a:t>
          </a:r>
          <a:r>
            <a:rPr lang="en-GB" sz="2800" kern="1200" dirty="0"/>
            <a:t> po </a:t>
          </a:r>
          <a:r>
            <a:rPr lang="en-GB" sz="2800" kern="1200" dirty="0" err="1"/>
            <a:t>pitanjima</a:t>
          </a:r>
          <a:r>
            <a:rPr lang="en-GB" sz="2800" kern="1200" dirty="0"/>
            <a:t>, </a:t>
          </a:r>
          <a:r>
            <a:rPr lang="en-GB" sz="2800" kern="1200" dirty="0" err="1"/>
            <a:t>opća</a:t>
          </a:r>
          <a:r>
            <a:rPr lang="en-GB" sz="2800" kern="1200" dirty="0"/>
            <a:t> </a:t>
          </a:r>
          <a:r>
            <a:rPr lang="en-GB" sz="2800" kern="1200" dirty="0" err="1"/>
            <a:t>i</a:t>
          </a:r>
          <a:r>
            <a:rPr lang="en-GB" sz="2800" kern="1200" dirty="0"/>
            <a:t> </a:t>
          </a:r>
          <a:r>
            <a:rPr lang="en-GB" sz="2800" kern="1200" dirty="0" err="1"/>
            <a:t>prosječna</a:t>
          </a:r>
          <a:r>
            <a:rPr lang="en-GB" sz="2800" kern="1200" dirty="0"/>
            <a:t> </a:t>
          </a:r>
          <a:r>
            <a:rPr lang="en-GB" sz="2800" kern="1200" dirty="0" err="1"/>
            <a:t>ocjena</a:t>
          </a:r>
          <a:r>
            <a:rPr lang="en-GB" sz="2800" kern="1200" dirty="0"/>
            <a:t> </a:t>
          </a:r>
          <a:r>
            <a:rPr lang="en-GB" sz="2800" kern="1200" dirty="0" err="1"/>
            <a:t>nastavnika</a:t>
          </a:r>
          <a:r>
            <a:rPr lang="en-GB" sz="2800" kern="1200" dirty="0"/>
            <a:t> </a:t>
          </a:r>
          <a:r>
            <a:rPr lang="en-GB" sz="2800" kern="1200" dirty="0" err="1"/>
            <a:t>i</a:t>
          </a:r>
          <a:r>
            <a:rPr lang="en-GB" sz="2800" kern="1200" dirty="0"/>
            <a:t> </a:t>
          </a:r>
          <a:r>
            <a:rPr lang="en-GB" sz="2800" kern="1200" dirty="0" err="1"/>
            <a:t>predmeta</a:t>
          </a:r>
          <a:r>
            <a:rPr lang="en-GB" sz="2800" kern="1200" dirty="0"/>
            <a:t> </a:t>
          </a:r>
          <a:r>
            <a:rPr lang="en-GB" sz="2800" kern="1200" dirty="0" err="1"/>
            <a:t>između</a:t>
          </a:r>
          <a:r>
            <a:rPr lang="en-GB" sz="2800" kern="1200" dirty="0"/>
            <a:t> </a:t>
          </a:r>
          <a:r>
            <a:rPr lang="en-GB" sz="2800" b="1" kern="1200" dirty="0"/>
            <a:t>3 </a:t>
          </a:r>
          <a:r>
            <a:rPr lang="en-GB" sz="2800" b="1" kern="1200" dirty="0" err="1"/>
            <a:t>i</a:t>
          </a:r>
          <a:r>
            <a:rPr lang="en-GB" sz="2800" b="1" kern="1200" dirty="0"/>
            <a:t> 4</a:t>
          </a:r>
          <a:endParaRPr lang="en-US" sz="2800" kern="1200" dirty="0"/>
        </a:p>
      </dsp:txBody>
      <dsp:txXfrm>
        <a:off x="0" y="1846281"/>
        <a:ext cx="6900512" cy="1843578"/>
      </dsp:txXfrm>
    </dsp:sp>
    <dsp:sp modelId="{AB48F844-0657-4118-8D08-858B0A29C297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49013-0CCA-4C69-A957-2FC0865752BF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 err="1"/>
            <a:t>Poželjna</a:t>
          </a:r>
          <a:r>
            <a:rPr lang="en-GB" sz="2800" b="1" kern="1200" dirty="0"/>
            <a:t> </a:t>
          </a:r>
          <a:r>
            <a:rPr lang="en-GB" sz="2800" b="1" kern="1200" dirty="0" err="1"/>
            <a:t>razina</a:t>
          </a:r>
          <a:r>
            <a:rPr lang="en-GB" sz="2800" kern="1200" dirty="0"/>
            <a:t>: </a:t>
          </a:r>
          <a:r>
            <a:rPr lang="en-GB" sz="2800" kern="1200" dirty="0" err="1"/>
            <a:t>pojedinačne</a:t>
          </a:r>
          <a:r>
            <a:rPr lang="en-GB" sz="2800" kern="1200" dirty="0"/>
            <a:t> </a:t>
          </a:r>
          <a:r>
            <a:rPr lang="en-GB" sz="2800" kern="1200" dirty="0" err="1"/>
            <a:t>ocjene</a:t>
          </a:r>
          <a:r>
            <a:rPr lang="en-GB" sz="2800" kern="1200" dirty="0"/>
            <a:t> po </a:t>
          </a:r>
          <a:r>
            <a:rPr lang="en-GB" sz="2800" kern="1200" dirty="0" err="1"/>
            <a:t>pitanjima</a:t>
          </a:r>
          <a:r>
            <a:rPr lang="en-GB" sz="2800" kern="1200" dirty="0"/>
            <a:t>, </a:t>
          </a:r>
          <a:r>
            <a:rPr lang="en-GB" sz="2800" kern="1200" dirty="0" err="1"/>
            <a:t>opća</a:t>
          </a:r>
          <a:r>
            <a:rPr lang="en-GB" sz="2800" kern="1200" dirty="0"/>
            <a:t> </a:t>
          </a:r>
          <a:r>
            <a:rPr lang="en-GB" sz="2800" kern="1200" dirty="0" err="1"/>
            <a:t>i</a:t>
          </a:r>
          <a:r>
            <a:rPr lang="en-GB" sz="2800" kern="1200" dirty="0"/>
            <a:t> </a:t>
          </a:r>
          <a:r>
            <a:rPr lang="en-GB" sz="2800" kern="1200" dirty="0" err="1"/>
            <a:t>prosječna</a:t>
          </a:r>
          <a:r>
            <a:rPr lang="en-GB" sz="2800" kern="1200" dirty="0"/>
            <a:t> </a:t>
          </a:r>
          <a:r>
            <a:rPr lang="en-GB" sz="2800" kern="1200" dirty="0" err="1"/>
            <a:t>ocjena</a:t>
          </a:r>
          <a:r>
            <a:rPr lang="en-GB" sz="2800" kern="1200" dirty="0"/>
            <a:t> </a:t>
          </a:r>
          <a:r>
            <a:rPr lang="en-GB" sz="2800" kern="1200" dirty="0" err="1"/>
            <a:t>nastavnika</a:t>
          </a:r>
          <a:r>
            <a:rPr lang="en-GB" sz="2800" kern="1200" dirty="0"/>
            <a:t> </a:t>
          </a:r>
          <a:r>
            <a:rPr lang="en-GB" sz="2800" kern="1200" dirty="0" err="1"/>
            <a:t>i</a:t>
          </a:r>
          <a:r>
            <a:rPr lang="en-GB" sz="2800" kern="1200" dirty="0"/>
            <a:t> </a:t>
          </a:r>
          <a:r>
            <a:rPr lang="en-GB" sz="2800" kern="1200" dirty="0" err="1"/>
            <a:t>predmeta</a:t>
          </a:r>
          <a:r>
            <a:rPr lang="en-GB" sz="2800" kern="1200" dirty="0"/>
            <a:t> </a:t>
          </a:r>
          <a:r>
            <a:rPr lang="en-GB" sz="2800" b="1" kern="1200" dirty="0"/>
            <a:t>≥ 4</a:t>
          </a:r>
          <a:r>
            <a:rPr lang="hr-HR" sz="2800" b="1" kern="1200" dirty="0"/>
            <a:t> </a:t>
          </a:r>
          <a:endParaRPr lang="en-US" sz="2800" kern="1200" dirty="0"/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70A31-979F-4515-BBD0-ACF238CF8CE9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5C5DF-F59C-4284-A807-917212CE00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622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7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80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87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2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6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6EC-B9D8-42AC-B869-7A3430FB97D3}" type="datetimeFigureOut">
              <a:rPr lang="hr-HR" smtClean="0"/>
              <a:t>18.3.2024.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3371434"/>
          </a:xfrm>
        </p:spPr>
        <p:txBody>
          <a:bodyPr>
            <a:normAutofit/>
          </a:bodyPr>
          <a:lstStyle/>
          <a:p>
            <a:pPr algn="l"/>
            <a:r>
              <a:rPr lang="hr-HR" sz="4400" dirty="0"/>
              <a:t>Studentsko ocjenjivanje nastavnika i kolegija VUK-a </a:t>
            </a:r>
            <a:br>
              <a:rPr lang="hr-HR" sz="4400" dirty="0"/>
            </a:br>
            <a:r>
              <a:rPr lang="hr-HR" sz="4400" dirty="0"/>
              <a:t>za </a:t>
            </a:r>
            <a:r>
              <a:rPr lang="hr-HR" sz="4400" dirty="0" err="1"/>
              <a:t>akad</a:t>
            </a:r>
            <a:r>
              <a:rPr lang="hr-HR" sz="4400" dirty="0"/>
              <a:t>. god. 2022./2023. </a:t>
            </a:r>
            <a:br>
              <a:rPr lang="hr-HR" sz="4400" dirty="0"/>
            </a:br>
            <a:r>
              <a:rPr lang="hr-HR" sz="4400" dirty="0"/>
              <a:t>stručni diplomski studij </a:t>
            </a:r>
            <a:r>
              <a:rPr lang="hr-HR" sz="4400" i="1" dirty="0"/>
              <a:t>Poljoprivreda,</a:t>
            </a:r>
            <a:br>
              <a:rPr lang="hr-HR" sz="4400" i="1" dirty="0"/>
            </a:br>
            <a:r>
              <a:rPr lang="hr-HR" sz="4400" i="1" dirty="0"/>
              <a:t>smjer Održiva i ekološka poljoprivreda</a:t>
            </a:r>
            <a:endParaRPr lang="hr-HR" sz="4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110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85C3CC-D2AC-C7F6-681F-9522890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 o prosječnim ocjenama svih kolegija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0477CA-387A-0C9D-5590-4AC3AD093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Prosječne ocjene </a:t>
            </a:r>
            <a:r>
              <a:rPr lang="hr-HR" dirty="0"/>
              <a:t>za svih 9 pitanja za sve kolegije  </a:t>
            </a:r>
            <a:r>
              <a:rPr lang="hr-HR" b="1" dirty="0"/>
              <a:t>- </a:t>
            </a:r>
            <a:r>
              <a:rPr lang="hr-HR" dirty="0"/>
              <a:t>od 4,38 do 4,65</a:t>
            </a:r>
          </a:p>
          <a:p>
            <a:pPr>
              <a:buFontTx/>
              <a:buChar char="-"/>
            </a:pPr>
            <a:r>
              <a:rPr lang="hr-HR" b="1" dirty="0"/>
              <a:t>poželjna razina </a:t>
            </a:r>
          </a:p>
          <a:p>
            <a:pPr>
              <a:buFontTx/>
              <a:buChar char="-"/>
            </a:pPr>
            <a:r>
              <a:rPr lang="hr-HR" dirty="0"/>
              <a:t>Najviše ocjene:</a:t>
            </a:r>
          </a:p>
          <a:p>
            <a:pPr lvl="1"/>
            <a:r>
              <a:rPr lang="hr-HR" dirty="0"/>
              <a:t>Ciljevi i zahtjevi kolegija bili su jasno definirani – 4,65</a:t>
            </a:r>
          </a:p>
          <a:p>
            <a:pPr lvl="1"/>
            <a:r>
              <a:rPr lang="hr-HR" dirty="0"/>
              <a:t>Organizacija kolegija potiče studente na aktivno sudjelovanje u nastavi - 4,54</a:t>
            </a:r>
          </a:p>
          <a:p>
            <a:pPr lvl="1"/>
            <a:r>
              <a:rPr lang="hr-HR" dirty="0"/>
              <a:t>Kolegij nudi uvid u ključne sadržaje i omogućuje njihovo razumijevanje – 4,53</a:t>
            </a:r>
          </a:p>
          <a:p>
            <a:r>
              <a:rPr lang="hr-HR" dirty="0"/>
              <a:t>Najniže ocjene: </a:t>
            </a:r>
          </a:p>
          <a:p>
            <a:pPr lvl="1"/>
            <a:r>
              <a:rPr lang="hr-HR" dirty="0"/>
              <a:t>Propisana literatura (udžbenici, skripta i sl.) je korisna za razumijevanje sadržaja predmeta - 4,38</a:t>
            </a:r>
          </a:p>
          <a:p>
            <a:pPr lvl="1"/>
            <a:r>
              <a:rPr lang="hr-HR" dirty="0"/>
              <a:t>Kolegij vam je omogućio uvid u važnost područja i mogućnosti primjene - 4,46	</a:t>
            </a:r>
          </a:p>
        </p:txBody>
      </p:sp>
    </p:spTree>
    <p:extLst>
      <p:ext uri="{BB962C8B-B14F-4D97-AF65-F5344CB8AC3E}">
        <p14:creationId xmlns:p14="http://schemas.microsoft.com/office/powerpoint/2010/main" val="2985179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3F8AD8-F0DF-74DD-BF88-D34A27CD8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/>
              <a:t>Zaključak o prosječnim ocjenama pojedinih kolegija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735FA5-5337-86F7-9BC7-CA9766001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Niti jedna prosječna ocjena za niti jedan kolegij nije manja od 3 i ne zahtjeva preventivne ili korektivne postupke</a:t>
            </a:r>
          </a:p>
          <a:p>
            <a:r>
              <a:rPr lang="hr-HR" dirty="0"/>
              <a:t>Najveći postotak ocjena za kolegije  između 4 i 5 -  </a:t>
            </a:r>
            <a:r>
              <a:rPr lang="hr-HR" b="1" dirty="0"/>
              <a:t>poželjna razina</a:t>
            </a:r>
          </a:p>
          <a:p>
            <a:r>
              <a:rPr lang="hr-HR" dirty="0"/>
              <a:t>Svi kolegiji imaju prosječne ocjene poželjne razine (između 4 i 5) za pitanje:</a:t>
            </a:r>
          </a:p>
          <a:p>
            <a:pPr lvl="1"/>
            <a:r>
              <a:rPr lang="it-IT" dirty="0" err="1"/>
              <a:t>Ciljevi</a:t>
            </a:r>
            <a:r>
              <a:rPr lang="it-IT" dirty="0"/>
              <a:t> i </a:t>
            </a:r>
            <a:r>
              <a:rPr lang="it-IT" dirty="0" err="1"/>
              <a:t>zahtjevi</a:t>
            </a:r>
            <a:r>
              <a:rPr lang="it-IT" dirty="0"/>
              <a:t> </a:t>
            </a:r>
            <a:r>
              <a:rPr lang="it-IT" dirty="0" err="1"/>
              <a:t>predmeta</a:t>
            </a:r>
            <a:r>
              <a:rPr lang="it-IT" dirty="0"/>
              <a:t> bili su </a:t>
            </a:r>
            <a:r>
              <a:rPr lang="it-IT" dirty="0" err="1"/>
              <a:t>jasno</a:t>
            </a:r>
            <a:r>
              <a:rPr lang="it-IT" dirty="0"/>
              <a:t> </a:t>
            </a:r>
            <a:r>
              <a:rPr lang="it-IT" dirty="0" err="1"/>
              <a:t>definirani</a:t>
            </a:r>
            <a:r>
              <a:rPr lang="it-IT" dirty="0"/>
              <a:t>. </a:t>
            </a:r>
            <a:r>
              <a:rPr lang="hr-HR" dirty="0"/>
              <a:t>	                                                                </a:t>
            </a:r>
          </a:p>
          <a:p>
            <a:r>
              <a:rPr lang="hr-HR" dirty="0"/>
              <a:t>Na pojedinim pitanjima od jednog do tri kolegija imaju ocjene zadovoljavajuće razine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730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8" name="Rezervirano mjesto sadržaja 2">
            <a:extLst>
              <a:ext uri="{FF2B5EF4-FFF2-40B4-BE49-F238E27FC236}">
                <a16:creationId xmlns:a16="http://schemas.microsoft.com/office/drawing/2014/main" id="{9712213E-481A-FB08-7F7E-DFE74C1C5D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681140"/>
              </p:ext>
            </p:extLst>
          </p:nvPr>
        </p:nvGraphicFramePr>
        <p:xfrm>
          <a:off x="838200" y="1268361"/>
          <a:ext cx="10515600" cy="4912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59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3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b="1" dirty="0" err="1">
                <a:latin typeface="+mn-lt"/>
              </a:rPr>
              <a:t>Indikatori</a:t>
            </a:r>
            <a:r>
              <a:rPr lang="en-GB" b="1" dirty="0">
                <a:latin typeface="+mn-lt"/>
              </a:rPr>
              <a:t> za </a:t>
            </a:r>
            <a:r>
              <a:rPr lang="en-GB" b="1" dirty="0" err="1">
                <a:latin typeface="+mn-lt"/>
              </a:rPr>
              <a:t>korektivne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i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preventivne</a:t>
            </a:r>
            <a:r>
              <a:rPr lang="en-GB" b="1" dirty="0">
                <a:latin typeface="+mn-lt"/>
              </a:rPr>
              <a:t> </a:t>
            </a:r>
            <a:r>
              <a:rPr lang="en-GB" b="1" dirty="0" err="1">
                <a:latin typeface="+mn-lt"/>
              </a:rPr>
              <a:t>postupke</a:t>
            </a:r>
            <a:r>
              <a:rPr lang="en-GB" b="1" dirty="0"/>
              <a:t>: </a:t>
            </a:r>
            <a:r>
              <a:rPr lang="en-GB" dirty="0"/>
              <a:t>	</a:t>
            </a:r>
            <a:br>
              <a:rPr lang="en-GB" dirty="0"/>
            </a:br>
            <a:r>
              <a:rPr lang="hr-HR" dirty="0"/>
              <a:t>(Priručnik za osiguravanje kvalitete, 2017)</a:t>
            </a:r>
            <a:endParaRPr lang="en-GB" dirty="0"/>
          </a:p>
        </p:txBody>
      </p:sp>
      <p:sp>
        <p:nvSpPr>
          <p:cNvPr id="5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3" name="Rezervirano mjesto sadržaja 2">
            <a:extLst>
              <a:ext uri="{FF2B5EF4-FFF2-40B4-BE49-F238E27FC236}">
                <a16:creationId xmlns:a16="http://schemas.microsoft.com/office/drawing/2014/main" id="{4B957D4F-EDC8-65E8-296C-95B459E68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54215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023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ica 4">
            <a:extLst>
              <a:ext uri="{FF2B5EF4-FFF2-40B4-BE49-F238E27FC236}">
                <a16:creationId xmlns:a16="http://schemas.microsoft.com/office/drawing/2014/main" id="{3E4F371F-2258-17F6-B29B-C283672D4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05171"/>
              </p:ext>
            </p:extLst>
          </p:nvPr>
        </p:nvGraphicFramePr>
        <p:xfrm>
          <a:off x="103238" y="0"/>
          <a:ext cx="11985523" cy="6816198"/>
        </p:xfrm>
        <a:graphic>
          <a:graphicData uri="http://schemas.openxmlformats.org/drawingml/2006/table">
            <a:tbl>
              <a:tblPr firstRow="1" bandRow="1"/>
              <a:tblGrid>
                <a:gridCol w="5298001">
                  <a:extLst>
                    <a:ext uri="{9D8B030D-6E8A-4147-A177-3AD203B41FA5}">
                      <a16:colId xmlns:a16="http://schemas.microsoft.com/office/drawing/2014/main" val="22313648"/>
                    </a:ext>
                  </a:extLst>
                </a:gridCol>
                <a:gridCol w="1783168">
                  <a:extLst>
                    <a:ext uri="{9D8B030D-6E8A-4147-A177-3AD203B41FA5}">
                      <a16:colId xmlns:a16="http://schemas.microsoft.com/office/drawing/2014/main" val="4006863992"/>
                    </a:ext>
                  </a:extLst>
                </a:gridCol>
                <a:gridCol w="1783168">
                  <a:extLst>
                    <a:ext uri="{9D8B030D-6E8A-4147-A177-3AD203B41FA5}">
                      <a16:colId xmlns:a16="http://schemas.microsoft.com/office/drawing/2014/main" val="2640725596"/>
                    </a:ext>
                  </a:extLst>
                </a:gridCol>
                <a:gridCol w="1783168">
                  <a:extLst>
                    <a:ext uri="{9D8B030D-6E8A-4147-A177-3AD203B41FA5}">
                      <a16:colId xmlns:a16="http://schemas.microsoft.com/office/drawing/2014/main" val="2216201937"/>
                    </a:ext>
                  </a:extLst>
                </a:gridCol>
                <a:gridCol w="1338018">
                  <a:extLst>
                    <a:ext uri="{9D8B030D-6E8A-4147-A177-3AD203B41FA5}">
                      <a16:colId xmlns:a16="http://schemas.microsoft.com/office/drawing/2014/main" val="2037284447"/>
                    </a:ext>
                  </a:extLst>
                </a:gridCol>
              </a:tblGrid>
              <a:tr h="284219">
                <a:tc rowSpan="2"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8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Pitanja o nastavniku na kolegiju</a:t>
                      </a:r>
                      <a:endParaRPr lang="hr-HR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Broj prosječnih ocjena za nastavnike na kolegiju po razinama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Prosjek ocjena svih nastavnika na svim kolegijima</a:t>
                      </a:r>
                      <a:r>
                        <a:rPr lang="pl-PL" sz="16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51108"/>
                  </a:ext>
                </a:extLst>
              </a:tr>
              <a:tr h="85265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6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 koja zahtijeva preventivne ili korektivne postupke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Zadovoljavajuća</a:t>
                      </a:r>
                      <a:r>
                        <a:rPr lang="en-US" sz="16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Poželjna</a:t>
                      </a:r>
                      <a:r>
                        <a:rPr lang="en-US" sz="1600" b="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669966"/>
                  </a:ext>
                </a:extLst>
              </a:tr>
              <a:tr h="30523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Kroz nastavu pokazuje dobro poznavanje sadržaja kolegija           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45344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Na postavljena pitanja odgovara stručno i spremno                            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35299"/>
                  </a:ext>
                </a:extLst>
              </a:tr>
              <a:tr h="52679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Kvalitetnim primjerima i zadacima olakšava razumijevanje sadržaja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668621"/>
                  </a:ext>
                </a:extLst>
              </a:tr>
              <a:tr h="399821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Jasno i razumljivo izlaže/demonstrira nastavne sadržaje                                                           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98923"/>
                  </a:ext>
                </a:extLst>
              </a:tr>
              <a:tr h="52679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Nastava je dobro strukturirana i raspoloživo vrijeme je racionalno iskorišteno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6289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Jasno definira ciljeve nastave i ono što očekuje od studenta             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49230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Nastava je zanimljiva i dinamična                                                            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520032"/>
                  </a:ext>
                </a:extLst>
              </a:tr>
              <a:tr h="52679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Uporabom nastavnih pomagala i suvremene tehnologije podiže kvalitetu nastave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79479"/>
                  </a:ext>
                </a:extLst>
              </a:tr>
              <a:tr h="52679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Ima dobre komunikacijske vještine i stvara ugodnu radnu atmosferu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387332"/>
                  </a:ext>
                </a:extLst>
              </a:tr>
              <a:tr h="290321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Dostupan je i susretljiv za konzultacije sa studentima                                          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86145"/>
                  </a:ext>
                </a:extLst>
              </a:tr>
              <a:tr h="30523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Motiviran je za rad i savjesno izvršava svoje obveze              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48181"/>
                  </a:ext>
                </a:extLst>
              </a:tr>
              <a:tr h="284219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Nastavu održava redovito i na vrijeme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59659"/>
                  </a:ext>
                </a:extLst>
              </a:tr>
              <a:tr h="526797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 Koju biste opću ocjenu dali ovom nastavniku/nastavnici u cjelini    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55838"/>
                  </a:ext>
                </a:extLst>
              </a:tr>
              <a:tr h="399821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Prosječna ocjena svih pitanja po nastavniku na kolegiju: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4,57</a:t>
                      </a:r>
                    </a:p>
                  </a:txBody>
                  <a:tcPr marL="41393" marR="4139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222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38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B2008CF9-67F7-A8E1-6E5D-C5B4F3B3FD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714231"/>
              </p:ext>
            </p:extLst>
          </p:nvPr>
        </p:nvGraphicFramePr>
        <p:xfrm>
          <a:off x="248264" y="0"/>
          <a:ext cx="1169547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151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85C3CC-D2AC-C7F6-681F-95228908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 o prosječnim ocjenama nastavnika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0477CA-387A-0C9D-5590-4AC3AD093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Prosječne ocjene </a:t>
            </a:r>
            <a:r>
              <a:rPr lang="hr-HR" dirty="0"/>
              <a:t>za svih 13 pitanja za sve nastavnike  </a:t>
            </a:r>
            <a:r>
              <a:rPr lang="hr-HR" b="1" dirty="0"/>
              <a:t>- </a:t>
            </a:r>
            <a:r>
              <a:rPr lang="hr-HR" dirty="0"/>
              <a:t>od 4,42 do 4,80</a:t>
            </a:r>
          </a:p>
          <a:p>
            <a:pPr>
              <a:buFontTx/>
              <a:buChar char="-"/>
            </a:pPr>
            <a:r>
              <a:rPr lang="hr-HR" b="1" dirty="0"/>
              <a:t>poželjna razina </a:t>
            </a:r>
          </a:p>
          <a:p>
            <a:pPr>
              <a:buFontTx/>
              <a:buChar char="-"/>
            </a:pPr>
            <a:r>
              <a:rPr lang="hr-HR" dirty="0"/>
              <a:t>Najviše ocjene:</a:t>
            </a:r>
          </a:p>
          <a:p>
            <a:pPr lvl="1"/>
            <a:r>
              <a:rPr lang="hr-HR" dirty="0"/>
              <a:t>Nastavu održava redovito i na vrijeme - 4,80</a:t>
            </a:r>
          </a:p>
          <a:p>
            <a:pPr lvl="1"/>
            <a:r>
              <a:rPr lang="hr-HR" dirty="0"/>
              <a:t>Motiviran je za rad i savjesno izvršava svoje obaveze – 4,68</a:t>
            </a:r>
          </a:p>
          <a:p>
            <a:pPr lvl="1"/>
            <a:r>
              <a:rPr lang="pl-PL" dirty="0"/>
              <a:t>Na postavljena pitanja odgovara stručno i spremno.</a:t>
            </a:r>
            <a:r>
              <a:rPr lang="hr-HR" dirty="0"/>
              <a:t>– 4,64</a:t>
            </a:r>
          </a:p>
          <a:p>
            <a:r>
              <a:rPr lang="hr-HR" dirty="0"/>
              <a:t>Najniže ocjene: </a:t>
            </a:r>
          </a:p>
          <a:p>
            <a:pPr lvl="1"/>
            <a:r>
              <a:rPr lang="hr-HR" dirty="0"/>
              <a:t>Uporabom nastavnih pomagala i suvremene tehnologije podiže kvalitetu nastave – 4,42 </a:t>
            </a:r>
          </a:p>
          <a:p>
            <a:pPr lvl="1"/>
            <a:r>
              <a:rPr lang="hr-HR" dirty="0"/>
              <a:t>Nastava je zanimljiva i dinamična  - 4,46</a:t>
            </a:r>
          </a:p>
          <a:p>
            <a:pPr lvl="1"/>
            <a:r>
              <a:rPr lang="hr-HR" dirty="0"/>
              <a:t>Kvalitetnim primjerima i zadacima olakšava razumijevanje sadržaja  - 4,48         	</a:t>
            </a:r>
          </a:p>
        </p:txBody>
      </p:sp>
    </p:spTree>
    <p:extLst>
      <p:ext uri="{BB962C8B-B14F-4D97-AF65-F5344CB8AC3E}">
        <p14:creationId xmlns:p14="http://schemas.microsoft.com/office/powerpoint/2010/main" val="2437207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4A7CA-3D5F-71EE-C71E-E2A5B9C4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hr-HR" sz="4000" dirty="0"/>
              <a:t>Zaključak o ocjenama pojedinih nastavnika na pojedinom kolegiju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078AC7F-290F-3D79-CBD0-12A7A93EB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61"/>
            <a:ext cx="10515600" cy="5445739"/>
          </a:xfrm>
        </p:spPr>
        <p:txBody>
          <a:bodyPr>
            <a:normAutofit/>
          </a:bodyPr>
          <a:lstStyle/>
          <a:p>
            <a:r>
              <a:rPr lang="hr-HR" b="1" dirty="0"/>
              <a:t>Niti jedna prosječna ocjena za niti jednog nastavnika nije manja od 3 i ne zahtjeva preventivne ili korektivne postupke</a:t>
            </a:r>
          </a:p>
          <a:p>
            <a:r>
              <a:rPr lang="hr-HR" dirty="0"/>
              <a:t>Najveći postotak ocjena za nastavnike na kolegiju  između 4 i 5 -  </a:t>
            </a:r>
            <a:r>
              <a:rPr lang="hr-HR" b="1" dirty="0"/>
              <a:t>poželjna razina</a:t>
            </a:r>
          </a:p>
          <a:p>
            <a:r>
              <a:rPr lang="hr-HR" dirty="0"/>
              <a:t>Svi nastavnici imaju prosječne ocjene poželjne razine (između 4 i 5) za pitanja:</a:t>
            </a:r>
          </a:p>
          <a:p>
            <a:pPr lvl="1"/>
            <a:r>
              <a:rPr lang="hr-HR" dirty="0"/>
              <a:t>Motiviran je za rad i savjesno izvršava svoje obveze 	                                                                </a:t>
            </a:r>
          </a:p>
          <a:p>
            <a:pPr lvl="1"/>
            <a:r>
              <a:rPr lang="hr-HR" dirty="0"/>
              <a:t>Nastavu održava redovito i na vrijeme </a:t>
            </a:r>
          </a:p>
          <a:p>
            <a:r>
              <a:rPr lang="hr-HR" dirty="0"/>
              <a:t>Na pojedinim pitanjima od jednog do troje nastavnika imaju ocjene zadovoljavajuće razine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980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ica 1">
            <a:extLst>
              <a:ext uri="{FF2B5EF4-FFF2-40B4-BE49-F238E27FC236}">
                <a16:creationId xmlns:a16="http://schemas.microsoft.com/office/drawing/2014/main" id="{99B483EA-E534-DC7A-399C-29F539F37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353835"/>
              </p:ext>
            </p:extLst>
          </p:nvPr>
        </p:nvGraphicFramePr>
        <p:xfrm>
          <a:off x="0" y="33226"/>
          <a:ext cx="12078929" cy="6907491"/>
        </p:xfrm>
        <a:graphic>
          <a:graphicData uri="http://schemas.openxmlformats.org/drawingml/2006/table">
            <a:tbl>
              <a:tblPr firstRow="1" bandRow="1"/>
              <a:tblGrid>
                <a:gridCol w="5087515">
                  <a:extLst>
                    <a:ext uri="{9D8B030D-6E8A-4147-A177-3AD203B41FA5}">
                      <a16:colId xmlns:a16="http://schemas.microsoft.com/office/drawing/2014/main" val="4145740452"/>
                    </a:ext>
                  </a:extLst>
                </a:gridCol>
                <a:gridCol w="1662537">
                  <a:extLst>
                    <a:ext uri="{9D8B030D-6E8A-4147-A177-3AD203B41FA5}">
                      <a16:colId xmlns:a16="http://schemas.microsoft.com/office/drawing/2014/main" val="3405370555"/>
                    </a:ext>
                  </a:extLst>
                </a:gridCol>
                <a:gridCol w="1823279">
                  <a:extLst>
                    <a:ext uri="{9D8B030D-6E8A-4147-A177-3AD203B41FA5}">
                      <a16:colId xmlns:a16="http://schemas.microsoft.com/office/drawing/2014/main" val="3071883452"/>
                    </a:ext>
                  </a:extLst>
                </a:gridCol>
                <a:gridCol w="1730078">
                  <a:extLst>
                    <a:ext uri="{9D8B030D-6E8A-4147-A177-3AD203B41FA5}">
                      <a16:colId xmlns:a16="http://schemas.microsoft.com/office/drawing/2014/main" val="3337874866"/>
                    </a:ext>
                  </a:extLst>
                </a:gridCol>
                <a:gridCol w="1775520">
                  <a:extLst>
                    <a:ext uri="{9D8B030D-6E8A-4147-A177-3AD203B41FA5}">
                      <a16:colId xmlns:a16="http://schemas.microsoft.com/office/drawing/2014/main" val="2028707364"/>
                    </a:ext>
                  </a:extLst>
                </a:gridCol>
              </a:tblGrid>
              <a:tr h="479965">
                <a:tc rowSpan="2">
                  <a:txBody>
                    <a:bodyPr/>
                    <a:lstStyle/>
                    <a:p>
                      <a:pPr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32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Pitanja o kolegiju</a:t>
                      </a:r>
                      <a:endParaRPr lang="pl-PL" sz="4000" b="0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2262" marR="102262" marT="51131" marB="5113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2000" b="1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Broj prosječnih ocjena za kolegije po razinama</a:t>
                      </a:r>
                      <a:endParaRPr lang="pl-PL" sz="2800" b="1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2262" marR="102262" marT="51131" marB="511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2000" b="1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Prosjek ocjena svih nastavnika na svim kolegijima</a:t>
                      </a:r>
                      <a:endParaRPr lang="pl-PL" sz="2800" b="1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2000" b="0" i="0" u="none" strike="noStrike" kern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2800" b="0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02262" marR="102262" marT="51131" marB="51131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61145"/>
                  </a:ext>
                </a:extLst>
              </a:tr>
              <a:tr h="159967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t-P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 koja zahtijeva preventivne ili korektivne postupke</a:t>
                      </a:r>
                      <a:endParaRPr lang="pt-PT" sz="2800" b="0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Zadovoljavajuća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</a:t>
                      </a:r>
                      <a:endParaRPr lang="en-US" sz="2800" b="0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Poželjna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razina</a:t>
                      </a:r>
                      <a:endParaRPr lang="en-US" sz="2800" b="0" i="0" u="none" strike="noStrike" dirty="0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407421"/>
                  </a:ext>
                </a:extLst>
              </a:tr>
              <a:tr h="369618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Ciljevi i zahtjevi kolegija bili su jasno definirani</a:t>
                      </a:r>
                      <a:endParaRPr lang="hr-HR" sz="28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22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25346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Kolegij nudi uvid u ključne sadržaje i omogućuje njihovo razumijevanje</a:t>
                      </a:r>
                      <a:endParaRPr lang="hr-HR" sz="28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904949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Propisana literatura je korisna za razumijevanje sadržaja kolegija</a:t>
                      </a:r>
                      <a:endParaRPr lang="hr-HR" sz="28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19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052530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Količina nastavnog sadržaja odgovara predviđenoj satnici kolegija</a:t>
                      </a:r>
                      <a:endParaRPr lang="hr-HR" sz="28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270571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Kolegij je omogućio uvid u važnost područja i mogućnosti primjene</a:t>
                      </a:r>
                      <a:endParaRPr lang="hr-HR" sz="28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+mn-lt"/>
                        </a:rPr>
                        <a:t>19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88343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Predavanja su na primjeren način bila popraćena vježbama, seminarima i sl.</a:t>
                      </a:r>
                      <a:endParaRPr lang="hr-HR" sz="28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endParaRPr lang="pt-PT" sz="2400" b="0" i="0" u="none" strike="noStrike" dirty="0">
                        <a:effectLst/>
                        <a:highlight>
                          <a:srgbClr val="FFE599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274944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Vježbe i seminari omogućili su razvijanje vještina, te praktičnu primjenu znanja</a:t>
                      </a:r>
                      <a:endParaRPr lang="hr-HR" sz="28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20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859692"/>
                  </a:ext>
                </a:extLst>
              </a:tr>
              <a:tr h="509646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Organizacija kolegija potiče studente na aktivno sudjelovanje u nastavi</a:t>
                      </a:r>
                      <a:endParaRPr lang="hr-HR" sz="28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20</a:t>
                      </a:r>
                      <a:endParaRPr lang="pt-PT" sz="24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21349"/>
                  </a:ext>
                </a:extLst>
              </a:tr>
              <a:tr h="369618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Koju biste opću ocjenu dali ovom kolegiju u cjelini</a:t>
                      </a:r>
                      <a:endParaRPr lang="hr-HR" sz="28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0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F2CC"/>
                          </a:highlight>
                          <a:latin typeface="Arial" panose="020B0604020202020204" pitchFamily="34" charset="0"/>
                        </a:rPr>
                        <a:t>19</a:t>
                      </a:r>
                      <a:endParaRPr lang="pt-PT" sz="2400" b="0" i="0" u="none" strike="noStrike" dirty="0">
                        <a:effectLst/>
                        <a:highlight>
                          <a:srgbClr val="FFF2CC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05355"/>
                  </a:ext>
                </a:extLst>
              </a:tr>
              <a:tr h="324111">
                <a:tc>
                  <a:txBody>
                    <a:bodyPr/>
                    <a:lstStyle/>
                    <a:p>
                      <a:pPr algn="just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E599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Prosječna ocjena svih pitanja za kolegije:</a:t>
                      </a:r>
                      <a:endParaRPr lang="hr-HR" sz="2800" b="0" i="0" u="none" strike="noStrike" dirty="0">
                        <a:effectLst/>
                        <a:highlight>
                          <a:srgbClr val="FFE599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6696" marR="76696" marT="106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r-HR" sz="2400" b="0" i="0" u="none" strike="noStrike" dirty="0">
                          <a:effectLst/>
                          <a:highlight>
                            <a:srgbClr val="FFE599"/>
                          </a:highlight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6696" marR="76696" marT="106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634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17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kon 1">
            <a:extLst>
              <a:ext uri="{FF2B5EF4-FFF2-40B4-BE49-F238E27FC236}">
                <a16:creationId xmlns:a16="http://schemas.microsoft.com/office/drawing/2014/main" id="{1F6A1A8A-34B3-F730-A677-3E776A7B0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715608"/>
              </p:ext>
            </p:extLst>
          </p:nvPr>
        </p:nvGraphicFramePr>
        <p:xfrm>
          <a:off x="501444" y="51619"/>
          <a:ext cx="11533239" cy="6754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44335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972</Words>
  <Application>Microsoft Office PowerPoint</Application>
  <PresentationFormat>Široki zaslon</PresentationFormat>
  <Paragraphs>178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sustava Office</vt:lpstr>
      <vt:lpstr>Studentsko ocjenjivanje nastavnika i kolegija VUK-a  za akad. god. 2022./2023.  stručni diplomski studij Poljoprivreda, smjer Održiva i ekološka poljoprivreda</vt:lpstr>
      <vt:lpstr>PowerPoint prezentacija</vt:lpstr>
      <vt:lpstr>Indikatori za korektivne i preventivne postupke:   (Priručnik za osiguravanje kvalitete, 2017)</vt:lpstr>
      <vt:lpstr>PowerPoint prezentacija</vt:lpstr>
      <vt:lpstr>PowerPoint prezentacija</vt:lpstr>
      <vt:lpstr>Zaključak o prosječnim ocjenama nastavnika</vt:lpstr>
      <vt:lpstr>Zaključak o ocjenama pojedinih nastavnika na pojedinom kolegiju</vt:lpstr>
      <vt:lpstr>PowerPoint prezentacija</vt:lpstr>
      <vt:lpstr>PowerPoint prezentacija</vt:lpstr>
      <vt:lpstr>Zaključak o prosječnim ocjenama svih kolegija</vt:lpstr>
      <vt:lpstr>Zaključak o prosječnim ocjenama pojedinih kolegija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2018/2019. preddiplomski Stručni studij Poljoprivreda</dc:title>
  <dc:creator>Tatjana Jelen</dc:creator>
  <cp:lastModifiedBy>A</cp:lastModifiedBy>
  <cp:revision>43</cp:revision>
  <dcterms:created xsi:type="dcterms:W3CDTF">2020-11-08T16:40:47Z</dcterms:created>
  <dcterms:modified xsi:type="dcterms:W3CDTF">2024-03-18T09:26:50Z</dcterms:modified>
</cp:coreProperties>
</file>