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61" r:id="rId6"/>
    <p:sldId id="270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ijetli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EF8-4688-BB4D-0653F6BBBBC1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F8-4688-BB4D-0653F6BBBBC1}"/>
                </c:ext>
              </c:extLst>
            </c:dLbl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F8-4688-BB4D-0653F6BBBBC1}"/>
                </c:ext>
              </c:extLst>
            </c:dLbl>
            <c:dLbl>
              <c:idx val="2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F8-4688-BB4D-0653F6BBBBC1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oundRect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List1!$G$268:$AP$268</c:f>
              <c:numCache>
                <c:formatCode>0.00</c:formatCode>
                <c:ptCount val="36"/>
                <c:pt idx="0">
                  <c:v>4.414307692307692</c:v>
                </c:pt>
                <c:pt idx="1">
                  <c:v>4.5787179487179488</c:v>
                </c:pt>
                <c:pt idx="2">
                  <c:v>4.5448717948717947</c:v>
                </c:pt>
                <c:pt idx="3">
                  <c:v>4.5384615384615383</c:v>
                </c:pt>
                <c:pt idx="4">
                  <c:v>4.2807692307692315</c:v>
                </c:pt>
                <c:pt idx="5">
                  <c:v>4.3938461538461535</c:v>
                </c:pt>
                <c:pt idx="6">
                  <c:v>4.1489743589743595</c:v>
                </c:pt>
                <c:pt idx="7">
                  <c:v>3.664423076923077</c:v>
                </c:pt>
                <c:pt idx="8">
                  <c:v>4.4807692307692308</c:v>
                </c:pt>
                <c:pt idx="9">
                  <c:v>5</c:v>
                </c:pt>
                <c:pt idx="10">
                  <c:v>4.950512820512821</c:v>
                </c:pt>
                <c:pt idx="11">
                  <c:v>4.1848717948717953</c:v>
                </c:pt>
                <c:pt idx="12">
                  <c:v>4.4384615384615378</c:v>
                </c:pt>
                <c:pt idx="13">
                  <c:v>4.4192307692307695</c:v>
                </c:pt>
                <c:pt idx="14">
                  <c:v>4.8630769230769229</c:v>
                </c:pt>
                <c:pt idx="15">
                  <c:v>4.7251981351981351</c:v>
                </c:pt>
                <c:pt idx="16">
                  <c:v>4.3897435897435892</c:v>
                </c:pt>
                <c:pt idx="17">
                  <c:v>4.1920512820512821</c:v>
                </c:pt>
                <c:pt idx="18">
                  <c:v>4.2687179487179483</c:v>
                </c:pt>
                <c:pt idx="19">
                  <c:v>4.3379487179487173</c:v>
                </c:pt>
                <c:pt idx="20">
                  <c:v>3.9917948717948715</c:v>
                </c:pt>
                <c:pt idx="21">
                  <c:v>4.7764835164835162</c:v>
                </c:pt>
                <c:pt idx="22">
                  <c:v>4.905384615384615</c:v>
                </c:pt>
                <c:pt idx="23">
                  <c:v>4.7792307692307689</c:v>
                </c:pt>
                <c:pt idx="24">
                  <c:v>3.8338461538461535</c:v>
                </c:pt>
                <c:pt idx="25">
                  <c:v>4.7319230769230778</c:v>
                </c:pt>
                <c:pt idx="26">
                  <c:v>4.9415384615384612</c:v>
                </c:pt>
                <c:pt idx="27">
                  <c:v>4.6183076923076918</c:v>
                </c:pt>
                <c:pt idx="28">
                  <c:v>3.871025641025641</c:v>
                </c:pt>
                <c:pt idx="29">
                  <c:v>4.6923076923076925</c:v>
                </c:pt>
                <c:pt idx="30">
                  <c:v>4.6561538461538463</c:v>
                </c:pt>
                <c:pt idx="31">
                  <c:v>4.620512820512821</c:v>
                </c:pt>
                <c:pt idx="32">
                  <c:v>4.4261538461538459</c:v>
                </c:pt>
                <c:pt idx="33">
                  <c:v>4.5813846153846152</c:v>
                </c:pt>
                <c:pt idx="34">
                  <c:v>4.6057692307692308</c:v>
                </c:pt>
                <c:pt idx="35">
                  <c:v>4.0507692307692302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F8-4688-BB4D-0653F6BBB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4280687"/>
        <c:axId val="490217055"/>
      </c:barChart>
      <c:catAx>
        <c:axId val="48428068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baseline="0" dirty="0"/>
                  <a:t>N</a:t>
                </a:r>
                <a:r>
                  <a:rPr lang="hr-HR" dirty="0"/>
                  <a:t>astavnici</a:t>
                </a:r>
                <a:r>
                  <a:rPr lang="hr-HR" baseline="0" dirty="0"/>
                  <a:t> 1-36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0217055"/>
        <c:crosses val="autoZero"/>
        <c:auto val="1"/>
        <c:lblAlgn val="ctr"/>
        <c:lblOffset val="100"/>
        <c:noMultiLvlLbl val="0"/>
      </c:catAx>
      <c:valAx>
        <c:axId val="490217055"/>
        <c:scaling>
          <c:orientation val="minMax"/>
          <c:max val="5"/>
          <c:min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 dirty="0"/>
                  <a:t>Ocjena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280687"/>
        <c:crossesAt val="2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-7.619047619047619E-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A12-444D-8B79-F9E3A2792BC3}"/>
                </c:ext>
              </c:extLst>
            </c:dLbl>
            <c:dLbl>
              <c:idx val="10"/>
              <c:layout>
                <c:manualLayout>
                  <c:x val="2.2857142857142857E-2"/>
                  <c:y val="2.7777777777777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A12-444D-8B79-F9E3A2792BC3}"/>
                </c:ext>
              </c:extLst>
            </c:dLbl>
            <c:dLbl>
              <c:idx val="2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A12-444D-8B79-F9E3A2792BC3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oundRect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List1!$L$332:$AU$332</c:f>
              <c:numCache>
                <c:formatCode>0.00</c:formatCode>
                <c:ptCount val="36"/>
                <c:pt idx="0">
                  <c:v>4.3202222222222222</c:v>
                </c:pt>
                <c:pt idx="1">
                  <c:v>4.4833333333333334</c:v>
                </c:pt>
                <c:pt idx="2">
                  <c:v>4.4733333333333327</c:v>
                </c:pt>
                <c:pt idx="3">
                  <c:v>4.3877777777777771</c:v>
                </c:pt>
                <c:pt idx="4">
                  <c:v>3.8944444444444439</c:v>
                </c:pt>
                <c:pt idx="5">
                  <c:v>4.4788888888888891</c:v>
                </c:pt>
                <c:pt idx="6">
                  <c:v>4.0692592592592591</c:v>
                </c:pt>
                <c:pt idx="7">
                  <c:v>3.7465277777777777</c:v>
                </c:pt>
                <c:pt idx="8">
                  <c:v>4.5555555555555554</c:v>
                </c:pt>
                <c:pt idx="9">
                  <c:v>4.9444444444444446</c:v>
                </c:pt>
                <c:pt idx="10">
                  <c:v>4.9381481481481488</c:v>
                </c:pt>
                <c:pt idx="11">
                  <c:v>4.221111111111111</c:v>
                </c:pt>
                <c:pt idx="12">
                  <c:v>4.0566666666666666</c:v>
                </c:pt>
                <c:pt idx="13">
                  <c:v>4.1370370370370368</c:v>
                </c:pt>
                <c:pt idx="14">
                  <c:v>4.8327777777777783</c:v>
                </c:pt>
                <c:pt idx="15">
                  <c:v>4.6296296296296298</c:v>
                </c:pt>
                <c:pt idx="16">
                  <c:v>4.343703703703703</c:v>
                </c:pt>
                <c:pt idx="17">
                  <c:v>4.1551851851851849</c:v>
                </c:pt>
                <c:pt idx="18">
                  <c:v>4.3966666666666665</c:v>
                </c:pt>
                <c:pt idx="19">
                  <c:v>4.41</c:v>
                </c:pt>
                <c:pt idx="20">
                  <c:v>3.8085185185185186</c:v>
                </c:pt>
                <c:pt idx="21">
                  <c:v>4.4384126984126988</c:v>
                </c:pt>
                <c:pt idx="22">
                  <c:v>4.8038888888888884</c:v>
                </c:pt>
                <c:pt idx="23">
                  <c:v>4.7855555555555558</c:v>
                </c:pt>
                <c:pt idx="24">
                  <c:v>3.4833333333333334</c:v>
                </c:pt>
                <c:pt idx="25">
                  <c:v>4.5194444444444439</c:v>
                </c:pt>
                <c:pt idx="26">
                  <c:v>4.7600000000000007</c:v>
                </c:pt>
                <c:pt idx="27">
                  <c:v>4.4844444444444447</c:v>
                </c:pt>
                <c:pt idx="28">
                  <c:v>3.9070899470899469</c:v>
                </c:pt>
                <c:pt idx="29">
                  <c:v>4.7513888888888891</c:v>
                </c:pt>
                <c:pt idx="30">
                  <c:v>4.5788888888888879</c:v>
                </c:pt>
                <c:pt idx="31">
                  <c:v>4.2814814814814817</c:v>
                </c:pt>
                <c:pt idx="32">
                  <c:v>4.1461111111111109</c:v>
                </c:pt>
                <c:pt idx="33">
                  <c:v>4.4473333333333347</c:v>
                </c:pt>
                <c:pt idx="34">
                  <c:v>4.5663888888888895</c:v>
                </c:pt>
                <c:pt idx="35">
                  <c:v>4.0222222222222221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12-444D-8B79-F9E3A2792B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2892351"/>
        <c:axId val="600387567"/>
      </c:barChart>
      <c:catAx>
        <c:axId val="482892351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/>
                  <a:t>Nastavnici</a:t>
                </a:r>
                <a:r>
                  <a:rPr lang="hr-HR" baseline="0"/>
                  <a:t> </a:t>
                </a:r>
                <a:r>
                  <a:rPr lang="hr-HR"/>
                  <a:t> 1-36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600387567"/>
        <c:crosses val="autoZero"/>
        <c:auto val="0"/>
        <c:lblAlgn val="ctr"/>
        <c:lblOffset val="100"/>
        <c:noMultiLvlLbl val="0"/>
      </c:catAx>
      <c:valAx>
        <c:axId val="600387567"/>
        <c:scaling>
          <c:orientation val="minMax"/>
          <c:max val="5"/>
          <c:min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r-HR"/>
                  <a:t>Ocjena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2892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12.2.2024.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774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12.2.2024.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088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12.2.2024.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399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12.2.2024.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9804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12.2.2024.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878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12.2.2024.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627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12.2.2024.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611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12.2.2024.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316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12.2.2024.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8894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12.2.2024.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165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26EC-B9D8-42AC-B869-7A3430FB97D3}" type="datetimeFigureOut">
              <a:rPr lang="hr-HR" smtClean="0"/>
              <a:t>12.2.2024.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53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826EC-B9D8-42AC-B869-7A3430FB97D3}" type="datetimeFigureOut">
              <a:rPr lang="hr-HR" smtClean="0"/>
              <a:t>12.2.2024.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34B7-A355-44C9-AD47-C6A3157C68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013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hr-HR" sz="4500" dirty="0"/>
              <a:t>Studentsko ocjenjivanje nastavnika i kolegija VUK-a </a:t>
            </a:r>
            <a:br>
              <a:rPr lang="hr-HR" sz="4500" dirty="0"/>
            </a:br>
            <a:r>
              <a:rPr lang="hr-HR" sz="4500" dirty="0"/>
              <a:t>za </a:t>
            </a:r>
            <a:r>
              <a:rPr lang="hr-HR" sz="4500" dirty="0" err="1"/>
              <a:t>akad</a:t>
            </a:r>
            <a:r>
              <a:rPr lang="hr-HR" sz="4500" dirty="0"/>
              <a:t>. god. 2022./2023. </a:t>
            </a:r>
            <a:br>
              <a:rPr lang="hr-HR" sz="4500" dirty="0"/>
            </a:br>
            <a:r>
              <a:rPr lang="hr-HR" sz="4500" dirty="0"/>
              <a:t>Stručni prijediplomski studij </a:t>
            </a:r>
            <a:r>
              <a:rPr lang="hr-HR" sz="4500" i="1" dirty="0"/>
              <a:t>Poljoprivreda</a:t>
            </a:r>
            <a:endParaRPr lang="hr-HR" sz="45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11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33706" y="1463039"/>
            <a:ext cx="6416143" cy="4300447"/>
          </a:xfrm>
        </p:spPr>
        <p:txBody>
          <a:bodyPr anchor="t">
            <a:normAutofit/>
          </a:bodyPr>
          <a:lstStyle/>
          <a:p>
            <a:r>
              <a:rPr lang="hr-HR" sz="1700" dirty="0"/>
              <a:t>Anketirano je ukupno 59 redovitih studenata. Studenti s prve godine i sa sva tri smjera druge i treće godine (</a:t>
            </a:r>
            <a:r>
              <a:rPr lang="hr-HR" sz="1700" dirty="0" err="1"/>
              <a:t>Bilinogojsto</a:t>
            </a:r>
            <a:r>
              <a:rPr lang="hr-HR" sz="1700" dirty="0"/>
              <a:t>, </a:t>
            </a:r>
            <a:r>
              <a:rPr lang="hr-HR" sz="1700" dirty="0" err="1"/>
              <a:t>Zootehnika</a:t>
            </a:r>
            <a:r>
              <a:rPr lang="hr-HR" sz="1700" dirty="0"/>
              <a:t> i Menadžment u poljoprivredi) </a:t>
            </a:r>
          </a:p>
          <a:p>
            <a:pPr lvl="0"/>
            <a:r>
              <a:rPr lang="hr-HR" sz="1700" dirty="0"/>
              <a:t>Studenti su ocjenama od 1 do 5 ocjenjivali nastavnike po kolegijima (33 nastavnika VUK-a i tri naslovna nastavnika –vanjski suradnici) prema ponuđenim pitanjima/kriterijima </a:t>
            </a:r>
          </a:p>
          <a:p>
            <a:pPr lvl="0"/>
            <a:r>
              <a:rPr lang="hr-HR" sz="1700" dirty="0"/>
              <a:t>U tablicama su prikazane prosječne ocjene po pojedinim pitanjima (1-13 – ocjene za nastavnike) zbirno za sve nastavnike i za sve kolegije (1-9 – ocjene za kolegije) </a:t>
            </a:r>
          </a:p>
          <a:p>
            <a:pPr lvl="0"/>
            <a:r>
              <a:rPr lang="hr-HR" sz="1700" dirty="0"/>
              <a:t>Prosječne ocjene po svakom nastavniku, skupno za sve kolegije na kojima je nastavnik predavao, prikazane su na grafikonima grupirano po pitanjima (1-13; i 1-9)</a:t>
            </a:r>
          </a:p>
          <a:p>
            <a:endParaRPr lang="hr-HR" sz="1700" dirty="0"/>
          </a:p>
        </p:txBody>
      </p:sp>
    </p:spTree>
    <p:extLst>
      <p:ext uri="{BB962C8B-B14F-4D97-AF65-F5344CB8AC3E}">
        <p14:creationId xmlns:p14="http://schemas.microsoft.com/office/powerpoint/2010/main" val="3595923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D8233B0-41B5-4D9A-AEEC-13DB66A8C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219928"/>
          </a:xfrm>
        </p:spPr>
        <p:txBody>
          <a:bodyPr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Prosječne ocjene po pitanjima 1-13 </a:t>
            </a:r>
            <a:b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za sve nastavnike na svim kolegijima)</a:t>
            </a:r>
            <a:endParaRPr lang="hr-HR" sz="54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19336"/>
              </p:ext>
            </p:extLst>
          </p:nvPr>
        </p:nvGraphicFramePr>
        <p:xfrm>
          <a:off x="1089307" y="2361460"/>
          <a:ext cx="9511387" cy="367539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665029">
                  <a:extLst>
                    <a:ext uri="{9D8B030D-6E8A-4147-A177-3AD203B41FA5}">
                      <a16:colId xmlns:a16="http://schemas.microsoft.com/office/drawing/2014/main" val="2708113257"/>
                    </a:ext>
                  </a:extLst>
                </a:gridCol>
                <a:gridCol w="846358">
                  <a:extLst>
                    <a:ext uri="{9D8B030D-6E8A-4147-A177-3AD203B41FA5}">
                      <a16:colId xmlns:a16="http://schemas.microsoft.com/office/drawing/2014/main" val="1673138473"/>
                    </a:ext>
                  </a:extLst>
                </a:gridCol>
              </a:tblGrid>
              <a:tr h="262528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1. Kroz nastavu pokazuje dobro poznavanje sadržaja kolegija                                                   </a:t>
                      </a:r>
                      <a:endParaRPr lang="pl-PL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6" marR="6666" marT="6666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4,62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535752"/>
                  </a:ext>
                </a:extLst>
              </a:tr>
              <a:tr h="262528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2. Na postavljena pitanja odgovara stručno i spremno                                                                    </a:t>
                      </a:r>
                      <a:endParaRPr lang="pl-PL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6" marR="6666" marT="666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4,5</a:t>
                      </a:r>
                      <a:r>
                        <a:rPr lang="hr-H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901736"/>
                  </a:ext>
                </a:extLst>
              </a:tr>
              <a:tr h="262528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3. Kvalitetnim primjerima i zadacima olakšava razumijevanje sadržaja                                        </a:t>
                      </a:r>
                      <a:endParaRPr lang="hr-HR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6" marR="6666" marT="666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4,47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851235"/>
                  </a:ext>
                </a:extLst>
              </a:tr>
              <a:tr h="262528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4. Jasno i razumljivo izlaže/demonstrira nastavne sadržaje                                                            </a:t>
                      </a:r>
                      <a:endParaRPr lang="hr-HR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6" marR="6666" marT="666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4,50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325954"/>
                  </a:ext>
                </a:extLst>
              </a:tr>
              <a:tr h="262528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5. Nastava je dobro strukturirana i raspoloživo vrijeme je racionalno iskorišteno                     </a:t>
                      </a:r>
                      <a:endParaRPr lang="hr-HR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6" marR="6666" marT="666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4,47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569061"/>
                  </a:ext>
                </a:extLst>
              </a:tr>
              <a:tr h="262528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6. Jasno definira ciljeve nastave i ono što očekuje od studenta                                                     </a:t>
                      </a:r>
                      <a:endParaRPr lang="pl-PL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6" marR="6666" marT="666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4,55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467315"/>
                  </a:ext>
                </a:extLst>
              </a:tr>
              <a:tr h="262528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7. Nastava je zanimljiva i dinamična                                                                                                    </a:t>
                      </a:r>
                      <a:endParaRPr lang="pl-PL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6" marR="6666" marT="666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4,</a:t>
                      </a:r>
                      <a:r>
                        <a:rPr lang="hr-H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254908"/>
                  </a:ext>
                </a:extLst>
              </a:tr>
              <a:tr h="262528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8. Uporabom nastavnih pomagala i suvremene tehnologije podiže kvalitetu nastave  </a:t>
                      </a:r>
                      <a:endParaRPr lang="hr-HR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6" marR="6666" marT="666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4,28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681759"/>
                  </a:ext>
                </a:extLst>
              </a:tr>
              <a:tr h="262528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9. Ima dobre komunikacijske vještine i stvara ugodnu radnu atmosferu           </a:t>
                      </a:r>
                      <a:endParaRPr lang="hr-HR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6" marR="6666" marT="666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4,3</a:t>
                      </a:r>
                      <a:r>
                        <a:rPr lang="hr-H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940457"/>
                  </a:ext>
                </a:extLst>
              </a:tr>
              <a:tr h="262528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u="none" strike="noStrike" baseline="0">
                          <a:solidFill>
                            <a:srgbClr val="000000"/>
                          </a:solidFill>
                          <a:effectLst/>
                        </a:rPr>
                        <a:t>10. Dostupan je i susretljiv za konzultacije sa studentima                                                             </a:t>
                      </a:r>
                      <a:endParaRPr lang="pl-PL" sz="1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6" marR="6666" marT="666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4,</a:t>
                      </a:r>
                      <a:r>
                        <a:rPr lang="hr-H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59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302839"/>
                  </a:ext>
                </a:extLst>
              </a:tr>
              <a:tr h="262528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11. Motiviran je za rad i savjesno izvršava svoje obveze                   </a:t>
                      </a:r>
                      <a:endParaRPr lang="hr-HR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6" marR="6666" marT="666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4,</a:t>
                      </a:r>
                      <a:r>
                        <a:rPr lang="hr-H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54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235043"/>
                  </a:ext>
                </a:extLst>
              </a:tr>
              <a:tr h="26252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12. </a:t>
                      </a:r>
                      <a:r>
                        <a:rPr lang="it-IT" sz="1400" b="0" u="none" strike="noStrike" baseline="0" dirty="0" err="1">
                          <a:solidFill>
                            <a:srgbClr val="000000"/>
                          </a:solidFill>
                          <a:effectLst/>
                        </a:rPr>
                        <a:t>Nastavu</a:t>
                      </a:r>
                      <a:r>
                        <a:rPr lang="it-IT" sz="14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it-IT" sz="1400" b="0" u="none" strike="noStrike" baseline="0" dirty="0" err="1">
                          <a:solidFill>
                            <a:srgbClr val="000000"/>
                          </a:solidFill>
                          <a:effectLst/>
                        </a:rPr>
                        <a:t>održava</a:t>
                      </a:r>
                      <a:r>
                        <a:rPr lang="it-IT" sz="14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it-IT" sz="1400" b="0" u="none" strike="noStrike" baseline="0" dirty="0" err="1">
                          <a:solidFill>
                            <a:srgbClr val="000000"/>
                          </a:solidFill>
                          <a:effectLst/>
                        </a:rPr>
                        <a:t>redovito</a:t>
                      </a:r>
                      <a:r>
                        <a:rPr lang="it-IT" sz="14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 i </a:t>
                      </a:r>
                      <a:r>
                        <a:rPr lang="it-IT" sz="1400" b="0" u="none" strike="noStrike" baseline="0" dirty="0" err="1">
                          <a:solidFill>
                            <a:srgbClr val="000000"/>
                          </a:solidFill>
                          <a:effectLst/>
                        </a:rPr>
                        <a:t>na</a:t>
                      </a:r>
                      <a:r>
                        <a:rPr lang="it-IT" sz="14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it-IT" sz="1400" b="0" u="none" strike="noStrike" baseline="0" dirty="0" err="1">
                          <a:solidFill>
                            <a:srgbClr val="000000"/>
                          </a:solidFill>
                          <a:effectLst/>
                        </a:rPr>
                        <a:t>vrijeme</a:t>
                      </a:r>
                      <a:endParaRPr lang="it-IT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6" marR="6666" marT="666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4,72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478100"/>
                  </a:ext>
                </a:extLst>
              </a:tr>
              <a:tr h="262528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13. Koju biste opću ocjenu dali ovom nastavniku/nastavnici u cjelini     </a:t>
                      </a:r>
                      <a:endParaRPr lang="pl-PL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6" marR="6666" marT="666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4,40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33" marR="5333" marT="533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273228"/>
                  </a:ext>
                </a:extLst>
              </a:tr>
              <a:tr h="262528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1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Prosječna ocjena pitanja za nastavnike:</a:t>
                      </a:r>
                      <a:endParaRPr lang="pl-PL" sz="1400" b="1" i="1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6" marR="6666" marT="666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4,48</a:t>
                      </a:r>
                      <a:endParaRPr lang="hr-HR" sz="1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66" marR="6666" marT="666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655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3476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7AD65BF-BA49-E3C3-4D9D-863F4978B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pPr algn="ctr"/>
            <a:r>
              <a:rPr lang="hr-HR" sz="2400" b="1" dirty="0"/>
              <a:t>P</a:t>
            </a:r>
            <a:r>
              <a:rPr lang="en-US" sz="2400" b="1" dirty="0" err="1"/>
              <a:t>rosječna</a:t>
            </a:r>
            <a:r>
              <a:rPr lang="en-US" sz="2400" b="1" dirty="0"/>
              <a:t> </a:t>
            </a:r>
            <a:r>
              <a:rPr lang="en-US" sz="2400" b="1" dirty="0" err="1"/>
              <a:t>ocjena</a:t>
            </a:r>
            <a:r>
              <a:rPr lang="en-US" sz="2400" b="1" dirty="0"/>
              <a:t> </a:t>
            </a:r>
            <a:r>
              <a:rPr lang="hr-HR" sz="2400" b="1" dirty="0"/>
              <a:t>po</a:t>
            </a:r>
            <a:r>
              <a:rPr lang="en-US" sz="2400" b="1" dirty="0"/>
              <a:t> </a:t>
            </a:r>
            <a:r>
              <a:rPr lang="en-US" sz="2400" b="1" dirty="0" err="1"/>
              <a:t>nastavni</a:t>
            </a:r>
            <a:r>
              <a:rPr lang="hr-HR" sz="2400" b="1" dirty="0"/>
              <a:t>cima</a:t>
            </a:r>
            <a:r>
              <a:rPr lang="en-US" sz="2400" b="1" dirty="0"/>
              <a:t> </a:t>
            </a:r>
            <a:r>
              <a:rPr lang="hr-HR" sz="2400" b="1" dirty="0"/>
              <a:t>za </a:t>
            </a:r>
            <a:r>
              <a:rPr lang="en-US" sz="2400" b="1" dirty="0" err="1"/>
              <a:t>pitanja</a:t>
            </a:r>
            <a:r>
              <a:rPr lang="en-US" sz="2400" b="1" dirty="0"/>
              <a:t> 1-13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1EED465E-D6BA-4566-7EC3-CD177690A2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058792"/>
              </p:ext>
            </p:extLst>
          </p:nvPr>
        </p:nvGraphicFramePr>
        <p:xfrm>
          <a:off x="731525" y="3017519"/>
          <a:ext cx="10551517" cy="3209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6625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8233B0-41B5-4D9A-AEEC-13DB66A8C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ravokutnik 2"/>
          <p:cNvSpPr/>
          <p:nvPr/>
        </p:nvSpPr>
        <p:spPr>
          <a:xfrm>
            <a:off x="808638" y="386930"/>
            <a:ext cx="9236700" cy="11889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Prosječne</a:t>
            </a: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ocjene</a:t>
            </a: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za </a:t>
            </a:r>
            <a:r>
              <a:rPr lang="hr-HR" sz="3200" b="1" dirty="0">
                <a:latin typeface="+mj-lt"/>
                <a:ea typeface="+mj-ea"/>
                <a:cs typeface="+mj-cs"/>
              </a:rPr>
              <a:t>kolegij</a:t>
            </a: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2781607"/>
              </p:ext>
            </p:extLst>
          </p:nvPr>
        </p:nvGraphicFramePr>
        <p:xfrm>
          <a:off x="1125398" y="2326105"/>
          <a:ext cx="9439203" cy="385011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784494">
                  <a:extLst>
                    <a:ext uri="{9D8B030D-6E8A-4147-A177-3AD203B41FA5}">
                      <a16:colId xmlns:a16="http://schemas.microsoft.com/office/drawing/2014/main" val="1748100273"/>
                    </a:ext>
                  </a:extLst>
                </a:gridCol>
                <a:gridCol w="654709">
                  <a:extLst>
                    <a:ext uri="{9D8B030D-6E8A-4147-A177-3AD203B41FA5}">
                      <a16:colId xmlns:a16="http://schemas.microsoft.com/office/drawing/2014/main" val="196567663"/>
                    </a:ext>
                  </a:extLst>
                </a:gridCol>
              </a:tblGrid>
              <a:tr h="385011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 </a:t>
                      </a:r>
                      <a:r>
                        <a:rPr lang="it-IT" sz="1300" b="0" i="0" u="none" strike="noStrike" cap="none" spc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Ciljevi</a:t>
                      </a:r>
                      <a:r>
                        <a:rPr lang="it-IT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i </a:t>
                      </a:r>
                      <a:r>
                        <a:rPr lang="it-IT" sz="1300" b="0" i="0" u="none" strike="noStrike" cap="none" spc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zahtjevi</a:t>
                      </a:r>
                      <a:r>
                        <a:rPr lang="it-IT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hr-HR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kolegij</a:t>
                      </a:r>
                      <a:r>
                        <a:rPr lang="it-IT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 bili su </a:t>
                      </a:r>
                      <a:r>
                        <a:rPr lang="it-IT" sz="1300" b="0" i="0" u="none" strike="noStrike" cap="none" spc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jasno</a:t>
                      </a:r>
                      <a:r>
                        <a:rPr lang="it-IT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300" b="0" i="0" u="none" strike="noStrike" cap="none" spc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definirani</a:t>
                      </a:r>
                      <a:endParaRPr lang="it-IT" sz="1300" b="0" i="0" u="none" strike="noStrike" cap="none" spc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65" marR="8665" marT="58227" marB="58227" anchor="b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2857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300" b="0" i="0" u="none" strike="noStrike" cap="none" spc="0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4,51</a:t>
                      </a:r>
                    </a:p>
                  </a:txBody>
                  <a:tcPr marL="8665" marR="8665" marT="58227" marB="58227" anchor="b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2857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8010114"/>
                  </a:ext>
                </a:extLst>
              </a:tr>
              <a:tr h="385011">
                <a:tc>
                  <a:txBody>
                    <a:bodyPr/>
                    <a:lstStyle/>
                    <a:p>
                      <a:pPr algn="l" fontAlgn="b"/>
                      <a:r>
                        <a:rPr lang="hr-HR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 Kolegij nudi uvid u ključne sadržaje i omogućuje njihovo razumijevanje</a:t>
                      </a:r>
                    </a:p>
                  </a:txBody>
                  <a:tcPr marL="8665" marR="8665" marT="58227" marB="58227" anchor="b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4,48</a:t>
                      </a:r>
                    </a:p>
                  </a:txBody>
                  <a:tcPr marL="8665" marR="8665" marT="58227" marB="58227" anchor="b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6097160"/>
                  </a:ext>
                </a:extLst>
              </a:tr>
              <a:tr h="385011">
                <a:tc>
                  <a:txBody>
                    <a:bodyPr/>
                    <a:lstStyle/>
                    <a:p>
                      <a:pPr algn="l" fontAlgn="b"/>
                      <a:r>
                        <a:rPr lang="pl-PL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 Propisana literatura je korisna za razumijevanje sadržaja kolegija</a:t>
                      </a:r>
                    </a:p>
                  </a:txBody>
                  <a:tcPr marL="8665" marR="8665" marT="58227" marB="58227" anchor="b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4,37</a:t>
                      </a:r>
                    </a:p>
                  </a:txBody>
                  <a:tcPr marL="8665" marR="8665" marT="58227" marB="58227" anchor="b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697229"/>
                  </a:ext>
                </a:extLst>
              </a:tr>
              <a:tr h="385011">
                <a:tc>
                  <a:txBody>
                    <a:bodyPr/>
                    <a:lstStyle/>
                    <a:p>
                      <a:pPr algn="l" fontAlgn="b"/>
                      <a:r>
                        <a:rPr lang="hr-HR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 Količina nastavnog sadržaja odgovara predviđenoj satnici kolegija</a:t>
                      </a:r>
                    </a:p>
                  </a:txBody>
                  <a:tcPr marL="8665" marR="8665" marT="58227" marB="58227" anchor="b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300" b="0" i="0" u="none" strike="noStrike" cap="none" spc="0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4,46</a:t>
                      </a:r>
                    </a:p>
                  </a:txBody>
                  <a:tcPr marL="8665" marR="8665" marT="58227" marB="58227" anchor="b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025120"/>
                  </a:ext>
                </a:extLst>
              </a:tr>
              <a:tr h="385011">
                <a:tc>
                  <a:txBody>
                    <a:bodyPr/>
                    <a:lstStyle/>
                    <a:p>
                      <a:pPr algn="l" fontAlgn="b"/>
                      <a:r>
                        <a:rPr lang="hr-HR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 Kolegij je omogućio uvid u važnost područja i mogućnosti primjene</a:t>
                      </a:r>
                    </a:p>
                  </a:txBody>
                  <a:tcPr marL="8665" marR="8665" marT="58227" marB="58227" anchor="b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4,41</a:t>
                      </a:r>
                    </a:p>
                  </a:txBody>
                  <a:tcPr marL="8665" marR="8665" marT="58227" marB="58227" anchor="b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698154"/>
                  </a:ext>
                </a:extLst>
              </a:tr>
              <a:tr h="385011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 </a:t>
                      </a:r>
                      <a:r>
                        <a:rPr lang="it-IT" sz="1300" b="0" i="0" u="none" strike="noStrike" cap="none" spc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Predavanja</a:t>
                      </a:r>
                      <a:r>
                        <a:rPr lang="it-IT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su </a:t>
                      </a:r>
                      <a:r>
                        <a:rPr lang="it-IT" sz="1300" b="0" i="0" u="none" strike="noStrike" cap="none" spc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r>
                        <a:rPr lang="it-IT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300" b="0" i="0" u="none" strike="noStrike" cap="none" spc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primjeren</a:t>
                      </a:r>
                      <a:r>
                        <a:rPr lang="it-IT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300" b="0" i="0" u="none" strike="noStrike" cap="none" spc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način</a:t>
                      </a:r>
                      <a:r>
                        <a:rPr lang="it-IT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300" b="0" i="0" u="none" strike="noStrike" cap="none" spc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bila</a:t>
                      </a:r>
                      <a:r>
                        <a:rPr lang="it-IT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300" b="0" i="0" u="none" strike="noStrike" cap="none" spc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popraćena</a:t>
                      </a:r>
                      <a:r>
                        <a:rPr lang="it-IT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300" b="0" i="0" u="none" strike="noStrike" cap="none" spc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vježbama</a:t>
                      </a:r>
                      <a:r>
                        <a:rPr lang="it-IT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it-IT" sz="1300" b="0" i="0" u="none" strike="noStrike" cap="none" spc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seminarima</a:t>
                      </a:r>
                      <a:r>
                        <a:rPr lang="it-IT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i </a:t>
                      </a:r>
                      <a:r>
                        <a:rPr lang="it-IT" sz="1300" b="0" i="0" u="none" strike="noStrike" cap="none" spc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sl</a:t>
                      </a:r>
                      <a:r>
                        <a:rPr lang="it-IT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665" marR="8665" marT="58227" marB="58227" anchor="b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4,43</a:t>
                      </a:r>
                    </a:p>
                  </a:txBody>
                  <a:tcPr marL="8665" marR="8665" marT="58227" marB="58227" anchor="b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6465266"/>
                  </a:ext>
                </a:extLst>
              </a:tr>
              <a:tr h="385011">
                <a:tc>
                  <a:txBody>
                    <a:bodyPr/>
                    <a:lstStyle/>
                    <a:p>
                      <a:pPr algn="l" fontAlgn="b"/>
                      <a:r>
                        <a:rPr lang="hr-HR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 Vježbe i seminari omogućili su razvijanje vještina, te praktičnu primjenu znanja</a:t>
                      </a:r>
                    </a:p>
                  </a:txBody>
                  <a:tcPr marL="8665" marR="8665" marT="58227" marB="58227" anchor="b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4,36</a:t>
                      </a:r>
                    </a:p>
                  </a:txBody>
                  <a:tcPr marL="8665" marR="8665" marT="58227" marB="58227" anchor="b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92594"/>
                  </a:ext>
                </a:extLst>
              </a:tr>
              <a:tr h="385011">
                <a:tc>
                  <a:txBody>
                    <a:bodyPr/>
                    <a:lstStyle/>
                    <a:p>
                      <a:pPr algn="l" fontAlgn="b"/>
                      <a:r>
                        <a:rPr lang="hr-HR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8. Organizacija kolegija potiče studente na aktivno sudjelovanje u nastavi</a:t>
                      </a:r>
                    </a:p>
                  </a:txBody>
                  <a:tcPr marL="8665" marR="8665" marT="58227" marB="58227" anchor="b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4,28</a:t>
                      </a:r>
                    </a:p>
                  </a:txBody>
                  <a:tcPr marL="8665" marR="8665" marT="58227" marB="58227" anchor="b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438907"/>
                  </a:ext>
                </a:extLst>
              </a:tr>
              <a:tr h="385011">
                <a:tc>
                  <a:txBody>
                    <a:bodyPr/>
                    <a:lstStyle/>
                    <a:p>
                      <a:pPr algn="l" fontAlgn="b"/>
                      <a:r>
                        <a:rPr lang="hr-HR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9. Koju biste opću ocjenu dali ovom kolegiju u cjelini</a:t>
                      </a:r>
                    </a:p>
                  </a:txBody>
                  <a:tcPr marL="8665" marR="8665" marT="58227" marB="58227" anchor="b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3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4,24</a:t>
                      </a:r>
                    </a:p>
                  </a:txBody>
                  <a:tcPr marL="8665" marR="8665" marT="58227" marB="58227" anchor="b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3278458"/>
                  </a:ext>
                </a:extLst>
              </a:tr>
              <a:tr h="385011">
                <a:tc>
                  <a:txBody>
                    <a:bodyPr/>
                    <a:lstStyle/>
                    <a:p>
                      <a:pPr algn="l" fontAlgn="b"/>
                      <a:r>
                        <a:rPr lang="pl-PL" sz="1300" b="1" i="1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Prosječna ocjena pitanja za kolegije:</a:t>
                      </a:r>
                    </a:p>
                  </a:txBody>
                  <a:tcPr marL="8665" marR="8665" marT="58227" marB="58227" anchor="b">
                    <a:lnL w="28575" cap="flat" cmpd="sng" algn="ctr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300" b="1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4,50</a:t>
                      </a:r>
                    </a:p>
                  </a:txBody>
                  <a:tcPr marL="8665" marR="8665" marT="58227" marB="58227" anchor="b">
                    <a:lnL w="12700" cmpd="sng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892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547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EDCC5D-8B8A-40DB-BE90-A3AA27C64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6E561FB-C590-A0A7-7D21-0F131D1FF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963" y="1238080"/>
            <a:ext cx="9849751" cy="1349671"/>
          </a:xfrm>
        </p:spPr>
        <p:txBody>
          <a:bodyPr anchor="b">
            <a:normAutofit/>
          </a:bodyPr>
          <a:lstStyle/>
          <a:p>
            <a:pPr rtl="0">
              <a:defRPr sz="16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hr-HR" sz="2400" b="1" i="0" baseline="0" dirty="0">
                <a:effectLst/>
              </a:rPr>
              <a:t>Prosječne ocjene za kolegije (pitanja 1-9) po pojedinom nastavniku </a:t>
            </a:r>
            <a:br>
              <a:rPr lang="en-US" sz="3000" dirty="0">
                <a:effectLst/>
              </a:rPr>
            </a:br>
            <a:endParaRPr lang="en-US" sz="3000" dirty="0"/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0A1D4072-3F51-C2E8-6594-672F4B4EDD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2689245"/>
              </p:ext>
            </p:extLst>
          </p:nvPr>
        </p:nvGraphicFramePr>
        <p:xfrm>
          <a:off x="1284626" y="2902912"/>
          <a:ext cx="9848088" cy="3100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00446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469</Words>
  <Application>Microsoft Office PowerPoint</Application>
  <PresentationFormat>Široki zaslon</PresentationFormat>
  <Paragraphs>68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sustava Office</vt:lpstr>
      <vt:lpstr>Studentsko ocjenjivanje nastavnika i kolegija VUK-a  za akad. god. 2022./2023.  Stručni prijediplomski studij Poljoprivreda</vt:lpstr>
      <vt:lpstr>PowerPoint prezentacija</vt:lpstr>
      <vt:lpstr>Prosječne ocjene po pitanjima 1-13  (za sve nastavnike na svim kolegijima)</vt:lpstr>
      <vt:lpstr>Prosječna ocjena po nastavnicima za pitanja 1-13</vt:lpstr>
      <vt:lpstr>PowerPoint prezentacija</vt:lpstr>
      <vt:lpstr>Prosječne ocjene za kolegije (pitanja 1-9) po pojedinom nastavniku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Studentsko ocjenjivanje nastavnika i predmeta  VGUK - akad. god. 2018/2019. preddiplomski Stručni studij Poljoprivreda</dc:title>
  <dc:creator>Tatjana Jelen</dc:creator>
  <cp:lastModifiedBy>Tatjana Jelen</cp:lastModifiedBy>
  <cp:revision>30</cp:revision>
  <dcterms:created xsi:type="dcterms:W3CDTF">2020-11-08T16:40:47Z</dcterms:created>
  <dcterms:modified xsi:type="dcterms:W3CDTF">2024-02-12T14:05:37Z</dcterms:modified>
</cp:coreProperties>
</file>