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Sheet4!$A$18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lt1"/>
              </a:solidFill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Sheet4!$B$17:$L$17</c:f>
              <c:strCache>
                <c:ptCount val="11"/>
                <c:pt idx="0">
                  <c:v>1.Potiče razvoj dobrih  međuljudskih odnosa </c:v>
                </c:pt>
                <c:pt idx="1">
                  <c:v>2. Postoji mogućnost direktne i otvorene komunikacije s njom/njim</c:v>
                </c:pt>
                <c:pt idx="2">
                  <c:v>3. Dostupan/a mi je kad ju zatrebam</c:v>
                </c:pt>
                <c:pt idx="3">
                  <c:v>4. Uživa moje povjerenje i pruža mi podršku u radu</c:v>
                </c:pt>
                <c:pt idx="4">
                  <c:v>5. Voljan/a je pomoći</c:v>
                </c:pt>
                <c:pt idx="5">
                  <c:v>6. Točno i pravodobno me informira o novostima na VGUK</c:v>
                </c:pt>
                <c:pt idx="6">
                  <c:v>7. Omogućuje predlaganje inovacija u svrhu poboljšanja djelatnosti Učilišta</c:v>
                </c:pt>
                <c:pt idx="7">
                  <c:v>8. Ima dobre organizacijske sposobnosti</c:v>
                </c:pt>
                <c:pt idx="8">
                  <c:v>9. Stručan/a je i kompetentan/a za posao koji obavlja</c:v>
                </c:pt>
                <c:pt idx="9">
                  <c:v>10. Brzo i učinkovito rješava probleme</c:v>
                </c:pt>
                <c:pt idx="10">
                  <c:v>11. Dovoljno često održava sastanke katedre</c:v>
                </c:pt>
              </c:strCache>
            </c:strRef>
          </c:cat>
          <c:val>
            <c:numRef>
              <c:f>Sheet4!$B$18:$L$18</c:f>
              <c:numCache>
                <c:formatCode>0.00</c:formatCode>
                <c:ptCount val="11"/>
                <c:pt idx="0">
                  <c:v>4.0952730065633292</c:v>
                </c:pt>
                <c:pt idx="1">
                  <c:v>4.3067641523862727</c:v>
                </c:pt>
                <c:pt idx="2">
                  <c:v>4.4024989859091237</c:v>
                </c:pt>
                <c:pt idx="3">
                  <c:v>4.1684744083361602</c:v>
                </c:pt>
                <c:pt idx="4">
                  <c:v>4.3371722491538156</c:v>
                </c:pt>
                <c:pt idx="5">
                  <c:v>4.1467013784986131</c:v>
                </c:pt>
                <c:pt idx="6">
                  <c:v>3.8292157918886036</c:v>
                </c:pt>
                <c:pt idx="7">
                  <c:v>4.0447081080721636</c:v>
                </c:pt>
                <c:pt idx="8">
                  <c:v>4.2813004967382851</c:v>
                </c:pt>
                <c:pt idx="9">
                  <c:v>3.9409955380001458</c:v>
                </c:pt>
                <c:pt idx="10">
                  <c:v>3.6262626262626263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E4F4-4ECA-80AE-0FF160BCFBFD}"/>
            </c:ext>
          </c:extLst>
        </c:ser>
        <c:ser>
          <c:idx val="1"/>
          <c:order val="1"/>
          <c:tx>
            <c:strRef>
              <c:f>Sheet4!$A$19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847133757961785E-3"/>
                  <c:y val="-4.399596372282139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F4-4ECA-80AE-0FF160BCFBFD}"/>
                </c:ext>
              </c:extLst>
            </c:dLbl>
            <c:dLbl>
              <c:idx val="1"/>
              <c:layout>
                <c:manualLayout>
                  <c:x val="2.1231422505307855E-3"/>
                  <c:y val="-4.399596372282139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F4-4ECA-80AE-0FF160BCFBFD}"/>
                </c:ext>
              </c:extLst>
            </c:dLbl>
            <c:dLbl>
              <c:idx val="5"/>
              <c:layout>
                <c:manualLayout>
                  <c:x val="5.307855626326963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F4-4ECA-80AE-0FF160BCFBFD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accent2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Sheet4!$B$17:$L$17</c:f>
              <c:strCache>
                <c:ptCount val="11"/>
                <c:pt idx="0">
                  <c:v>1.Potiče razvoj dobrih  međuljudskih odnosa </c:v>
                </c:pt>
                <c:pt idx="1">
                  <c:v>2. Postoji mogućnost direktne i otvorene komunikacije s njom/njim</c:v>
                </c:pt>
                <c:pt idx="2">
                  <c:v>3. Dostupan/a mi je kad ju zatrebam</c:v>
                </c:pt>
                <c:pt idx="3">
                  <c:v>4. Uživa moje povjerenje i pruža mi podršku u radu</c:v>
                </c:pt>
                <c:pt idx="4">
                  <c:v>5. Voljan/a je pomoći</c:v>
                </c:pt>
                <c:pt idx="5">
                  <c:v>6. Točno i pravodobno me informira o novostima na VGUK</c:v>
                </c:pt>
                <c:pt idx="6">
                  <c:v>7. Omogućuje predlaganje inovacija u svrhu poboljšanja djelatnosti Učilišta</c:v>
                </c:pt>
                <c:pt idx="7">
                  <c:v>8. Ima dobre organizacijske sposobnosti</c:v>
                </c:pt>
                <c:pt idx="8">
                  <c:v>9. Stručan/a je i kompetentan/a za posao koji obavlja</c:v>
                </c:pt>
                <c:pt idx="9">
                  <c:v>10. Brzo i učinkovito rješava probleme</c:v>
                </c:pt>
                <c:pt idx="10">
                  <c:v>11. Dovoljno često održava sastanke katedre</c:v>
                </c:pt>
              </c:strCache>
            </c:strRef>
          </c:cat>
          <c:val>
            <c:numRef>
              <c:f>Sheet4!$B$19:$L$19</c:f>
              <c:numCache>
                <c:formatCode>0.00</c:formatCode>
                <c:ptCount val="11"/>
                <c:pt idx="0">
                  <c:v>4.0918348691457931</c:v>
                </c:pt>
                <c:pt idx="1">
                  <c:v>4.3177075970624355</c:v>
                </c:pt>
                <c:pt idx="2">
                  <c:v>4.2942969933292519</c:v>
                </c:pt>
                <c:pt idx="3">
                  <c:v>4.0652718607557308</c:v>
                </c:pt>
                <c:pt idx="4">
                  <c:v>4.2012011286204833</c:v>
                </c:pt>
                <c:pt idx="5">
                  <c:v>4.1313274181016117</c:v>
                </c:pt>
                <c:pt idx="6">
                  <c:v>4.0873808830405256</c:v>
                </c:pt>
                <c:pt idx="7">
                  <c:v>4.101644671118355</c:v>
                </c:pt>
                <c:pt idx="8">
                  <c:v>4.225676841218637</c:v>
                </c:pt>
                <c:pt idx="9">
                  <c:v>4.0353018292337177</c:v>
                </c:pt>
                <c:pt idx="10">
                  <c:v>4.0004629629629633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E4F4-4ECA-80AE-0FF160BCFB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gapDepth val="110"/>
        <c:shape val="box"/>
        <c:axId val="324314384"/>
        <c:axId val="453325088"/>
        <c:axId val="0"/>
      </c:bar3DChart>
      <c:catAx>
        <c:axId val="32431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53325088"/>
        <c:crosses val="autoZero"/>
        <c:auto val="1"/>
        <c:lblAlgn val="ctr"/>
        <c:lblOffset val="100"/>
        <c:noMultiLvlLbl val="0"/>
      </c:catAx>
      <c:valAx>
        <c:axId val="453325088"/>
        <c:scaling>
          <c:orientation val="minMax"/>
          <c:max val="5"/>
          <c:min val="3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2431438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947324097856749E-2"/>
          <c:y val="3.0147313975750944E-2"/>
          <c:w val="0.95035748873636783"/>
          <c:h val="0.6979224033602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'tehničke službe'!$A$15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lt1"/>
              </a:solidFill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'tehničke službe'!$B$14:$F$14</c:f>
              <c:strCache>
                <c:ptCount val="5"/>
                <c:pt idx="0">
                  <c:v>1. Tehnička služba je primjereno organizirana s obzirom na obim posla</c:v>
                </c:pt>
                <c:pt idx="1">
                  <c:v>2. Referent/ica tehničke službe je stručan/a i voljan/a pomoći</c:v>
                </c:pt>
                <c:pt idx="2">
                  <c:v>3. Referent/ica u tehničkoj službi je voljan/a odraditi dodatnu količinu posla</c:v>
                </c:pt>
                <c:pt idx="3">
                  <c:v>4. Zadovoljan/na sam uslugama u tehničkoj službi</c:v>
                </c:pt>
                <c:pt idx="4">
                  <c:v>5. Zadovoljan/na sam radnim vremenom tehničke službe</c:v>
                </c:pt>
              </c:strCache>
            </c:strRef>
          </c:cat>
          <c:val>
            <c:numRef>
              <c:f>'tehničke službe'!$B$15:$F$15</c:f>
              <c:numCache>
                <c:formatCode>0.00</c:formatCode>
                <c:ptCount val="5"/>
                <c:pt idx="0">
                  <c:v>4.5290925891984362</c:v>
                </c:pt>
                <c:pt idx="1">
                  <c:v>4.6124526515151514</c:v>
                </c:pt>
                <c:pt idx="2">
                  <c:v>4.5243314067398117</c:v>
                </c:pt>
                <c:pt idx="3">
                  <c:v>4.2851091560768984</c:v>
                </c:pt>
                <c:pt idx="4">
                  <c:v>4.6477272727272734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84CD-4576-8E6A-0B2560A56361}"/>
            </c:ext>
          </c:extLst>
        </c:ser>
        <c:ser>
          <c:idx val="1"/>
          <c:order val="1"/>
          <c:tx>
            <c:strRef>
              <c:f>'tehničke službe'!$A$16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lt1"/>
              </a:solidFill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'tehničke službe'!$B$14:$F$14</c:f>
              <c:strCache>
                <c:ptCount val="5"/>
                <c:pt idx="0">
                  <c:v>1. Tehnička služba je primjereno organizirana s obzirom na obim posla</c:v>
                </c:pt>
                <c:pt idx="1">
                  <c:v>2. Referent/ica tehničke službe je stručan/a i voljan/a pomoći</c:v>
                </c:pt>
                <c:pt idx="2">
                  <c:v>3. Referent/ica u tehničkoj službi je voljan/a odraditi dodatnu količinu posla</c:v>
                </c:pt>
                <c:pt idx="3">
                  <c:v>4. Zadovoljan/na sam uslugama u tehničkoj službi</c:v>
                </c:pt>
                <c:pt idx="4">
                  <c:v>5. Zadovoljan/na sam radnim vremenom tehničke službe</c:v>
                </c:pt>
              </c:strCache>
            </c:strRef>
          </c:cat>
          <c:val>
            <c:numRef>
              <c:f>'tehničke službe'!$B$16:$F$16</c:f>
              <c:numCache>
                <c:formatCode>0.00</c:formatCode>
                <c:ptCount val="5"/>
                <c:pt idx="0">
                  <c:v>4.4030138837976533</c:v>
                </c:pt>
                <c:pt idx="1">
                  <c:v>4.5124289772727266</c:v>
                </c:pt>
                <c:pt idx="2">
                  <c:v>4.3958721101097176</c:v>
                </c:pt>
                <c:pt idx="3">
                  <c:v>4.2851091560768984</c:v>
                </c:pt>
                <c:pt idx="4">
                  <c:v>4.5815909090909095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84CD-4576-8E6A-0B2560A563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75421232"/>
        <c:axId val="478469600"/>
        <c:axId val="0"/>
      </c:bar3DChart>
      <c:catAx>
        <c:axId val="47542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78469600"/>
        <c:crosses val="autoZero"/>
        <c:auto val="1"/>
        <c:lblAlgn val="ctr"/>
        <c:lblOffset val="100"/>
        <c:noMultiLvlLbl val="0"/>
      </c:catAx>
      <c:valAx>
        <c:axId val="478469600"/>
        <c:scaling>
          <c:orientation val="minMax"/>
          <c:max val="5"/>
          <c:min val="3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7542123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Sheet2!$A$27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lt1"/>
              </a:solidFill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Sheet2!$B$26:$F$26</c:f>
              <c:strCache>
                <c:ptCount val="5"/>
                <c:pt idx="0">
                  <c:v>1.Djelatnik/ica Učilišnih praktikuma i pomoćno osoblje je primjereno organizirano za poslove koje obavlja </c:v>
                </c:pt>
                <c:pt idx="1">
                  <c:v>2. Djelatnik/ica Učilišnih praktikuma i pomoćno osoblje je stručno i voljno pomoći </c:v>
                </c:pt>
                <c:pt idx="2">
                  <c:v>3. Djelatnik/ica Učilišnih praktikuma i pomoćno osoblje je voljno odraditi dodatnu količinu posla </c:v>
                </c:pt>
                <c:pt idx="3">
                  <c:v>4. Zadovoljan/na sam uslugama/radom djelatnika/ice i pomoćnog osoblja </c:v>
                </c:pt>
                <c:pt idx="4">
                  <c:v>5. Zadovoljan/na sam radnim vremenom praktikuma i pomoćnog osoblja</c:v>
                </c:pt>
              </c:strCache>
            </c:strRef>
          </c:cat>
          <c:val>
            <c:numRef>
              <c:f>Sheet2!$B$27:$F$27</c:f>
              <c:numCache>
                <c:formatCode>0.00</c:formatCode>
                <c:ptCount val="5"/>
                <c:pt idx="0">
                  <c:v>3.6397572993015399</c:v>
                </c:pt>
                <c:pt idx="1">
                  <c:v>3.8865176540070294</c:v>
                </c:pt>
                <c:pt idx="2">
                  <c:v>3.6508041466361179</c:v>
                </c:pt>
                <c:pt idx="3">
                  <c:v>3.59375</c:v>
                </c:pt>
                <c:pt idx="4">
                  <c:v>3.6581653005299075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0C76-4844-8F1F-51BABDFB8EC8}"/>
            </c:ext>
          </c:extLst>
        </c:ser>
        <c:ser>
          <c:idx val="1"/>
          <c:order val="1"/>
          <c:tx>
            <c:strRef>
              <c:f>Sheet2!$A$28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lt1"/>
              </a:solidFill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Sheet2!$B$26:$F$26</c:f>
              <c:strCache>
                <c:ptCount val="5"/>
                <c:pt idx="0">
                  <c:v>1.Djelatnik/ica Učilišnih praktikuma i pomoćno osoblje je primjereno organizirano za poslove koje obavlja </c:v>
                </c:pt>
                <c:pt idx="1">
                  <c:v>2. Djelatnik/ica Učilišnih praktikuma i pomoćno osoblje je stručno i voljno pomoći </c:v>
                </c:pt>
                <c:pt idx="2">
                  <c:v>3. Djelatnik/ica Učilišnih praktikuma i pomoćno osoblje je voljno odraditi dodatnu količinu posla </c:v>
                </c:pt>
                <c:pt idx="3">
                  <c:v>4. Zadovoljan/na sam uslugama/radom djelatnika/ice i pomoćnog osoblja </c:v>
                </c:pt>
                <c:pt idx="4">
                  <c:v>5. Zadovoljan/na sam radnim vremenom praktikuma i pomoćnog osoblja</c:v>
                </c:pt>
              </c:strCache>
            </c:strRef>
          </c:cat>
          <c:val>
            <c:numRef>
              <c:f>Sheet2!$B$28:$F$28</c:f>
              <c:numCache>
                <c:formatCode>0.00</c:formatCode>
                <c:ptCount val="5"/>
                <c:pt idx="0">
                  <c:v>4.1734394535708175</c:v>
                </c:pt>
                <c:pt idx="1">
                  <c:v>4.2068310452546909</c:v>
                </c:pt>
                <c:pt idx="2">
                  <c:v>4.3025513010821106</c:v>
                </c:pt>
                <c:pt idx="3">
                  <c:v>4.2</c:v>
                </c:pt>
                <c:pt idx="4">
                  <c:v>4.2752286149019367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0C76-4844-8F1F-51BABDFB8E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08811744"/>
        <c:axId val="479209680"/>
        <c:axId val="0"/>
      </c:bar3DChart>
      <c:catAx>
        <c:axId val="40881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79209680"/>
        <c:crosses val="autoZero"/>
        <c:auto val="1"/>
        <c:lblAlgn val="ctr"/>
        <c:lblOffset val="100"/>
        <c:noMultiLvlLbl val="0"/>
      </c:catAx>
      <c:valAx>
        <c:axId val="479209680"/>
        <c:scaling>
          <c:orientation val="minMax"/>
          <c:max val="5"/>
          <c:min val="3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0881174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Sheet3!$B$19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lt1"/>
              </a:solidFill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Sheet3!$C$18:$G$18</c:f>
              <c:strCache>
                <c:ptCount val="5"/>
                <c:pt idx="0">
                  <c:v>1.Laboratoriji, računovodstvo i uprava je primjereno organiziran za poslove koje obavlja</c:v>
                </c:pt>
                <c:pt idx="1">
                  <c:v>2. Djelatnik/ca je stručan/a i voljan/a pomoći</c:v>
                </c:pt>
                <c:pt idx="2">
                  <c:v>3. Djelatnik/ca je voljna odraditi dodatnu količinu posla</c:v>
                </c:pt>
                <c:pt idx="3">
                  <c:v>4. Zadovoljan/na sam uslugama /radom  laboratorija, računovodstva i uprave </c:v>
                </c:pt>
                <c:pt idx="4">
                  <c:v>5. Zadovoljan/na sam radnim vremenom  laboratorija, računovodstva i uprave </c:v>
                </c:pt>
              </c:strCache>
            </c:strRef>
          </c:cat>
          <c:val>
            <c:numRef>
              <c:f>Sheet3!$C$19:$G$19</c:f>
              <c:numCache>
                <c:formatCode>0.00</c:formatCode>
                <c:ptCount val="5"/>
                <c:pt idx="0">
                  <c:v>4.4042240363462319</c:v>
                </c:pt>
                <c:pt idx="1">
                  <c:v>4.4904004132944353</c:v>
                </c:pt>
                <c:pt idx="2">
                  <c:v>4.345224776680924</c:v>
                </c:pt>
                <c:pt idx="3">
                  <c:v>4.3674948240165632</c:v>
                </c:pt>
                <c:pt idx="4">
                  <c:v>4.6186363636363632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6E0F-43D1-99A5-DE1F1CAC5338}"/>
            </c:ext>
          </c:extLst>
        </c:ser>
        <c:ser>
          <c:idx val="1"/>
          <c:order val="1"/>
          <c:tx>
            <c:strRef>
              <c:f>Sheet3!$B$20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lt1"/>
              </a:solidFill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Sheet3!$C$18:$G$18</c:f>
              <c:strCache>
                <c:ptCount val="5"/>
                <c:pt idx="0">
                  <c:v>1.Laboratoriji, računovodstvo i uprava je primjereno organiziran za poslove koje obavlja</c:v>
                </c:pt>
                <c:pt idx="1">
                  <c:v>2. Djelatnik/ca je stručan/a i voljan/a pomoći</c:v>
                </c:pt>
                <c:pt idx="2">
                  <c:v>3. Djelatnik/ca je voljna odraditi dodatnu količinu posla</c:v>
                </c:pt>
                <c:pt idx="3">
                  <c:v>4. Zadovoljan/na sam uslugama /radom  laboratorija, računovodstva i uprave </c:v>
                </c:pt>
                <c:pt idx="4">
                  <c:v>5. Zadovoljan/na sam radnim vremenom  laboratorija, računovodstva i uprave </c:v>
                </c:pt>
              </c:strCache>
            </c:strRef>
          </c:cat>
          <c:val>
            <c:numRef>
              <c:f>Sheet3!$C$20:$G$20</c:f>
              <c:numCache>
                <c:formatCode>0.00</c:formatCode>
                <c:ptCount val="5"/>
                <c:pt idx="0">
                  <c:v>4.3505314130314128</c:v>
                </c:pt>
                <c:pt idx="1">
                  <c:v>4.5058816183816175</c:v>
                </c:pt>
                <c:pt idx="2">
                  <c:v>4.3950888292993548</c:v>
                </c:pt>
                <c:pt idx="3">
                  <c:v>4.6345043845043872</c:v>
                </c:pt>
                <c:pt idx="4">
                  <c:v>4.2016594516594514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6E0F-43D1-99A5-DE1F1CAC53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9012656"/>
        <c:axId val="329285616"/>
        <c:axId val="0"/>
      </c:bar3DChart>
      <c:catAx>
        <c:axId val="2901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29285616"/>
        <c:crosses val="autoZero"/>
        <c:auto val="1"/>
        <c:lblAlgn val="ctr"/>
        <c:lblOffset val="100"/>
        <c:noMultiLvlLbl val="0"/>
      </c:catAx>
      <c:valAx>
        <c:axId val="329285616"/>
        <c:scaling>
          <c:orientation val="minMax"/>
          <c:max val="5"/>
          <c:min val="3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901265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636B9-7F05-4451-8749-55DEE8FAF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8B7F1-70F7-47C7-BA66-7C12C0510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F5276-7AB4-41E2-BD37-1C0E1AAF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F811E-BBBA-4107-A941-B8416B2AC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CC3CC-5424-4384-9071-EC50CD53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58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D13A7-3732-4E64-97D4-EE8CA2A1D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4C0E8-8ABC-4FDE-ADA8-882F2ADD7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FC455-3A1F-4035-AAB0-F8BDA6EDD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1B71-A7F1-4DA9-9FF3-16F334369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BB031-E4B6-4443-AB6A-6590A3F8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4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5F6FB4-0BB1-4388-8156-AEF13B676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AB8793-CEF6-46F5-9450-323515E03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91946-1AEC-4216-BF87-A77916D68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F52F8-4D8B-472C-BF63-AD1DD61C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AF1AB-A07C-43A6-9B48-FAC02CCD2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4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2F960-D07A-4A36-B967-7F3906155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26A05-3DA5-420D-8A8D-7CFDAD306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475A3-6C09-4817-9807-7676B855A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5B1A1-F94E-4146-BFB7-7EE3FBA8C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21D09-15EE-437C-BB52-1E1A5F934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9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FC3E-FE78-4D18-94D5-0EC9BC939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3AB82-E3FD-4B59-8175-BA31F39CB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2940F-BDCD-4358-8EBD-F94C97D90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C005C-011F-479F-9B9C-8D83AFC16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B6B74-527E-4D57-8CD6-4429BA0EF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07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ED66B-CED9-47D1-B181-C1D3BE36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28D9-C00C-4F2A-B375-A522C83276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2508A-705A-4C9F-9EBA-BDBB98C44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019E5-F026-479C-9D25-C22C7A113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8CF8F-332E-4F0C-BA26-51715A9F5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6CE920-78CB-4A88-8DEF-377C4F15D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6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63B2B-EA22-4E91-93B0-68E1ED147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878FF-72A6-425A-B8FF-0F2AEC5A1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18F4D-4626-45B4-A0EC-A86A101B6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EDE49D-F438-45F1-954A-2053DC517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50AEB-C396-40AA-87E6-B8CBC67EA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F77D71-9019-4444-9F47-D91EA234D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1210DF-6C2F-4201-AC52-054231D7D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71DC20-18BA-4A35-9478-07EB1198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11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AECDA-0C3A-4F11-90FB-EBAFAFC1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6E02C0-6718-4371-9D66-75CE2E6C0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30EAB4-F0CD-40EB-8293-3C6A5601D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C83052-8A45-4969-9920-330E3E63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93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7117DA-A7FC-45E2-BE20-DEAAB82B0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3FDD6F-81C3-4CB5-BD0E-2FACCA1E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88E95-0149-4BD1-9ACD-54D6EA35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EE46-5C16-46B2-A2F3-E5F070620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68020-AA2F-41BE-B7D2-48BEA68DD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08CF47-787A-4B68-BF45-1340D2026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DA73D-F1BB-4051-AD2D-AC0DE1139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117F3-2E6B-4F15-A8D0-A0BF2F1A8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A1209-3871-4DAD-8FBE-5B6AD1981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16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2E5F5-3D7F-4BE5-A400-9ECDF08FB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75EC04-C956-4534-A64D-3916608FA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281A67-ADA1-44B8-AB1B-D98AEC32B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2F9A4-FF68-4344-B06A-5852513E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222D6-0F95-4D9E-B1DA-C8820C25D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3A244-F361-4C0F-9E61-8DE6EB57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1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69E4D5-CC0B-4121-9C2C-C778C6B8C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72D20-ABDF-4F1C-B537-F7BABCDB5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FD0AC-3A77-4A87-8A94-641B020AD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17B00-485B-483B-8E5E-FEDFE75D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9A3CA-A975-4AEE-885B-9244801DB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09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>
            <a:extLst>
              <a:ext uri="{FF2B5EF4-FFF2-40B4-BE49-F238E27FC236}">
                <a16:creationId xmlns:a16="http://schemas.microsoft.com/office/drawing/2014/main" id="{341C1728-721E-4D06-9123-66460ED88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247" y="2514600"/>
            <a:ext cx="10093910" cy="2262188"/>
          </a:xfrm>
        </p:spPr>
        <p:txBody>
          <a:bodyPr>
            <a:no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EVALUACIJSKA ANKETA O MENADŽMENTU, </a:t>
            </a:r>
            <a:br>
              <a:rPr lang="hr-H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STRUČNO – ADMINISTRATIVNIM I TEHNIČKIM SLUŽBAMA NA </a:t>
            </a:r>
            <a:br>
              <a:rPr lang="hr-H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4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VISOKOM GOSPODARSKOM UČILIŠTU U KRIŽEVCIMA</a:t>
            </a:r>
          </a:p>
        </p:txBody>
      </p:sp>
      <p:sp>
        <p:nvSpPr>
          <p:cNvPr id="5" name="Naslov 1">
            <a:extLst>
              <a:ext uri="{FF2B5EF4-FFF2-40B4-BE49-F238E27FC236}">
                <a16:creationId xmlns:a16="http://schemas.microsoft.com/office/drawing/2014/main" id="{160F5F30-159D-42DE-87FF-3CC89253D1E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240502" y="5460369"/>
            <a:ext cx="8915400" cy="1127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2020.</a:t>
            </a:r>
          </a:p>
          <a:p>
            <a:pPr algn="ctr"/>
            <a:endParaRPr lang="hr-HR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8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01F89-B913-4F71-9C15-15ADA8AE0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Menadžment Učilišta</a:t>
            </a:r>
            <a:br>
              <a:rPr lang="hr-HR" b="1" dirty="0"/>
            </a:br>
            <a:r>
              <a:rPr lang="hr-HR" b="1" dirty="0"/>
              <a:t> – dekan, prodekan, pročelnici, šefovi katedre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2D006BA-DE63-4042-A7B2-15FC8E0067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058703"/>
              </p:ext>
            </p:extLst>
          </p:nvPr>
        </p:nvGraphicFramePr>
        <p:xfrm>
          <a:off x="104775" y="723900"/>
          <a:ext cx="11963400" cy="601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186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F6A2EED-4A57-47EE-B020-12E3678F1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900" b="1" dirty="0"/>
              <a:t>Tehničke službe </a:t>
            </a:r>
            <a:br>
              <a:rPr lang="hr-HR" sz="4900" b="1" dirty="0"/>
            </a:br>
            <a:r>
              <a:rPr lang="hr-HR" sz="4900" b="1" dirty="0"/>
              <a:t>- referada, knjižnica, tajništvo, informatičar</a:t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CBD714F-5E5B-4C14-A5BC-C5CA1EC261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466712"/>
              </p:ext>
            </p:extLst>
          </p:nvPr>
        </p:nvGraphicFramePr>
        <p:xfrm>
          <a:off x="409575" y="1609725"/>
          <a:ext cx="11515725" cy="497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9188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C9085-0170-46A4-8407-502980322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/>
              <a:t>Učilišni praktikumi i pomoćno osoblje</a:t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1C73FA-D555-443B-B72D-58F9D4B5B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154160"/>
              </p:ext>
            </p:extLst>
          </p:nvPr>
        </p:nvGraphicFramePr>
        <p:xfrm>
          <a:off x="323850" y="1219200"/>
          <a:ext cx="11601450" cy="545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7946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A002-27D4-43C4-ACA0-748C8FF0D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/>
              <a:t>Usluge – laboratoriji, računovodstvo, uprava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98EF6CF-021E-4FF6-AD20-22870BFE95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0503349"/>
              </p:ext>
            </p:extLst>
          </p:nvPr>
        </p:nvGraphicFramePr>
        <p:xfrm>
          <a:off x="238124" y="1573529"/>
          <a:ext cx="11801475" cy="5084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346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26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EVALUACIJSKA ANKETA O MENADŽMENTU,  STRUČNO – ADMINISTRATIVNIM I TEHNIČKIM SLUŽBAMA NA   VISOKOM GOSPODARSKOM UČILIŠTU U KRIŽEVCIMA</vt:lpstr>
      <vt:lpstr>Menadžment Učilišta  – dekan, prodekan, pročelnici, šefovi katedre</vt:lpstr>
      <vt:lpstr>Tehničke službe  - referada, knjižnica, tajništvo, informatičar </vt:lpstr>
      <vt:lpstr>Učilišni praktikumi i pomoćno osoblje </vt:lpstr>
      <vt:lpstr>Usluge – laboratoriji, računovodstvo, uprava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EVALUACIJSKA ANKETA O MENADŽMENTU,  STRUČNO – ADMINISTRATIVNIM I TEHNIČKIM SLUŽBAMA NA   VISOKOM GOSPODARSKOM UČILIŠTU U KRIŽEVCIMA</dc:title>
  <dc:creator>Marijana</dc:creator>
  <cp:lastModifiedBy>Marijana</cp:lastModifiedBy>
  <cp:revision>9</cp:revision>
  <dcterms:created xsi:type="dcterms:W3CDTF">2021-02-15T16:36:02Z</dcterms:created>
  <dcterms:modified xsi:type="dcterms:W3CDTF">2021-02-15T19:29:36Z</dcterms:modified>
</cp:coreProperties>
</file>