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2" r:id="rId1"/>
  </p:sldMasterIdLst>
  <p:notesMasterIdLst>
    <p:notesMasterId r:id="rId27"/>
  </p:notesMasterIdLst>
  <p:sldIdLst>
    <p:sldId id="256" r:id="rId2"/>
    <p:sldId id="282" r:id="rId3"/>
    <p:sldId id="283" r:id="rId4"/>
    <p:sldId id="257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8" r:id="rId22"/>
    <p:sldId id="279" r:id="rId23"/>
    <p:sldId id="280" r:id="rId24"/>
    <p:sldId id="285" r:id="rId25"/>
    <p:sldId id="281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12" autoAdjust="0"/>
    <p:restoredTop sz="95806" autoAdjust="0"/>
  </p:normalViewPr>
  <p:slideViewPr>
    <p:cSldViewPr snapToGrid="0">
      <p:cViewPr varScale="1">
        <p:scale>
          <a:sx n="75" d="100"/>
          <a:sy n="75" d="100"/>
        </p:scale>
        <p:origin x="62" y="274"/>
      </p:cViewPr>
      <p:guideLst/>
    </p:cSldViewPr>
  </p:slideViewPr>
  <p:outlineViewPr>
    <p:cViewPr>
      <p:scale>
        <a:sx n="33" d="100"/>
        <a:sy n="33" d="100"/>
      </p:scale>
      <p:origin x="0" y="-73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D19F81-83BD-40D8-817D-E7FD6B533869}" type="datetimeFigureOut">
              <a:rPr lang="hr-HR" smtClean="0"/>
              <a:t>26.2.2025.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23A49-A0CA-4A2E-8A10-D17CBAE5EDF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50450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023A49-A0CA-4A2E-8A10-D17CBAE5EDF0}" type="slidenum">
              <a:rPr lang="hr-HR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32591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023A49-A0CA-4A2E-8A10-D17CBAE5EDF0}" type="slidenum">
              <a:rPr lang="hr-HR" smtClean="0"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7781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9170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782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9919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9854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4572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2742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4194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8841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3615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6283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4795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2/26/2025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85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8930EBA3-4D2E-42E8-B828-834555328D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58B2195-5055-402F-A3E7-53FF0E498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5836" y="775849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8D2B8E8C-F645-EC5E-B921-EBDAFA09EB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17732" y="957715"/>
            <a:ext cx="5130798" cy="2750419"/>
          </a:xfrm>
        </p:spPr>
        <p:txBody>
          <a:bodyPr>
            <a:normAutofit/>
          </a:bodyPr>
          <a:lstStyle/>
          <a:p>
            <a:r>
              <a:rPr lang="hr-HR" dirty="0"/>
              <a:t>Zadovoljstvo studijskim programom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CA44AB57-FB99-AE73-4CC8-7177BA8F98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17732" y="3800209"/>
            <a:ext cx="5130798" cy="2307022"/>
          </a:xfrm>
        </p:spPr>
        <p:txBody>
          <a:bodyPr>
            <a:normAutofit/>
          </a:bodyPr>
          <a:lstStyle/>
          <a:p>
            <a:r>
              <a:rPr lang="hr-HR" sz="2800" b="1" dirty="0"/>
              <a:t>Stručni diplomski studij </a:t>
            </a:r>
            <a:r>
              <a:rPr lang="hr-HR" sz="2800" b="1" i="1" dirty="0"/>
              <a:t>Poljoprivreda</a:t>
            </a:r>
          </a:p>
          <a:p>
            <a:r>
              <a:rPr lang="hr-HR" sz="2800" b="1" i="1" dirty="0"/>
              <a:t>Smjer Održiva i ekološka poljoprivreda</a:t>
            </a:r>
          </a:p>
          <a:p>
            <a:r>
              <a:rPr lang="hr-HR" sz="2800" b="1" dirty="0"/>
              <a:t>Ak. god. 2023./2024.</a:t>
            </a:r>
          </a:p>
        </p:txBody>
      </p:sp>
      <p:pic>
        <p:nvPicPr>
          <p:cNvPr id="4" name="Picture 3" descr="School desk with books and pencils with chalkboard in background">
            <a:extLst>
              <a:ext uri="{FF2B5EF4-FFF2-40B4-BE49-F238E27FC236}">
                <a16:creationId xmlns:a16="http://schemas.microsoft.com/office/drawing/2014/main" id="{BBE9851D-E068-0B85-6D13-53BA71195D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2640"/>
          <a:stretch/>
        </p:blipFill>
        <p:spPr>
          <a:xfrm>
            <a:off x="0" y="1918495"/>
            <a:ext cx="5850384" cy="3021010"/>
          </a:xfrm>
          <a:custGeom>
            <a:avLst/>
            <a:gdLst/>
            <a:ahLst/>
            <a:cxnLst/>
            <a:rect l="l" t="t" r="r" b="b"/>
            <a:pathLst>
              <a:path w="6094252" h="6857998">
                <a:moveTo>
                  <a:pt x="0" y="0"/>
                </a:moveTo>
                <a:lnTo>
                  <a:pt x="5898122" y="0"/>
                </a:lnTo>
                <a:cubicBezTo>
                  <a:pt x="6006442" y="0"/>
                  <a:pt x="6094252" y="87810"/>
                  <a:pt x="6094252" y="196130"/>
                </a:cubicBezTo>
                <a:lnTo>
                  <a:pt x="6094252" y="6661869"/>
                </a:lnTo>
                <a:cubicBezTo>
                  <a:pt x="6094252" y="6756649"/>
                  <a:pt x="6027023" y="6835726"/>
                  <a:pt x="5937649" y="6854015"/>
                </a:cubicBezTo>
                <a:lnTo>
                  <a:pt x="5898132" y="6857998"/>
                </a:lnTo>
                <a:lnTo>
                  <a:pt x="0" y="6857998"/>
                </a:lnTo>
                <a:close/>
              </a:path>
            </a:pathLst>
          </a:custGeom>
        </p:spPr>
      </p:pic>
      <p:sp>
        <p:nvSpPr>
          <p:cNvPr id="20" name="Oval 19">
            <a:extLst>
              <a:ext uri="{FF2B5EF4-FFF2-40B4-BE49-F238E27FC236}">
                <a16:creationId xmlns:a16="http://schemas.microsoft.com/office/drawing/2014/main" id="{528AA953-F4F9-4DC5-97C7-491F4AF93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97079" y="5607717"/>
            <a:ext cx="513442" cy="499514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4002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7027" y="202421"/>
            <a:ext cx="10515600" cy="737419"/>
          </a:xfrm>
        </p:spPr>
        <p:txBody>
          <a:bodyPr>
            <a:normAutofit fontScale="90000"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Jasna je međusobna povezanost predmeta unutar studijskog programa</a:t>
            </a:r>
            <a:endParaRPr lang="hr-HR" sz="4800" i="1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5798853"/>
              </p:ext>
            </p:extLst>
          </p:nvPr>
        </p:nvGraphicFramePr>
        <p:xfrm>
          <a:off x="907027" y="1599464"/>
          <a:ext cx="10021529" cy="2935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0353">
                  <a:extLst>
                    <a:ext uri="{9D8B030D-6E8A-4147-A177-3AD203B41FA5}">
                      <a16:colId xmlns:a16="http://schemas.microsoft.com/office/drawing/2014/main" val="2302146726"/>
                    </a:ext>
                  </a:extLst>
                </a:gridCol>
                <a:gridCol w="4040588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4040588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 studenta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Redoviti </a:t>
                      </a:r>
                      <a:endParaRPr lang="hr-HR" sz="20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Izvanredni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Ocjena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8,0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9,8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460364"/>
                  </a:ext>
                </a:extLst>
              </a:tr>
              <a:tr h="107128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komentar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pl-PL" sz="2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t-B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Kurikulum prati relevantne propise iz područja ekološke poljoprivrede i tražene zahtjeve za poljoprivrednike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t-B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Povezanost je jasna i mnogi kolegiji su se preklapali i nadopunjavali.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t-B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Smatram da se predmeti nadovezuju jedni na druge.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1074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7027" y="202421"/>
            <a:ext cx="10515600" cy="737419"/>
          </a:xfrm>
        </p:spPr>
        <p:txBody>
          <a:bodyPr>
            <a:normAutofit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Imao/la sam dovoljno vremena za savladavanje studijskog programa</a:t>
            </a:r>
            <a:endParaRPr lang="hr-HR" sz="4800" i="1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2983403"/>
              </p:ext>
            </p:extLst>
          </p:nvPr>
        </p:nvGraphicFramePr>
        <p:xfrm>
          <a:off x="907027" y="1426497"/>
          <a:ext cx="10124767" cy="2996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6718">
                  <a:extLst>
                    <a:ext uri="{9D8B030D-6E8A-4147-A177-3AD203B41FA5}">
                      <a16:colId xmlns:a16="http://schemas.microsoft.com/office/drawing/2014/main" val="3403314694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3736049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</a:tblGrid>
              <a:tr h="240030">
                <a:tc>
                  <a:txBody>
                    <a:bodyPr/>
                    <a:lstStyle/>
                    <a:p>
                      <a:pPr algn="l"/>
                      <a:r>
                        <a:rPr lang="hr-HR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 studenta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Redoviti</a:t>
                      </a:r>
                      <a:endParaRPr lang="hr-HR" sz="20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Izvanredni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b="1" i="0" u="none" strike="noStrike" dirty="0">
                          <a:effectLst/>
                          <a:latin typeface="Arial Narrow" panose="020B0606020202030204" pitchFamily="34" charset="0"/>
                        </a:rPr>
                        <a:t>Ocjena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8,5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460364"/>
                  </a:ext>
                </a:extLst>
              </a:tr>
              <a:tr h="8527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i="0" u="none" strike="noStrike" dirty="0">
                          <a:effectLst/>
                          <a:latin typeface="Arial Narrow" panose="020B0606020202030204" pitchFamily="34" charset="0"/>
                        </a:rPr>
                        <a:t>komentar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pl-PL" sz="16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1600" b="0" i="0" u="none" strike="noStrike" dirty="0">
                          <a:effectLst/>
                          <a:latin typeface="Arial Narrow" panose="020B0606020202030204" pitchFamily="34" charset="0"/>
                        </a:rPr>
                        <a:t>Uz posao često je svaki dan je dragocjen i vremena baš i nema, ali uspije se uz dosta odricanja izvršiti sve obveze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1600" b="0" i="0" u="none" strike="noStrike" dirty="0">
                          <a:effectLst/>
                          <a:latin typeface="Arial Narrow" panose="020B0606020202030204" pitchFamily="34" charset="0"/>
                        </a:rPr>
                        <a:t>Izvanredni studij se odvija uz rad pa nekad nije lako uskladiti obaveze. Sam program je bio dobro balansiran.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1600" b="0" i="0" u="none" strike="noStrike" dirty="0">
                          <a:effectLst/>
                          <a:latin typeface="Arial Narrow" panose="020B0606020202030204" pitchFamily="34" charset="0"/>
                        </a:rPr>
                        <a:t>Da, imali smo dovoljno vremena za pripremanje ispita.</a:t>
                      </a:r>
                    </a:p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endParaRPr lang="pl-PL" sz="16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92316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7027" y="202421"/>
            <a:ext cx="10515600" cy="1036444"/>
          </a:xfrm>
        </p:spPr>
        <p:txBody>
          <a:bodyPr>
            <a:normAutofit fontScale="90000"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Studijski materijali bili su korisni i dostatni (studijske informacije na Internet stranici VGUK, skripte nastavnika, udžbenici, prezentacije i pisani materijali nastavnika …)</a:t>
            </a:r>
            <a:endParaRPr lang="hr-HR" sz="4800" i="1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5840096"/>
              </p:ext>
            </p:extLst>
          </p:nvPr>
        </p:nvGraphicFramePr>
        <p:xfrm>
          <a:off x="730047" y="1584714"/>
          <a:ext cx="10257501" cy="40938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8469">
                  <a:extLst>
                    <a:ext uri="{9D8B030D-6E8A-4147-A177-3AD203B41FA5}">
                      <a16:colId xmlns:a16="http://schemas.microsoft.com/office/drawing/2014/main" val="3658635645"/>
                    </a:ext>
                  </a:extLst>
                </a:gridCol>
                <a:gridCol w="4424516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4424516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</a:tblGrid>
              <a:tr h="240030">
                <a:tc>
                  <a:txBody>
                    <a:bodyPr/>
                    <a:lstStyle/>
                    <a:p>
                      <a:pPr algn="l"/>
                      <a:r>
                        <a:rPr lang="hr-HR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 studenta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Redoviti </a:t>
                      </a:r>
                      <a:endParaRPr lang="hr-HR" sz="20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Izvanredni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b="1" i="0" u="none" strike="noStrike" dirty="0">
                          <a:effectLst/>
                          <a:latin typeface="Arial Narrow" panose="020B0606020202030204" pitchFamily="34" charset="0"/>
                        </a:rPr>
                        <a:t>Ocjena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9,0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9,4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460364"/>
                  </a:ext>
                </a:extLst>
              </a:tr>
              <a:tr h="7402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i="0" u="none" strike="noStrike" dirty="0">
                          <a:effectLst/>
                          <a:latin typeface="Arial Narrow" panose="020B0606020202030204" pitchFamily="34" charset="0"/>
                        </a:rPr>
                        <a:t>komentar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Imali smo na raspolaganju brojne materijale (online, Merlin) te mogućnost korištenja studentske knjižnice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Dobivene su jasne upute gdje se literatura nalazi, knjižnica je opremljena svim naslovima za izvođenje procesa, ima dovoljan broj primjeraka 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Za većinu kolegija imali smo sve materijale i nije bilo nejasnoća. Za neke smo se snalazili ali srećom bili smo dobar tim i nije bilo problema.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Da, imali smo dostupne prezentacije, skripte, bilješke...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84867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6525" y="467892"/>
            <a:ext cx="10758950" cy="1036444"/>
          </a:xfrm>
        </p:spPr>
        <p:txBody>
          <a:bodyPr>
            <a:normAutofit fontScale="90000"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Radno opterećenje iskazano u ECTS bodovima po predmetima u studijskom programu bilo je objektivno (Kolegiji s istim brojem ECTS bodova zahtijevali su podjednako radno opterećenje (samostalni rad, učenje, pisanje seminara i sl.)</a:t>
            </a:r>
            <a:endParaRPr lang="hr-HR" sz="4800" i="1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1716552"/>
              </p:ext>
            </p:extLst>
          </p:nvPr>
        </p:nvGraphicFramePr>
        <p:xfrm>
          <a:off x="1061884" y="1787299"/>
          <a:ext cx="9527458" cy="4459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1995">
                  <a:extLst>
                    <a:ext uri="{9D8B030D-6E8A-4147-A177-3AD203B41FA5}">
                      <a16:colId xmlns:a16="http://schemas.microsoft.com/office/drawing/2014/main" val="1313925246"/>
                    </a:ext>
                  </a:extLst>
                </a:gridCol>
                <a:gridCol w="4494264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3261199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 studenta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Redoviti </a:t>
                      </a:r>
                      <a:endParaRPr lang="hr-HR" sz="20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Izvanredni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Ocjena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6,0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8,2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460364"/>
                  </a:ext>
                </a:extLst>
              </a:tr>
              <a:tr h="8527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Komentar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pl-PL" sz="2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endParaRPr lang="pl-PL" sz="2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Ovisno o predmetu, određeni kolegiji imali su tri nastavnika, a za svladavanje kolegija bilo je potrebno svladati gradiva svih dodijeljenih nastavnika po kolegiju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Mislim da je.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Da, skoro svi kolegiji su zahtjevali pisanje seminara, prezentacije i pisanje ispita.</a:t>
                      </a:r>
                    </a:p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30556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3677" y="202421"/>
            <a:ext cx="10758950" cy="1036444"/>
          </a:xfrm>
        </p:spPr>
        <p:txBody>
          <a:bodyPr>
            <a:normAutofit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Prilikom izvođenja studijskog programa u nastavi je primjenjivana suvremena tehnologija</a:t>
            </a:r>
            <a:endParaRPr lang="hr-HR" sz="4800" i="1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6058713"/>
              </p:ext>
            </p:extLst>
          </p:nvPr>
        </p:nvGraphicFramePr>
        <p:xfrm>
          <a:off x="1341557" y="1592211"/>
          <a:ext cx="9999406" cy="4459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1160">
                  <a:extLst>
                    <a:ext uri="{9D8B030D-6E8A-4147-A177-3AD203B41FA5}">
                      <a16:colId xmlns:a16="http://schemas.microsoft.com/office/drawing/2014/main" val="1869137585"/>
                    </a:ext>
                  </a:extLst>
                </a:gridCol>
                <a:gridCol w="4169123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4169123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</a:tblGrid>
              <a:tr h="151540">
                <a:tc>
                  <a:txBody>
                    <a:bodyPr/>
                    <a:lstStyle/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 studenta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Redoviti </a:t>
                      </a:r>
                      <a:endParaRPr lang="hr-HR" sz="20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Izvanredni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Ocjena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7,0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8,2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460364"/>
                  </a:ext>
                </a:extLst>
              </a:tr>
              <a:tr h="8527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komentar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pl-PL" sz="2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Video materijali, relevantna istraživanja, materijali dostupni putem clouda, prezentacije pametne poljoprivrede, terenska nastava, samo su neki od primjera upotrebe suvremenih tehnologija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Uglavnom je. Neki su si dali više truda, ali to je uvijek tako.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Da, svi su nam profesori predavali pomoću prezentacija i o svemu nas obavještavali preko maila, Teamsa...</a:t>
                      </a:r>
                    </a:p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endParaRPr lang="pl-PL" sz="2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63468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7027" y="202421"/>
            <a:ext cx="10515600" cy="1036444"/>
          </a:xfrm>
        </p:spPr>
        <p:txBody>
          <a:bodyPr>
            <a:normAutofit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Tjekom nastave dobio/la sam uvid u najnovije trendove u području struke</a:t>
            </a:r>
            <a:endParaRPr lang="hr-HR" sz="4800" i="1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0957687"/>
              </p:ext>
            </p:extLst>
          </p:nvPr>
        </p:nvGraphicFramePr>
        <p:xfrm>
          <a:off x="1017640" y="2037407"/>
          <a:ext cx="9175762" cy="4154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1534">
                  <a:extLst>
                    <a:ext uri="{9D8B030D-6E8A-4147-A177-3AD203B41FA5}">
                      <a16:colId xmlns:a16="http://schemas.microsoft.com/office/drawing/2014/main" val="546991349"/>
                    </a:ext>
                  </a:extLst>
                </a:gridCol>
                <a:gridCol w="3607114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3607114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 studenta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Redoviti </a:t>
                      </a:r>
                      <a:endParaRPr lang="hr-HR" sz="20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Izvanredni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Ocjena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7,0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8,0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460364"/>
                  </a:ext>
                </a:extLst>
              </a:tr>
              <a:tr h="8527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komentar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pl-PL" sz="2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Pametna poljoprivreda, održiva proizvodnja i utjecaj klimatskih promjena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Moderne tehnologije strelovito napreduju, posebno u sferi digitalizacije i to nije lako pratiti. U Hrvatskoj općenito primjena modernih tehnologija kaska i u praksi.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Da, upoznati smo sa upotrebom dronova u poljoprivredi...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63658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7027" y="202421"/>
            <a:ext cx="10515600" cy="1036444"/>
          </a:xfrm>
        </p:spPr>
        <p:txBody>
          <a:bodyPr>
            <a:normAutofit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Odnos između teoretskog i praktičnog dijela nastave bio je primjeren</a:t>
            </a:r>
            <a:endParaRPr lang="hr-HR" sz="4800" i="1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436056"/>
              </p:ext>
            </p:extLst>
          </p:nvPr>
        </p:nvGraphicFramePr>
        <p:xfrm>
          <a:off x="907027" y="1426497"/>
          <a:ext cx="10139516" cy="3850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3876">
                  <a:extLst>
                    <a:ext uri="{9D8B030D-6E8A-4147-A177-3AD203B41FA5}">
                      <a16:colId xmlns:a16="http://schemas.microsoft.com/office/drawing/2014/main" val="1484022641"/>
                    </a:ext>
                  </a:extLst>
                </a:gridCol>
                <a:gridCol w="3937820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3937820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</a:tblGrid>
              <a:tr h="240030">
                <a:tc>
                  <a:txBody>
                    <a:bodyPr/>
                    <a:lstStyle/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 studenta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Redoviti </a:t>
                      </a:r>
                      <a:endParaRPr lang="hr-HR" sz="20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Izvanredni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Ocjena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7,5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8,2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460364"/>
                  </a:ext>
                </a:extLst>
              </a:tr>
              <a:tr h="8527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Komentar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Premalo praktične nastave tijekom studija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Primjereno radno opterećenje i omjer teorijskog i terenskog dijela nastavnog procesa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Praksu smo si u cjelosti sami organizirali, ali to je priroda programa u skladu s njegovim trajanjem.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Sviđa mi se što smo imali puno prakse na prijediplomskom studiju pa ovdje nije toliko nedostajala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endParaRPr lang="pl-PL" sz="2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6438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9373" y="0"/>
            <a:ext cx="10515600" cy="1036444"/>
          </a:xfrm>
        </p:spPr>
        <p:txBody>
          <a:bodyPr>
            <a:normAutofit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Završna stručna praksa bila je korisna</a:t>
            </a:r>
            <a:endParaRPr lang="hr-HR" sz="4800" i="1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9341221"/>
              </p:ext>
            </p:extLst>
          </p:nvPr>
        </p:nvGraphicFramePr>
        <p:xfrm>
          <a:off x="907027" y="914082"/>
          <a:ext cx="9947786" cy="23475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530">
                  <a:extLst>
                    <a:ext uri="{9D8B030D-6E8A-4147-A177-3AD203B41FA5}">
                      <a16:colId xmlns:a16="http://schemas.microsoft.com/office/drawing/2014/main" val="808403167"/>
                    </a:ext>
                  </a:extLst>
                </a:gridCol>
                <a:gridCol w="4375054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3845202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</a:tblGrid>
              <a:tr h="722630">
                <a:tc>
                  <a:txBody>
                    <a:bodyPr/>
                    <a:lstStyle/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 studenta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Redoviti </a:t>
                      </a:r>
                      <a:endParaRPr lang="hr-HR" sz="20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Izvanredni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Ocjena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9,5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9,4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460364"/>
                  </a:ext>
                </a:extLst>
              </a:tr>
              <a:tr h="8527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Komentar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Mogli smo birati područje u poljoprivredi koje nas zanima</a:t>
                      </a:r>
                      <a:endParaRPr lang="sv-SE" sz="2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sv-SE" sz="2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Završna praksa daje uvid gdje se student nalazi u praktičnom smislu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Meni je.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Da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16399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859"/>
            <a:ext cx="10515600" cy="1036444"/>
          </a:xfrm>
        </p:spPr>
        <p:txBody>
          <a:bodyPr>
            <a:normAutofit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Terenska nastava tijekom studijskog programa bila je korisna</a:t>
            </a:r>
            <a:endParaRPr lang="hr-HR" sz="4800" i="1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1897645"/>
              </p:ext>
            </p:extLst>
          </p:nvPr>
        </p:nvGraphicFramePr>
        <p:xfrm>
          <a:off x="1076632" y="1392288"/>
          <a:ext cx="8885117" cy="3850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3265">
                  <a:extLst>
                    <a:ext uri="{9D8B030D-6E8A-4147-A177-3AD203B41FA5}">
                      <a16:colId xmlns:a16="http://schemas.microsoft.com/office/drawing/2014/main" val="3665211011"/>
                    </a:ext>
                  </a:extLst>
                </a:gridCol>
                <a:gridCol w="3365926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3365926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</a:tblGrid>
              <a:tr h="209325">
                <a:tc>
                  <a:txBody>
                    <a:bodyPr/>
                    <a:lstStyle/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 studenta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Redoviti </a:t>
                      </a:r>
                      <a:endParaRPr lang="hr-HR" sz="20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Izvanredni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Ocjena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8,2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460364"/>
                  </a:ext>
                </a:extLst>
              </a:tr>
              <a:tr h="8527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komentar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Bila je korisna, ali ju je bilo premalo!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Bila je loše organizirana</a:t>
                      </a:r>
                      <a:endParaRPr lang="sv-SE" sz="2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Terenska nastava daje uvid u praktični dio iskustva koji de facto čini sastavni radni dan po završenom studiju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Uglavnom da. Vjerujem da ju nije bilo lako organizirati.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Da, vidjeli smo bivše studente kako su pokrenuli vlastitu proizvodnju te su nam dali poticaj.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11420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7027" y="202421"/>
            <a:ext cx="10515600" cy="1036444"/>
          </a:xfrm>
        </p:spPr>
        <p:txBody>
          <a:bodyPr>
            <a:normAutofit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Nastavnici su djelovali motivirajuće na mene</a:t>
            </a:r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7020692"/>
              </p:ext>
            </p:extLst>
          </p:nvPr>
        </p:nvGraphicFramePr>
        <p:xfrm>
          <a:off x="907027" y="1426497"/>
          <a:ext cx="10198508" cy="3545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3154">
                  <a:extLst>
                    <a:ext uri="{9D8B030D-6E8A-4147-A177-3AD203B41FA5}">
                      <a16:colId xmlns:a16="http://schemas.microsoft.com/office/drawing/2014/main" val="1377600089"/>
                    </a:ext>
                  </a:extLst>
                </a:gridCol>
                <a:gridCol w="4159045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4026309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</a:tblGrid>
              <a:tr h="240030">
                <a:tc>
                  <a:txBody>
                    <a:bodyPr/>
                    <a:lstStyle/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 studenta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Redoviti </a:t>
                      </a:r>
                      <a:endParaRPr lang="hr-HR" sz="20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Izvanredni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Ocjena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6,5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8,6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460364"/>
                  </a:ext>
                </a:extLst>
              </a:tr>
              <a:tr h="8527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komentar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Kako koji</a:t>
                      </a:r>
                      <a:endParaRPr lang="sv-SE" sz="2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Mnogi od nastavnika imaju iskustvo u realnom sektoru, a posebno u znanstveno-istraživačkom radu, što nam daje dodatnu motivaciju za preobrazbu agri sektora u RH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Većina je. Uvijek si netko da više truda, netko manje ali problema nisam imala. 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Da, poticali su me da iskoristim svoje stečeno znanje.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098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56C0406-95E1-1F57-DCBA-CD650DF8A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Podaci o anketi i ispitanicima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4917904-2E75-ABE4-BE06-63FDF59FC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>
                <a:latin typeface="Arial Narrow" panose="020B0606020202030204" pitchFamily="34" charset="0"/>
              </a:rPr>
              <a:t>Istraživanje mišljenja </a:t>
            </a:r>
            <a:r>
              <a:rPr lang="hr-HR" b="1" dirty="0">
                <a:latin typeface="Arial Narrow" panose="020B0606020202030204" pitchFamily="34" charset="0"/>
              </a:rPr>
              <a:t>redovitih</a:t>
            </a:r>
            <a:r>
              <a:rPr lang="hr-HR" dirty="0">
                <a:latin typeface="Arial Narrow" panose="020B0606020202030204" pitchFamily="34" charset="0"/>
              </a:rPr>
              <a:t> studenata o studijskom programu </a:t>
            </a:r>
            <a:r>
              <a:rPr lang="hr-HR" i="1" dirty="0">
                <a:latin typeface="Arial Narrow" panose="020B0606020202030204" pitchFamily="34" charset="0"/>
              </a:rPr>
              <a:t>Poljoprivreda, </a:t>
            </a:r>
            <a:r>
              <a:rPr lang="hr-HR" dirty="0">
                <a:latin typeface="Arial Narrow" panose="020B0606020202030204" pitchFamily="34" charset="0"/>
              </a:rPr>
              <a:t>smjer </a:t>
            </a:r>
            <a:r>
              <a:rPr lang="hr-HR" i="1" dirty="0">
                <a:latin typeface="Arial Narrow" panose="020B0606020202030204" pitchFamily="34" charset="0"/>
              </a:rPr>
              <a:t>Održiva i ekološka poljoprivreda</a:t>
            </a:r>
            <a:r>
              <a:rPr lang="hr-HR" dirty="0">
                <a:latin typeface="Arial Narrow" panose="020B0606020202030204" pitchFamily="34" charset="0"/>
              </a:rPr>
              <a:t>, provedeno je nakon obavljene završne stručne prakse 4. semestra (apsolventi) kroz panel raspravu. </a:t>
            </a:r>
          </a:p>
          <a:p>
            <a:r>
              <a:rPr lang="hr-HR" dirty="0">
                <a:latin typeface="Arial Narrow" panose="020B0606020202030204" pitchFamily="34" charset="0"/>
              </a:rPr>
              <a:t>Studenti su u više grupa odgovarali na pripremljena pitanja, a ocjene i komentare iznosio je po jedan predstavnik grupe</a:t>
            </a:r>
          </a:p>
          <a:p>
            <a:r>
              <a:rPr lang="hr-HR" dirty="0">
                <a:latin typeface="Arial Narrow" panose="020B0606020202030204" pitchFamily="34" charset="0"/>
              </a:rPr>
              <a:t>Tvrdnje postavljene u anketi ocjenjivali su </a:t>
            </a:r>
            <a:r>
              <a:rPr lang="hr-HR" b="1" dirty="0">
                <a:latin typeface="Arial Narrow" panose="020B0606020202030204" pitchFamily="34" charset="0"/>
              </a:rPr>
              <a:t>s ocjenama od 1-10, </a:t>
            </a:r>
            <a:r>
              <a:rPr lang="hr-HR" dirty="0">
                <a:latin typeface="Arial Narrow" panose="020B0606020202030204" pitchFamily="34" charset="0"/>
              </a:rPr>
              <a:t>a uz postavljene tvrdnje studenti su osim ocjena davali i komentare</a:t>
            </a:r>
          </a:p>
          <a:p>
            <a:r>
              <a:rPr lang="hr-HR" dirty="0">
                <a:latin typeface="Arial Narrow" panose="020B0606020202030204" pitchFamily="34" charset="0"/>
              </a:rPr>
              <a:t>Istraživanje među studentima u </a:t>
            </a:r>
            <a:r>
              <a:rPr lang="hr-HR" b="1" dirty="0">
                <a:latin typeface="Arial Narrow" panose="020B0606020202030204" pitchFamily="34" charset="0"/>
              </a:rPr>
              <a:t>izvanrednom statusu </a:t>
            </a:r>
            <a:r>
              <a:rPr lang="hr-HR" dirty="0">
                <a:latin typeface="Arial Narrow" panose="020B0606020202030204" pitchFamily="34" charset="0"/>
              </a:rPr>
              <a:t>provedeno je također nakon završne stručne prakse, anonimno, online upitnikom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840582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7027" y="202421"/>
            <a:ext cx="10515600" cy="1036444"/>
          </a:xfrm>
        </p:spPr>
        <p:txBody>
          <a:bodyPr>
            <a:normAutofit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Tijekom studiranja imao/la sam potporu nastavnika/mentora i potrebne savjete</a:t>
            </a:r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4062090"/>
              </p:ext>
            </p:extLst>
          </p:nvPr>
        </p:nvGraphicFramePr>
        <p:xfrm>
          <a:off x="907027" y="1697908"/>
          <a:ext cx="10331245" cy="3850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7694">
                  <a:extLst>
                    <a:ext uri="{9D8B030D-6E8A-4147-A177-3AD203B41FA5}">
                      <a16:colId xmlns:a16="http://schemas.microsoft.com/office/drawing/2014/main" val="1589623215"/>
                    </a:ext>
                  </a:extLst>
                </a:gridCol>
                <a:gridCol w="3784790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4248761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</a:tblGrid>
              <a:tr h="210534">
                <a:tc>
                  <a:txBody>
                    <a:bodyPr/>
                    <a:lstStyle/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 studenta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Redoviti </a:t>
                      </a:r>
                      <a:endParaRPr lang="hr-HR" sz="20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Izvanredni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Ocjena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7,5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8,4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460364"/>
                  </a:ext>
                </a:extLst>
              </a:tr>
              <a:tr h="8527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Komentar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Dostupnost za konzultacije, susretljivi, pristupačni</a:t>
                      </a:r>
                      <a:endParaRPr lang="sv-SE" sz="2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Dostupnost i razumijevanje za status izvanrednog studenta i obveze na nivou. Svaka pohvala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Imam problem s pronalaženjem mentora za diplomski rad ali nadame da će se riješiti.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Da, imala sam potporu mentora tijekom pisanja diplomskog rada, a isto tako mi je nesebično dijelio savjete kako bi rad bio što bolji.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0268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7027" y="202421"/>
            <a:ext cx="10515600" cy="1036444"/>
          </a:xfrm>
        </p:spPr>
        <p:txBody>
          <a:bodyPr>
            <a:normAutofit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Studijski program ispunio je moja očekivanja</a:t>
            </a:r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4604037"/>
              </p:ext>
            </p:extLst>
          </p:nvPr>
        </p:nvGraphicFramePr>
        <p:xfrm>
          <a:off x="907027" y="1426497"/>
          <a:ext cx="10242754" cy="4459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1141">
                  <a:extLst>
                    <a:ext uri="{9D8B030D-6E8A-4147-A177-3AD203B41FA5}">
                      <a16:colId xmlns:a16="http://schemas.microsoft.com/office/drawing/2014/main" val="893430789"/>
                    </a:ext>
                  </a:extLst>
                </a:gridCol>
                <a:gridCol w="3742955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4368658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</a:tblGrid>
              <a:tr h="240030">
                <a:tc>
                  <a:txBody>
                    <a:bodyPr/>
                    <a:lstStyle/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 studenta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Redoviti </a:t>
                      </a:r>
                      <a:endParaRPr lang="hr-HR" sz="20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Izvanredni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Ocjena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7,0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9,0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460364"/>
                  </a:ext>
                </a:extLst>
              </a:tr>
              <a:tr h="8527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Komentar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pt-BR" sz="2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Studijski program je u potpunosti ispunio moja očekivanja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Uglavnom da i zahvalna sam da sam imala priliku ponovo studirati. Voljela bi da mogu nastaviti. I voljela bi da studij ekološke poljoprivrede jednom stvarno bude studij EKOLOŠKE poljoprivrede bez integrirane, konvencionalne, samo malo manje pesticida i sl. Nije loše dobiti cjeloviti pregled ali bilo bi dobro i detaljnije se fokusirati na ekološke prakse. 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Da, u potpunosti.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26830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7027" y="113931"/>
            <a:ext cx="10515600" cy="1036444"/>
          </a:xfrm>
        </p:spPr>
        <p:txBody>
          <a:bodyPr>
            <a:normAutofit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Koje aspekte studijskog programa smatrate najkorisnijim ili najboljim i zašto?</a:t>
            </a:r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674309"/>
              </p:ext>
            </p:extLst>
          </p:nvPr>
        </p:nvGraphicFramePr>
        <p:xfrm>
          <a:off x="516195" y="1030586"/>
          <a:ext cx="11297263" cy="2844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8864">
                  <a:extLst>
                    <a:ext uri="{9D8B030D-6E8A-4147-A177-3AD203B41FA5}">
                      <a16:colId xmlns:a16="http://schemas.microsoft.com/office/drawing/2014/main" val="99693688"/>
                    </a:ext>
                  </a:extLst>
                </a:gridCol>
                <a:gridCol w="4197008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5861391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hr-HR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 studenta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Redoviti </a:t>
                      </a:r>
                      <a:endParaRPr lang="hr-HR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Izvanredni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8527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Komentar</a:t>
                      </a:r>
                      <a:endParaRPr lang="pt-BR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Red i disciplina kod nekih profesora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Erasmus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Vježbe iz Zaštite tla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Erasmus</a:t>
                      </a:r>
                      <a:endParaRPr lang="pt-BR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Kurikulum je potpuno zadovoljio moje poslovne i razvojne potrebe te uz pomoć terenske nastave i prakse, potpuno me spremio za rad u realnom sektoru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To ovisi o osobnim interesima. Meni je najkorisnija bila zaštita bilja ali i neki drugi kolegiji o kojima nisam puno znala, a dobila sam neka osnovna znanja i interes.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Sviđa mi se što je otvorena komunikacija između studenata i profesora.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52263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7027" y="202421"/>
            <a:ext cx="10515600" cy="1036444"/>
          </a:xfrm>
        </p:spPr>
        <p:txBody>
          <a:bodyPr>
            <a:normAutofit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Koje aspekte studijskog programa smatrate najmanje korisnim ili najlošijim i zašto?</a:t>
            </a:r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4542093"/>
              </p:ext>
            </p:extLst>
          </p:nvPr>
        </p:nvGraphicFramePr>
        <p:xfrm>
          <a:off x="516194" y="1671637"/>
          <a:ext cx="10906433" cy="3758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6065">
                  <a:extLst>
                    <a:ext uri="{9D8B030D-6E8A-4147-A177-3AD203B41FA5}">
                      <a16:colId xmlns:a16="http://schemas.microsoft.com/office/drawing/2014/main" val="1020503768"/>
                    </a:ext>
                  </a:extLst>
                </a:gridCol>
                <a:gridCol w="3985341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5225027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</a:tblGrid>
              <a:tr h="240030">
                <a:tc>
                  <a:txBody>
                    <a:bodyPr/>
                    <a:lstStyle/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 studenta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Redoviti </a:t>
                      </a:r>
                      <a:endParaRPr lang="hr-HR" sz="20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Izvanredni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Komentar</a:t>
                      </a:r>
                      <a:endParaRPr lang="pt-BR" sz="2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Izbaciti neke od kolegija jer nisu povezani sa studijskim programom (???)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Ispitni rokovi iz više predmeta isti dan</a:t>
                      </a:r>
                      <a:r>
                        <a:rPr lang="pt-B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	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Ne postoji element koji bih nazvao lošim, sve ovisi zapravo o razini studentova predznanja i njegovoj volji, želji i spremnosti za usvajanje onoga što se na studiju pruža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Nastava o mehanizaciji u biljnoj proizvodnji je bila katastrofa. Ništa nismo naučili. Informatika također nema praktičnu primjenu, samo ponavljanje definicija koje jednom agronomu nikada neće biti potrebne. 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Najmanje mi se sviđa što se skoro iz svakog kolegija treba pisati seminar.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92112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387514"/>
          </a:xfrm>
        </p:spPr>
        <p:txBody>
          <a:bodyPr>
            <a:normAutofit fontScale="90000"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Sažetak</a:t>
            </a:r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8210139"/>
              </p:ext>
            </p:extLst>
          </p:nvPr>
        </p:nvGraphicFramePr>
        <p:xfrm>
          <a:off x="0" y="391201"/>
          <a:ext cx="12192000" cy="68084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632">
                  <a:extLst>
                    <a:ext uri="{9D8B030D-6E8A-4147-A177-3AD203B41FA5}">
                      <a16:colId xmlns:a16="http://schemas.microsoft.com/office/drawing/2014/main" val="893430789"/>
                    </a:ext>
                  </a:extLst>
                </a:gridCol>
                <a:gridCol w="5589639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5525729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</a:tblGrid>
              <a:tr h="252374">
                <a:tc>
                  <a:txBody>
                    <a:bodyPr/>
                    <a:lstStyle/>
                    <a:p>
                      <a:pPr algn="l"/>
                      <a:r>
                        <a:rPr lang="hr-HR" sz="16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 studenta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Redoviti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Izvanredni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2538133"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b="1" i="0" u="none" strike="noStrike" dirty="0">
                          <a:effectLst/>
                          <a:latin typeface="Arial Narrow" panose="020B0606020202030204" pitchFamily="34" charset="0"/>
                        </a:rPr>
                        <a:t>Najbolje ocjene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hr-HR" sz="1700" b="0" i="0" u="none" strike="noStrike" dirty="0">
                          <a:effectLst/>
                          <a:latin typeface="Arial Narrow" panose="020B0606020202030204" pitchFamily="34" charset="0"/>
                        </a:rPr>
                        <a:t>Završna stručna praksa bila je korisna</a:t>
                      </a:r>
                      <a:r>
                        <a:rPr lang="hr-HR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.  9,5</a:t>
                      </a:r>
                    </a:p>
                    <a:p>
                      <a:pPr marL="285750" indent="-285750" algn="l" fontAlgn="b">
                        <a:buFont typeface="Wingdings" panose="05000000000000000000" pitchFamily="2" charset="2"/>
                        <a:buChar char="§"/>
                      </a:pPr>
                      <a:r>
                        <a:rPr lang="hr-HR" sz="1700" b="0" i="0" u="none" strike="noStrike" dirty="0">
                          <a:effectLst/>
                          <a:latin typeface="Arial Narrow" panose="020B0606020202030204" pitchFamily="34" charset="0"/>
                        </a:rPr>
                        <a:t>Studijski materijali bili su korisni i dostatni </a:t>
                      </a:r>
                      <a:r>
                        <a:rPr lang="hr-HR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9,0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hr-HR" sz="1700" b="0" i="0" u="none" strike="noStrike" dirty="0">
                          <a:effectLst/>
                          <a:latin typeface="Arial Narrow" panose="020B0606020202030204" pitchFamily="34" charset="0"/>
                        </a:rPr>
                        <a:t>Imao/la sam dovoljno vremena za savladavanje studijskog programa. </a:t>
                      </a:r>
                      <a:r>
                        <a:rPr lang="hr-HR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8,5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hr-HR" sz="1700" b="0" i="0" u="none" strike="noStrike" dirty="0">
                          <a:effectLst/>
                          <a:latin typeface="Arial Narrow" panose="020B0606020202030204" pitchFamily="34" charset="0"/>
                        </a:rPr>
                        <a:t>Terenska nastava tijekom studijskog programa bila je korisna </a:t>
                      </a:r>
                      <a:r>
                        <a:rPr lang="hr-HR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8,0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pt-BR" sz="1700" b="0" i="0" u="none" strike="noStrike" dirty="0">
                          <a:effectLst/>
                          <a:latin typeface="Arial Narrow" panose="020B0606020202030204" pitchFamily="34" charset="0"/>
                        </a:rPr>
                        <a:t>Tijekom studiranja stekao sam potrebne kompetencije za rad u struci.</a:t>
                      </a:r>
                      <a:r>
                        <a:rPr lang="hr-HR" sz="1700" b="0" i="0" u="none" strike="noStrike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hr-HR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8,0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hr-HR" sz="1700" b="0" i="0" u="none" strike="noStrike" dirty="0">
                          <a:effectLst/>
                          <a:latin typeface="Arial Narrow" panose="020B0606020202030204" pitchFamily="34" charset="0"/>
                        </a:rPr>
                        <a:t>Studijski program pomogao mi je da razvijem sposobnost timskog rada. </a:t>
                      </a:r>
                      <a:r>
                        <a:rPr lang="hr-HR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8,0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hr-HR" sz="1700" b="0" i="0" u="none" strike="noStrike" dirty="0">
                          <a:effectLst/>
                          <a:latin typeface="Arial Narrow" panose="020B0606020202030204" pitchFamily="34" charset="0"/>
                        </a:rPr>
                        <a:t>Jasna je međusobna povezanost predmeta unutar studijskog programa </a:t>
                      </a:r>
                      <a:r>
                        <a:rPr lang="hr-HR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8,0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hr-HR" sz="1700" b="0" dirty="0">
                          <a:latin typeface="Arial Narrow" panose="020B0606020202030204" pitchFamily="34" charset="0"/>
                        </a:rPr>
                        <a:t>Jasna je međusobna povezanost predmeta unutar studijskog programa. </a:t>
                      </a:r>
                      <a:r>
                        <a:rPr lang="hr-HR" sz="1700" b="1" dirty="0">
                          <a:latin typeface="Arial Narrow" panose="020B0606020202030204" pitchFamily="34" charset="0"/>
                        </a:rPr>
                        <a:t>9,8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hr-HR" sz="1700" b="0" dirty="0">
                          <a:latin typeface="Arial Narrow" panose="020B0606020202030204" pitchFamily="34" charset="0"/>
                        </a:rPr>
                        <a:t>Studijski materijali bili su korisni i dostatni (studijske informacije na Internet stranici VGUK, skripte nastavnika, udžbenici, prezentacije i pisani materijali nastavnika …). </a:t>
                      </a:r>
                      <a:r>
                        <a:rPr lang="hr-HR" sz="1700" b="1" dirty="0">
                          <a:latin typeface="Arial Narrow" panose="020B0606020202030204" pitchFamily="34" charset="0"/>
                        </a:rPr>
                        <a:t>9,4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hr-HR" sz="1700" b="0" dirty="0">
                          <a:latin typeface="Arial Narrow" panose="020B0606020202030204" pitchFamily="34" charset="0"/>
                        </a:rPr>
                        <a:t>Završna stručna praksa bila je korisna. </a:t>
                      </a:r>
                      <a:r>
                        <a:rPr lang="hr-HR" sz="1700" b="1" dirty="0">
                          <a:latin typeface="Arial Narrow" panose="020B0606020202030204" pitchFamily="34" charset="0"/>
                        </a:rPr>
                        <a:t>9,4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hr-HR" sz="1700" b="0" dirty="0">
                          <a:latin typeface="Arial Narrow" panose="020B0606020202030204" pitchFamily="34" charset="0"/>
                        </a:rPr>
                        <a:t>Studijskim programom dobio sam uvid u mnoga stručna područja u kojima bih mogao raditi. </a:t>
                      </a:r>
                      <a:r>
                        <a:rPr lang="hr-HR" sz="1700" b="1" dirty="0">
                          <a:latin typeface="Arial Narrow" panose="020B0606020202030204" pitchFamily="34" charset="0"/>
                        </a:rPr>
                        <a:t>9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hr-HR" sz="1700" b="0" dirty="0">
                          <a:latin typeface="Arial Narrow" panose="020B0606020202030204" pitchFamily="34" charset="0"/>
                        </a:rPr>
                        <a:t>Studijski program ispunio je moja očekivanja! </a:t>
                      </a:r>
                      <a:r>
                        <a:rPr lang="hr-HR" sz="1700" b="1" dirty="0">
                          <a:latin typeface="Arial Narrow" panose="020B0606020202030204" pitchFamily="34" charset="0"/>
                        </a:rPr>
                        <a:t>9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hr-HR" sz="1700" b="0" dirty="0">
                          <a:latin typeface="Arial Narrow" panose="020B0606020202030204" pitchFamily="34" charset="0"/>
                        </a:rPr>
                        <a:t>Tijekom studiranja stekao sam potrebne kompetencije za rad u struci. </a:t>
                      </a:r>
                      <a:r>
                        <a:rPr lang="hr-HR" sz="1700" b="1" dirty="0">
                          <a:latin typeface="Arial Narrow" panose="020B0606020202030204" pitchFamily="34" charset="0"/>
                        </a:rPr>
                        <a:t>8,6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hr-HR" sz="1700" b="0" dirty="0">
                          <a:latin typeface="Arial Narrow" panose="020B0606020202030204" pitchFamily="34" charset="0"/>
                        </a:rPr>
                        <a:t>Nastavnici su djelovali motivirajuće na mene. </a:t>
                      </a:r>
                      <a:r>
                        <a:rPr lang="hr-HR" sz="1700" b="1" dirty="0">
                          <a:latin typeface="Arial Narrow" panose="020B0606020202030204" pitchFamily="34" charset="0"/>
                        </a:rPr>
                        <a:t>8,6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460364"/>
                  </a:ext>
                </a:extLst>
              </a:tr>
              <a:tr h="24593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i="0" u="none" strike="noStrike" dirty="0">
                          <a:effectLst/>
                          <a:latin typeface="Arial Narrow" panose="020B0606020202030204" pitchFamily="34" charset="0"/>
                        </a:rPr>
                        <a:t>Najlošije ocjene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hr-HR" sz="1700" b="0" i="0" u="none" strike="noStrike" dirty="0">
                          <a:effectLst/>
                          <a:latin typeface="Arial Narrow" panose="020B0606020202030204" pitchFamily="34" charset="0"/>
                        </a:rPr>
                        <a:t>Studijski program ispunio je moja očekivanja!  </a:t>
                      </a:r>
                      <a:r>
                        <a:rPr lang="hr-HR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7,0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pt-BR" sz="1700" b="0" i="0" u="none" strike="noStrike" dirty="0">
                          <a:effectLst/>
                          <a:latin typeface="Arial Narrow" panose="020B0606020202030204" pitchFamily="34" charset="0"/>
                        </a:rPr>
                        <a:t>Tjekom nastave dobio/la sam uvid u najnovije trendove u području struke.</a:t>
                      </a:r>
                      <a:r>
                        <a:rPr lang="hr-HR" sz="1700" b="0" i="0" u="none" strike="noStrike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hr-HR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7,0</a:t>
                      </a:r>
                      <a:endParaRPr lang="pt-BR" sz="17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hr-HR" sz="1700" b="0" i="0" u="none" strike="noStrike" dirty="0">
                          <a:effectLst/>
                          <a:latin typeface="Arial Narrow" panose="020B0606020202030204" pitchFamily="34" charset="0"/>
                        </a:rPr>
                        <a:t>U nastavi je primjenjivana suvremena tehnologija </a:t>
                      </a:r>
                      <a:r>
                        <a:rPr lang="hr-HR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7,0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hr-HR" sz="1700" b="0" i="0" u="none" strike="noStrike" dirty="0">
                          <a:effectLst/>
                          <a:latin typeface="Arial Narrow" panose="020B0606020202030204" pitchFamily="34" charset="0"/>
                        </a:rPr>
                        <a:t>Studijskim programom dobio/la sam uvid u mnoga stručna područja u kojima bih mogao/la raditi  </a:t>
                      </a:r>
                      <a:r>
                        <a:rPr lang="hr-HR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7,0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hr-HR" sz="1700" b="0" i="0" u="none" strike="noStrike" dirty="0">
                          <a:effectLst/>
                          <a:latin typeface="Arial Narrow" panose="020B0606020202030204" pitchFamily="34" charset="0"/>
                        </a:rPr>
                        <a:t>Nastavnici su djelovali motivirajuće na mene  </a:t>
                      </a:r>
                      <a:r>
                        <a:rPr lang="hr-HR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6,5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pt-BR" sz="1700" b="0" i="0" u="none" strike="noStrike" dirty="0">
                          <a:effectLst/>
                          <a:latin typeface="Arial Narrow" panose="020B0606020202030204" pitchFamily="34" charset="0"/>
                        </a:rPr>
                        <a:t>Radno opterećenje iskazano u ECTS bodovima po predmetima u studijskom programu bilo je objektivno	</a:t>
                      </a:r>
                      <a:r>
                        <a:rPr lang="hr-HR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6,0</a:t>
                      </a:r>
                      <a:endParaRPr lang="pt-BR" sz="17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Wingdings" panose="05000000000000000000" pitchFamily="2" charset="2"/>
                        <a:buChar char="§"/>
                      </a:pPr>
                      <a:r>
                        <a:rPr lang="pl-PL" sz="1700" b="0" i="0" u="none" strike="noStrike" dirty="0">
                          <a:effectLst/>
                          <a:latin typeface="Arial Narrow" panose="020B0606020202030204" pitchFamily="34" charset="0"/>
                        </a:rPr>
                        <a:t>Studijskim programom poboljšao sam svoje komunikacijske vještine. </a:t>
                      </a:r>
                      <a:r>
                        <a:rPr lang="pl-PL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7,8</a:t>
                      </a:r>
                    </a:p>
                    <a:p>
                      <a:pPr marL="285750" indent="-285750" algn="l" fontAlgn="b">
                        <a:buFont typeface="Wingdings" panose="05000000000000000000" pitchFamily="2" charset="2"/>
                        <a:buChar char="§"/>
                      </a:pPr>
                      <a:r>
                        <a:rPr lang="pl-PL" sz="1700" b="0" i="0" u="none" strike="noStrike" dirty="0">
                          <a:effectLst/>
                          <a:latin typeface="Arial Narrow" panose="020B0606020202030204" pitchFamily="34" charset="0"/>
                        </a:rPr>
                        <a:t>Praksa u Učilišnim praktikumima bila je korisna. </a:t>
                      </a:r>
                      <a:r>
                        <a:rPr lang="pl-PL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7,8</a:t>
                      </a:r>
                    </a:p>
                    <a:p>
                      <a:pPr marL="285750" indent="-285750" algn="l" fontAlgn="b">
                        <a:buFont typeface="Wingdings" panose="05000000000000000000" pitchFamily="2" charset="2"/>
                        <a:buChar char="§"/>
                      </a:pPr>
                      <a:r>
                        <a:rPr lang="pl-PL" sz="1700" b="0" i="0" u="none" strike="noStrike" dirty="0">
                          <a:effectLst/>
                          <a:latin typeface="Arial Narrow" panose="020B0606020202030204" pitchFamily="34" charset="0"/>
                        </a:rPr>
                        <a:t>Studijski program pomogao mi je da razvijem sposobnost timskog rada. </a:t>
                      </a:r>
                      <a:r>
                        <a:rPr lang="pl-PL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7,6</a:t>
                      </a:r>
                    </a:p>
                    <a:p>
                      <a:pPr marL="285750" indent="-285750" algn="l" fontAlgn="b">
                        <a:buFont typeface="Wingdings" panose="05000000000000000000" pitchFamily="2" charset="2"/>
                        <a:buChar char="§"/>
                      </a:pPr>
                      <a:r>
                        <a:rPr lang="pl-PL" sz="1700" b="0" i="0" u="none" strike="noStrike" dirty="0">
                          <a:effectLst/>
                          <a:latin typeface="Arial Narrow" panose="020B0606020202030204" pitchFamily="34" charset="0"/>
                        </a:rPr>
                        <a:t>Odnos između teoretskog i praktičnog dijela nastave bio je </a:t>
                      </a:r>
                      <a:r>
                        <a:rPr lang="pl-PL" sz="1700" b="0" i="1" u="none" strike="noStrike" dirty="0">
                          <a:effectLst/>
                          <a:latin typeface="Arial Narrow" panose="020B0606020202030204" pitchFamily="34" charset="0"/>
                        </a:rPr>
                        <a:t>primjeren. </a:t>
                      </a:r>
                      <a:r>
                        <a:rPr lang="pl-PL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7,2</a:t>
                      </a:r>
                    </a:p>
                    <a:p>
                      <a:pPr marL="285750" indent="-285750" algn="l" fontAlgn="b">
                        <a:buFont typeface="Wingdings" panose="05000000000000000000" pitchFamily="2" charset="2"/>
                        <a:buChar char="§"/>
                      </a:pPr>
                      <a:r>
                        <a:rPr lang="pl-PL" sz="1700" b="0" i="0" u="none" strike="noStrike" dirty="0">
                          <a:effectLst/>
                          <a:latin typeface="Arial Narrow" panose="020B0606020202030204" pitchFamily="34" charset="0"/>
                        </a:rPr>
                        <a:t>Studijski program mi je pomogao razviti sposobnost pokretanja i upravljanja vlastitim poslom. </a:t>
                      </a:r>
                      <a:r>
                        <a:rPr lang="pl-PL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6,6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  <a:tr h="569665"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b="1" i="0" u="none" strike="noStrike" dirty="0">
                          <a:effectLst/>
                          <a:latin typeface="Arial Narrow" panose="020B0606020202030204" pitchFamily="34" charset="0"/>
                        </a:rPr>
                        <a:t>Prosjek svih ocjena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600" b="1" i="0" u="none" strike="noStrike" dirty="0">
                          <a:effectLst/>
                          <a:highlight>
                            <a:srgbClr val="FFFF00"/>
                          </a:highlight>
                          <a:latin typeface="Arial Narrow" panose="020B0606020202030204" pitchFamily="34" charset="0"/>
                        </a:rPr>
                        <a:t>(2023/24.       7,6</a:t>
                      </a:r>
                      <a:r>
                        <a:rPr lang="hr-HR" sz="1600" b="1" i="0" u="none" strike="noStrike" dirty="0">
                          <a:effectLst/>
                          <a:latin typeface="Arial Narrow" panose="020B0606020202030204" pitchFamily="34" charset="0"/>
                        </a:rPr>
                        <a:t>)                                           (</a:t>
                      </a:r>
                      <a:r>
                        <a:rPr lang="hr-HR" sz="1600" b="1" i="0" u="none" strike="noStrike" dirty="0">
                          <a:effectLst/>
                          <a:highlight>
                            <a:srgbClr val="00FF00"/>
                          </a:highlight>
                          <a:latin typeface="Arial Narrow" panose="020B0606020202030204" pitchFamily="34" charset="0"/>
                        </a:rPr>
                        <a:t>2022./23.     8,5)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1" i="0" u="none" strike="noStrike" dirty="0">
                          <a:effectLst/>
                          <a:highlight>
                            <a:srgbClr val="FFFF00"/>
                          </a:highlight>
                          <a:latin typeface="Arial Narrow" panose="020B0606020202030204" pitchFamily="34" charset="0"/>
                        </a:rPr>
                        <a:t>(2023/24.       8,3</a:t>
                      </a:r>
                      <a:r>
                        <a:rPr lang="hr-HR" sz="1800" b="1" i="0" u="none" strike="noStrike" dirty="0">
                          <a:effectLst/>
                          <a:latin typeface="Arial Narrow" panose="020B0606020202030204" pitchFamily="34" charset="0"/>
                        </a:rPr>
                        <a:t>)                                 (</a:t>
                      </a:r>
                      <a:r>
                        <a:rPr lang="hr-HR" sz="1800" b="1" i="0" u="none" strike="noStrike" dirty="0">
                          <a:effectLst/>
                          <a:highlight>
                            <a:srgbClr val="00FF00"/>
                          </a:highlight>
                          <a:latin typeface="Arial Narrow" panose="020B0606020202030204" pitchFamily="34" charset="0"/>
                        </a:rPr>
                        <a:t>2022./23.     9,2)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7147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5762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7420" y="-40188"/>
            <a:ext cx="10515600" cy="1036444"/>
          </a:xfrm>
        </p:spPr>
        <p:txBody>
          <a:bodyPr>
            <a:normAutofit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Prijedlozi za poboljšanje studijskog programa</a:t>
            </a:r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9993708"/>
              </p:ext>
            </p:extLst>
          </p:nvPr>
        </p:nvGraphicFramePr>
        <p:xfrm>
          <a:off x="575188" y="965835"/>
          <a:ext cx="10279626" cy="40633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1536">
                  <a:extLst>
                    <a:ext uri="{9D8B030D-6E8A-4147-A177-3AD203B41FA5}">
                      <a16:colId xmlns:a16="http://schemas.microsoft.com/office/drawing/2014/main" val="3084031186"/>
                    </a:ext>
                  </a:extLst>
                </a:gridCol>
                <a:gridCol w="4160409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4157681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</a:tblGrid>
              <a:tr h="139836">
                <a:tc>
                  <a:txBody>
                    <a:bodyPr/>
                    <a:lstStyle/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 studenta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Redoviti </a:t>
                      </a:r>
                      <a:endParaRPr lang="hr-HR" sz="20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Izvanredni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3093042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pl-PL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Komentar</a:t>
                      </a:r>
                      <a:endParaRPr lang="pt-BR" sz="2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pt-BR" sz="2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Više terenske nastave, bolja organizacija stručne prakse, više izbornih predmeta, više praktične nastave, prikaz suvremenijih tehnologija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Više o ekološkoj poljoprivredi</a:t>
                      </a:r>
                      <a:endParaRPr lang="pt-BR" sz="2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Uvođenje ciklusa projektnog menadžmenta u praksi (EU fond), izrada i provedba projekta, praktična nastava u dijelu precizne (pametne poljoprivrede), sudjelovanje studenata u ekonomskom dijelu vođenja praktikuma (stavljanje na tržište, sustav kvalitete, brendiranje i slično)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Bilo bi dobro da ima više prilike za obilazak proizvodnog i pokusnog dijela Učilišta.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Smatram da treba ukinuti seminare.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1863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56C0406-95E1-1F57-DCBA-CD650DF8A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/>
              <a:t>Broj ispitanika prema statusu</a:t>
            </a:r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8BDFE42B-8D67-F9D2-660F-53FF8A706E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7384966"/>
              </p:ext>
            </p:extLst>
          </p:nvPr>
        </p:nvGraphicFramePr>
        <p:xfrm>
          <a:off x="2639961" y="2555240"/>
          <a:ext cx="7519220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2596">
                  <a:extLst>
                    <a:ext uri="{9D8B030D-6E8A-4147-A177-3AD203B41FA5}">
                      <a16:colId xmlns:a16="http://schemas.microsoft.com/office/drawing/2014/main" val="2489514343"/>
                    </a:ext>
                  </a:extLst>
                </a:gridCol>
                <a:gridCol w="2489746">
                  <a:extLst>
                    <a:ext uri="{9D8B030D-6E8A-4147-A177-3AD203B41FA5}">
                      <a16:colId xmlns:a16="http://schemas.microsoft.com/office/drawing/2014/main" val="647574665"/>
                    </a:ext>
                  </a:extLst>
                </a:gridCol>
                <a:gridCol w="3406878">
                  <a:extLst>
                    <a:ext uri="{9D8B030D-6E8A-4147-A177-3AD203B41FA5}">
                      <a16:colId xmlns:a16="http://schemas.microsoft.com/office/drawing/2014/main" val="2888322673"/>
                    </a:ext>
                  </a:extLst>
                </a:gridCol>
              </a:tblGrid>
              <a:tr h="352916">
                <a:tc>
                  <a:txBody>
                    <a:bodyPr/>
                    <a:lstStyle/>
                    <a:p>
                      <a:r>
                        <a:rPr lang="hr-HR" b="1" dirty="0">
                          <a:solidFill>
                            <a:schemeClr val="tx1"/>
                          </a:solidFill>
                        </a:rPr>
                        <a:t>Status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="1" dirty="0">
                          <a:solidFill>
                            <a:schemeClr val="tx1"/>
                          </a:solidFill>
                        </a:rPr>
                        <a:t>Redoviti studenti (R)/ ukupno studenata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="1" dirty="0">
                          <a:solidFill>
                            <a:schemeClr val="tx1"/>
                          </a:solidFill>
                        </a:rPr>
                        <a:t>Izvanredni studenti (IZV)/ukupno studenata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33894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b="1" dirty="0">
                          <a:solidFill>
                            <a:schemeClr val="tx1"/>
                          </a:solidFill>
                        </a:rPr>
                        <a:t>Broj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>
                          <a:solidFill>
                            <a:schemeClr val="tx1"/>
                          </a:solidFill>
                        </a:rPr>
                        <a:t>6/8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>
                          <a:solidFill>
                            <a:schemeClr val="tx1"/>
                          </a:solidFill>
                        </a:rPr>
                        <a:t>5/13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760078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3960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9477" y="324464"/>
            <a:ext cx="10515600" cy="737419"/>
          </a:xfrm>
        </p:spPr>
        <p:txBody>
          <a:bodyPr>
            <a:normAutofit fontScale="90000"/>
          </a:bodyPr>
          <a:lstStyle/>
          <a:p>
            <a:r>
              <a:rPr lang="hr-HR" sz="2400" b="1" i="1" u="none" strike="noStrike" dirty="0">
                <a:effectLst/>
                <a:latin typeface="Arial" panose="020B0604020202020204" pitchFamily="34" charset="0"/>
              </a:rPr>
              <a:t>Studijskim programom dobio sam uvid u mnoga stručna područja u kojima bih mogao raditi</a:t>
            </a:r>
            <a:r>
              <a:rPr lang="hr-HR" sz="2400" b="0" i="1" u="none" strike="noStrike" dirty="0">
                <a:effectLst/>
                <a:latin typeface="Arial" panose="020B0604020202020204" pitchFamily="34" charset="0"/>
              </a:rPr>
              <a:t>. </a:t>
            </a:r>
            <a:endParaRPr lang="hr-HR" sz="4800" i="1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9814964"/>
              </p:ext>
            </p:extLst>
          </p:nvPr>
        </p:nvGraphicFramePr>
        <p:xfrm>
          <a:off x="958645" y="1573796"/>
          <a:ext cx="10273877" cy="545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1884">
                  <a:extLst>
                    <a:ext uri="{9D8B030D-6E8A-4147-A177-3AD203B41FA5}">
                      <a16:colId xmlns:a16="http://schemas.microsoft.com/office/drawing/2014/main" val="4174733775"/>
                    </a:ext>
                  </a:extLst>
                </a:gridCol>
                <a:gridCol w="4732040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4479953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 studenta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Redoviti </a:t>
                      </a:r>
                      <a:endParaRPr lang="hr-HR" sz="20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Izvanredni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Ocjena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9,0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51460364"/>
                  </a:ext>
                </a:extLst>
              </a:tr>
              <a:tr h="8527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Komentar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sz="2000" dirty="0">
                          <a:latin typeface="Arial Narrow" panose="020B0606020202030204" pitchFamily="34" charset="0"/>
                        </a:rPr>
                        <a:t>S obzirom da primarno fakultetsko obrazovanje nije iz domene agronomije, kako bi se dostiglo kolege koje su srednjoškolsko obrazovanje i preddiplomski studij posvetili agronomiji, potrebno je dodatno svakodnevno usavršavanje i čitanje literature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sz="2000" dirty="0">
                          <a:latin typeface="Arial Narrow" panose="020B0606020202030204" pitchFamily="34" charset="0"/>
                        </a:rPr>
                        <a:t>Uglavnom da. Situacija u Hrvatskoj je na žalost takva da ima sve manje inženjerskih radnih mjesta ali sam studij je bio praktično orijentiran.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sz="2000" dirty="0">
                          <a:latin typeface="Arial Narrow" panose="020B0606020202030204" pitchFamily="34" charset="0"/>
                        </a:rPr>
                        <a:t>Prije početka studija nisam bila u potpunosti sigurna gdje bih mogla raditi..</a:t>
                      </a:r>
                    </a:p>
                    <a:p>
                      <a:endParaRPr lang="hr-H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0527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0722"/>
            <a:ext cx="10515600" cy="737419"/>
          </a:xfrm>
        </p:spPr>
        <p:txBody>
          <a:bodyPr>
            <a:normAutofit fontScale="90000"/>
          </a:bodyPr>
          <a:lstStyle/>
          <a:p>
            <a:r>
              <a:rPr lang="hr-HR" sz="2400" b="1" i="1" u="none" strike="noStrike" dirty="0">
                <a:effectLst/>
                <a:latin typeface="Arial" panose="020B0604020202020204" pitchFamily="34" charset="0"/>
              </a:rPr>
              <a:t>Tijekom studiranja stekao sam samopouzdanje za rješavanje problema u struci</a:t>
            </a:r>
            <a:endParaRPr lang="hr-HR" sz="4800" i="1" dirty="0"/>
          </a:p>
        </p:txBody>
      </p:sp>
      <p:graphicFrame>
        <p:nvGraphicFramePr>
          <p:cNvPr id="6" name="Tablica 6">
            <a:extLst>
              <a:ext uri="{FF2B5EF4-FFF2-40B4-BE49-F238E27FC236}">
                <a16:creationId xmlns:a16="http://schemas.microsoft.com/office/drawing/2014/main" id="{DBFD247B-7ED8-9B9B-09CD-CB84E4B65E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6741918"/>
              </p:ext>
            </p:extLst>
          </p:nvPr>
        </p:nvGraphicFramePr>
        <p:xfrm>
          <a:off x="973394" y="1825625"/>
          <a:ext cx="10380404" cy="454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4774">
                  <a:extLst>
                    <a:ext uri="{9D8B030D-6E8A-4147-A177-3AD203B41FA5}">
                      <a16:colId xmlns:a16="http://schemas.microsoft.com/office/drawing/2014/main" val="2387342560"/>
                    </a:ext>
                  </a:extLst>
                </a:gridCol>
                <a:gridCol w="4157815">
                  <a:extLst>
                    <a:ext uri="{9D8B030D-6E8A-4147-A177-3AD203B41FA5}">
                      <a16:colId xmlns:a16="http://schemas.microsoft.com/office/drawing/2014/main" val="3079995347"/>
                    </a:ext>
                  </a:extLst>
                </a:gridCol>
                <a:gridCol w="4157815">
                  <a:extLst>
                    <a:ext uri="{9D8B030D-6E8A-4147-A177-3AD203B41FA5}">
                      <a16:colId xmlns:a16="http://schemas.microsoft.com/office/drawing/2014/main" val="39763872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 studenta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Redoviti </a:t>
                      </a:r>
                      <a:endParaRPr lang="hr-HR" sz="20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Izvanredni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96759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Ocjena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7,5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8,2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3829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komentar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hr-HR" sz="20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sz="2000" dirty="0">
                          <a:latin typeface="Arial Narrow" panose="020B0606020202030204" pitchFamily="34" charset="0"/>
                        </a:rPr>
                        <a:t>Apsolutna točna tvrdnja, međutim istu je potrebno potkrijepiti praksom i iskustvom na radnom mjestu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sz="2000" dirty="0">
                          <a:latin typeface="Arial Narrow" panose="020B0606020202030204" pitchFamily="34" charset="0"/>
                        </a:rPr>
                        <a:t>Samo trajanje studija nalaže da su programi kratki i potrebno je još puno iskustva za stjecanje samopouzdanja.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sz="2000" dirty="0">
                          <a:latin typeface="Arial Narrow" panose="020B0606020202030204" pitchFamily="34" charset="0"/>
                        </a:rPr>
                        <a:t>Tijekom studiranja sam postala otvorenija, te sam stekla puno više samopouzdanja tijekom iznošenja vlastitog mišljenja i rješavanja problema.</a:t>
                      </a:r>
                    </a:p>
                    <a:p>
                      <a:endParaRPr lang="hr-HR" sz="20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16760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0638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37419"/>
          </a:xfrm>
        </p:spPr>
        <p:txBody>
          <a:bodyPr>
            <a:normAutofit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Tijekom studiranja stekao sam potrebne kompetencije za rad u struci</a:t>
            </a:r>
            <a:endParaRPr lang="hr-HR" sz="4800" i="1" dirty="0"/>
          </a:p>
        </p:txBody>
      </p:sp>
      <p:graphicFrame>
        <p:nvGraphicFramePr>
          <p:cNvPr id="8" name="Tablica 8">
            <a:extLst>
              <a:ext uri="{FF2B5EF4-FFF2-40B4-BE49-F238E27FC236}">
                <a16:creationId xmlns:a16="http://schemas.microsoft.com/office/drawing/2014/main" id="{15A47E12-2EA1-E198-FCC1-0444F70DE4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5161789"/>
              </p:ext>
            </p:extLst>
          </p:nvPr>
        </p:nvGraphicFramePr>
        <p:xfrm>
          <a:off x="838200" y="1825625"/>
          <a:ext cx="10515597" cy="362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8458">
                  <a:extLst>
                    <a:ext uri="{9D8B030D-6E8A-4147-A177-3AD203B41FA5}">
                      <a16:colId xmlns:a16="http://schemas.microsoft.com/office/drawing/2014/main" val="1832685870"/>
                    </a:ext>
                  </a:extLst>
                </a:gridCol>
                <a:gridCol w="4721940">
                  <a:extLst>
                    <a:ext uri="{9D8B030D-6E8A-4147-A177-3AD203B41FA5}">
                      <a16:colId xmlns:a16="http://schemas.microsoft.com/office/drawing/2014/main" val="1430811484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7243373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 studenta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Redoviti </a:t>
                      </a:r>
                      <a:endParaRPr lang="hr-HR" sz="20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Izvanredni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5415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Ocjena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/>
                        <a:t>8,6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7934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Komentar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hr-HR" sz="20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sz="2000" dirty="0">
                          <a:latin typeface="Arial Narrow" panose="020B0606020202030204" pitchFamily="34" charset="0"/>
                        </a:rPr>
                        <a:t>Kurikulum se odnosi na relevantna i primjenjiva područja koja je moguće primijeniti na radnom mjestu odmah po završetku studijskog programa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sz="2000" dirty="0">
                          <a:latin typeface="Arial Narrow" panose="020B0606020202030204" pitchFamily="34" charset="0"/>
                        </a:rPr>
                        <a:t>Kao i prethodno.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sz="2000" dirty="0">
                          <a:latin typeface="Arial Narrow" panose="020B0606020202030204" pitchFamily="34" charset="0"/>
                        </a:rPr>
                        <a:t>Smatram da se je do kraja razvila moja točnost i preciznost u rješavanju zadataka.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6421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52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37419"/>
          </a:xfrm>
        </p:spPr>
        <p:txBody>
          <a:bodyPr>
            <a:normAutofit fontScale="90000"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Studijski program pomogao mi je da razvijem sposobnost timskog rada</a:t>
            </a:r>
            <a:endParaRPr lang="hr-HR" sz="4800" i="1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022591"/>
              </p:ext>
            </p:extLst>
          </p:nvPr>
        </p:nvGraphicFramePr>
        <p:xfrm>
          <a:off x="907026" y="1338006"/>
          <a:ext cx="10006778" cy="47606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6910">
                  <a:extLst>
                    <a:ext uri="{9D8B030D-6E8A-4147-A177-3AD203B41FA5}">
                      <a16:colId xmlns:a16="http://schemas.microsoft.com/office/drawing/2014/main" val="4009611694"/>
                    </a:ext>
                  </a:extLst>
                </a:gridCol>
                <a:gridCol w="4309934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4309934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</a:tblGrid>
              <a:tr h="697327">
                <a:tc>
                  <a:txBody>
                    <a:bodyPr/>
                    <a:lstStyle/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 studenta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Redoviti</a:t>
                      </a:r>
                      <a:endParaRPr lang="hr-HR" sz="20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Izvanredni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697327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Ocjena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7,6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51460364"/>
                  </a:ext>
                </a:extLst>
              </a:tr>
              <a:tr h="186883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Komentar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Izrada seminara, prezentacija, projektnih zadataka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Terenska nastava i delegiranje zadataka unutar projekta, prezentacije i obrana rada pokazali su koristi dobivene iz timskog rada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Budimo realni. Seminare piše jedna osoba, a drugi se uključe u prezentaciju. Ali bili smo dobar tim i dobro smo se nadopunjavali.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Naučila sam se uz iznošenje vlastitog mišljenja uvažavati i tuđe, te prihvatiti bolje prijedloge.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0193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37419"/>
          </a:xfrm>
        </p:spPr>
        <p:txBody>
          <a:bodyPr>
            <a:normAutofit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Studijskim programom poboljšao sam svoje komunikacijske vještine</a:t>
            </a:r>
            <a:endParaRPr lang="hr-HR" sz="4800" i="1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0879950"/>
              </p:ext>
            </p:extLst>
          </p:nvPr>
        </p:nvGraphicFramePr>
        <p:xfrm>
          <a:off x="982133" y="737419"/>
          <a:ext cx="9972368" cy="56061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563">
                  <a:extLst>
                    <a:ext uri="{9D8B030D-6E8A-4147-A177-3AD203B41FA5}">
                      <a16:colId xmlns:a16="http://schemas.microsoft.com/office/drawing/2014/main" val="99329569"/>
                    </a:ext>
                  </a:extLst>
                </a:gridCol>
                <a:gridCol w="3728521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4262284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</a:tblGrid>
              <a:tr h="821127">
                <a:tc>
                  <a:txBody>
                    <a:bodyPr/>
                    <a:lstStyle/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 studenta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Redoviti </a:t>
                      </a:r>
                      <a:endParaRPr lang="hr-HR" sz="20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Izvanredni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508317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Ocjena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7,5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7,8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460364"/>
                  </a:ext>
                </a:extLst>
              </a:tr>
              <a:tr h="345313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Komentar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Da, izlaganje seminara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t-B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S obzirom da dolazim s fakulteta društvenih znanosti te posjedujem iskustvo rada u kolektivima, izražavanje i komunikacijske vještine nisu predstavljale barijere, no studij omogućava visoku razinu poboljšanja vještina izražavanja i prezentiranja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t-B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Svidjelo mi se što je na većini kolegija bilo prostora za otvorenu raspravu o stručnim pitanjima što je zanimljivo jer većina studenata već radi u struci i može podijeliti svoju perspektivu.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t-B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Stekla sam više samopouzdanja, te bez straha iznijeti svoje mišljenje.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71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7027" y="202421"/>
            <a:ext cx="10515600" cy="737419"/>
          </a:xfrm>
        </p:spPr>
        <p:txBody>
          <a:bodyPr>
            <a:normAutofit fontScale="90000"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Studijski program mi je pomogao razviti sposobnost pokretanja i upravljanja vlastitim poslom</a:t>
            </a:r>
            <a:endParaRPr lang="hr-HR" sz="4800" i="1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8327498"/>
              </p:ext>
            </p:extLst>
          </p:nvPr>
        </p:nvGraphicFramePr>
        <p:xfrm>
          <a:off x="1297858" y="1510275"/>
          <a:ext cx="9615949" cy="3850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5313">
                  <a:extLst>
                    <a:ext uri="{9D8B030D-6E8A-4147-A177-3AD203B41FA5}">
                      <a16:colId xmlns:a16="http://schemas.microsoft.com/office/drawing/2014/main" val="3009025858"/>
                    </a:ext>
                  </a:extLst>
                </a:gridCol>
                <a:gridCol w="3730318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3730318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</a:tblGrid>
              <a:tr h="150331">
                <a:tc>
                  <a:txBody>
                    <a:bodyPr/>
                    <a:lstStyle/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 studenta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Redoviti </a:t>
                      </a:r>
                      <a:endParaRPr lang="hr-HR" sz="20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Izvanredni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Ocjena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8,0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6,6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460364"/>
                  </a:ext>
                </a:extLst>
              </a:tr>
              <a:tr h="8527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komentar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pl-PL" sz="2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t-B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Upravo po završetku studija, biti ću potpuno kompetentan za obavljanje djelatnosti koju sam osnova</a:t>
                      </a: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  <a:r>
                        <a:rPr lang="pt-B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t-B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Za pokretanje vlastitog posla potrebno je puno više ali dobili smo dobre osnove od kojih se može graditi.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t-B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Smatram da ja nisam osoba koja bi se odlučila na pokretanje vlastitog posla.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786220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AnalogousFromLightSeedLeftStep">
      <a:dk1>
        <a:srgbClr val="000000"/>
      </a:dk1>
      <a:lt1>
        <a:srgbClr val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Festival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2591</TotalTime>
  <Words>2134</Words>
  <Application>Microsoft Office PowerPoint</Application>
  <PresentationFormat>Široki zaslon</PresentationFormat>
  <Paragraphs>293</Paragraphs>
  <Slides>25</Slides>
  <Notes>2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25</vt:i4>
      </vt:variant>
    </vt:vector>
  </HeadingPairs>
  <TitlesOfParts>
    <vt:vector size="32" baseType="lpstr">
      <vt:lpstr>Aharoni</vt:lpstr>
      <vt:lpstr>Arial</vt:lpstr>
      <vt:lpstr>Arial Narrow</vt:lpstr>
      <vt:lpstr>Avenir Next LT Pro</vt:lpstr>
      <vt:lpstr>Calibri</vt:lpstr>
      <vt:lpstr>Wingdings</vt:lpstr>
      <vt:lpstr>ShapesVTI</vt:lpstr>
      <vt:lpstr>Zadovoljstvo studijskim programom</vt:lpstr>
      <vt:lpstr>Podaci o anketi i ispitanicima</vt:lpstr>
      <vt:lpstr>Broj ispitanika prema statusu</vt:lpstr>
      <vt:lpstr>Studijskim programom dobio sam uvid u mnoga stručna područja u kojima bih mogao raditi. </vt:lpstr>
      <vt:lpstr>Tijekom studiranja stekao sam samopouzdanje za rješavanje problema u struci</vt:lpstr>
      <vt:lpstr>Tijekom studiranja stekao sam potrebne kompetencije za rad u struci</vt:lpstr>
      <vt:lpstr>Studijski program pomogao mi je da razvijem sposobnost timskog rada</vt:lpstr>
      <vt:lpstr>Studijskim programom poboljšao sam svoje komunikacijske vještine</vt:lpstr>
      <vt:lpstr>Studijski program mi je pomogao razviti sposobnost pokretanja i upravljanja vlastitim poslom</vt:lpstr>
      <vt:lpstr>Jasna je međusobna povezanost predmeta unutar studijskog programa</vt:lpstr>
      <vt:lpstr>Imao/la sam dovoljno vremena za savladavanje studijskog programa</vt:lpstr>
      <vt:lpstr>Studijski materijali bili su korisni i dostatni (studijske informacije na Internet stranici VGUK, skripte nastavnika, udžbenici, prezentacije i pisani materijali nastavnika …)</vt:lpstr>
      <vt:lpstr>Radno opterećenje iskazano u ECTS bodovima po predmetima u studijskom programu bilo je objektivno (Kolegiji s istim brojem ECTS bodova zahtijevali su podjednako radno opterećenje (samostalni rad, učenje, pisanje seminara i sl.)</vt:lpstr>
      <vt:lpstr>Prilikom izvođenja studijskog programa u nastavi je primjenjivana suvremena tehnologija</vt:lpstr>
      <vt:lpstr>Tjekom nastave dobio/la sam uvid u najnovije trendove u području struke</vt:lpstr>
      <vt:lpstr>Odnos između teoretskog i praktičnog dijela nastave bio je primjeren</vt:lpstr>
      <vt:lpstr>Završna stručna praksa bila je korisna</vt:lpstr>
      <vt:lpstr>Terenska nastava tijekom studijskog programa bila je korisna</vt:lpstr>
      <vt:lpstr>Nastavnici su djelovali motivirajuće na mene</vt:lpstr>
      <vt:lpstr>Tijekom studiranja imao/la sam potporu nastavnika/mentora i potrebne savjete</vt:lpstr>
      <vt:lpstr>Studijski program ispunio je moja očekivanja</vt:lpstr>
      <vt:lpstr>Koje aspekte studijskog programa smatrate najkorisnijim ili najboljim i zašto?</vt:lpstr>
      <vt:lpstr>Koje aspekte studijskog programa smatrate najmanje korisnim ili najlošijim i zašto?</vt:lpstr>
      <vt:lpstr>Sažetak</vt:lpstr>
      <vt:lpstr>Prijedlozi za poboljšanje studijskog programa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Zadovoljstvo studijskim programom</dc:title>
  <dc:creator>A</dc:creator>
  <cp:lastModifiedBy>Marijana Ivanek-Martinčić</cp:lastModifiedBy>
  <cp:revision>35</cp:revision>
  <dcterms:created xsi:type="dcterms:W3CDTF">2024-01-25T21:42:25Z</dcterms:created>
  <dcterms:modified xsi:type="dcterms:W3CDTF">2025-02-26T09:40:45Z</dcterms:modified>
</cp:coreProperties>
</file>