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72" r:id="rId6"/>
    <p:sldId id="273" r:id="rId7"/>
    <p:sldId id="257" r:id="rId8"/>
    <p:sldId id="258" r:id="rId9"/>
    <p:sldId id="259" r:id="rId10"/>
    <p:sldId id="260" r:id="rId11"/>
    <p:sldId id="261" r:id="rId12"/>
    <p:sldId id="263" r:id="rId13"/>
    <p:sldId id="270" r:id="rId14"/>
    <p:sldId id="267" r:id="rId15"/>
    <p:sldId id="265" r:id="rId16"/>
    <p:sldId id="266" r:id="rId17"/>
    <p:sldId id="268" r:id="rId18"/>
    <p:sldId id="269" r:id="rId19"/>
    <p:sldId id="271" r:id="rId2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hrestak\AppData\Local\Packages\microsoft.windowscommunicationsapps_8wekyb3d8bbwe\LocalState\Files\S0\3\Attachments\ankete_zavr&#353;no%20(24.04.)_zadnje%5b508%5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vguk-my.sharepoint.com/personal/mjhrestak_vguk_hr/Documents/Radna%20povr&#353;ina/ankete_zavr&#353;no%20(18.04.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000" dirty="0"/>
              <a:t>Prosjek utrošenih</a:t>
            </a:r>
            <a:r>
              <a:rPr lang="hr-HR" sz="2000" baseline="0" dirty="0"/>
              <a:t> sati po </a:t>
            </a:r>
            <a:r>
              <a:rPr lang="hr-HR" sz="2000" baseline="0" dirty="0" err="1"/>
              <a:t>ECTS</a:t>
            </a:r>
            <a:r>
              <a:rPr lang="hr-HR" sz="2000" baseline="0" dirty="0"/>
              <a:t> bodu, kolegiju i ak. god.</a:t>
            </a:r>
          </a:p>
          <a:p>
            <a:pPr>
              <a:defRPr/>
            </a:pPr>
            <a:r>
              <a:rPr lang="hr-HR" sz="2000" baseline="0" dirty="0"/>
              <a:t>1. godina  - temelji studija</a:t>
            </a:r>
            <a:endParaRPr lang="hr-HR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List1!$C$2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List1!$C$3:$C$15</c:f>
              <c:numCache>
                <c:formatCode>General</c:formatCode>
                <c:ptCount val="13"/>
                <c:pt idx="0">
                  <c:v>34.51</c:v>
                </c:pt>
                <c:pt idx="1">
                  <c:v>28.79</c:v>
                </c:pt>
                <c:pt idx="2">
                  <c:v>26.82</c:v>
                </c:pt>
                <c:pt idx="3">
                  <c:v>23.4</c:v>
                </c:pt>
                <c:pt idx="4">
                  <c:v>27.67</c:v>
                </c:pt>
                <c:pt idx="5">
                  <c:v>28.37</c:v>
                </c:pt>
                <c:pt idx="6">
                  <c:v>27.4</c:v>
                </c:pt>
                <c:pt idx="7">
                  <c:v>27.7</c:v>
                </c:pt>
                <c:pt idx="8">
                  <c:v>22.98</c:v>
                </c:pt>
                <c:pt idx="9">
                  <c:v>25.8</c:v>
                </c:pt>
                <c:pt idx="10">
                  <c:v>18.25</c:v>
                </c:pt>
                <c:pt idx="11">
                  <c:v>20.21</c:v>
                </c:pt>
                <c:pt idx="12">
                  <c:v>19.91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46-4671-B4A2-E0BEA3E0DAA5}"/>
            </c:ext>
          </c:extLst>
        </c:ser>
        <c:ser>
          <c:idx val="1"/>
          <c:order val="1"/>
          <c:tx>
            <c:strRef>
              <c:f>List1!$D$2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List1!$D$3:$D$15</c:f>
              <c:numCache>
                <c:formatCode>General</c:formatCode>
                <c:ptCount val="13"/>
                <c:pt idx="0">
                  <c:v>32.67</c:v>
                </c:pt>
                <c:pt idx="1">
                  <c:v>30.67</c:v>
                </c:pt>
                <c:pt idx="2">
                  <c:v>29.75</c:v>
                </c:pt>
                <c:pt idx="3">
                  <c:v>22</c:v>
                </c:pt>
                <c:pt idx="4">
                  <c:v>28.53</c:v>
                </c:pt>
                <c:pt idx="5">
                  <c:v>26.24</c:v>
                </c:pt>
                <c:pt idx="6">
                  <c:v>26.66</c:v>
                </c:pt>
                <c:pt idx="7">
                  <c:v>22.15</c:v>
                </c:pt>
                <c:pt idx="8">
                  <c:v>26.53</c:v>
                </c:pt>
                <c:pt idx="9">
                  <c:v>19.68</c:v>
                </c:pt>
                <c:pt idx="10">
                  <c:v>20.350000000000001</c:v>
                </c:pt>
                <c:pt idx="11">
                  <c:v>20.9</c:v>
                </c:pt>
                <c:pt idx="12">
                  <c:v>19.12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46-4671-B4A2-E0BEA3E0DAA5}"/>
            </c:ext>
          </c:extLst>
        </c:ser>
        <c:ser>
          <c:idx val="2"/>
          <c:order val="2"/>
          <c:tx>
            <c:strRef>
              <c:f>List1!$E$2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-4.9434869819506138E-18"/>
                  <c:y val="-1.578947368421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46-4671-B4A2-E0BEA3E0DA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List1!$E$3:$E$15</c:f>
              <c:numCache>
                <c:formatCode>General</c:formatCode>
                <c:ptCount val="13"/>
                <c:pt idx="0">
                  <c:v>30.96</c:v>
                </c:pt>
                <c:pt idx="1">
                  <c:v>32.67</c:v>
                </c:pt>
                <c:pt idx="2">
                  <c:v>27.47</c:v>
                </c:pt>
                <c:pt idx="3">
                  <c:v>30.5</c:v>
                </c:pt>
                <c:pt idx="4">
                  <c:v>26.39</c:v>
                </c:pt>
                <c:pt idx="5">
                  <c:v>25.44</c:v>
                </c:pt>
                <c:pt idx="6">
                  <c:v>24.44</c:v>
                </c:pt>
                <c:pt idx="7">
                  <c:v>23.63</c:v>
                </c:pt>
                <c:pt idx="8">
                  <c:v>24.87</c:v>
                </c:pt>
                <c:pt idx="9">
                  <c:v>23.07</c:v>
                </c:pt>
                <c:pt idx="10">
                  <c:v>20.350000000000001</c:v>
                </c:pt>
                <c:pt idx="11">
                  <c:v>20.23</c:v>
                </c:pt>
                <c:pt idx="12">
                  <c:v>18.260000000000002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46-4671-B4A2-E0BEA3E0DAA5}"/>
            </c:ext>
          </c:extLst>
        </c:ser>
        <c:ser>
          <c:idx val="3"/>
          <c:order val="3"/>
          <c:tx>
            <c:strRef>
              <c:f>List1!$F$2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List1!$F$3:$F$15</c:f>
              <c:numCache>
                <c:formatCode>General</c:formatCode>
                <c:ptCount val="13"/>
                <c:pt idx="0">
                  <c:v>29.1</c:v>
                </c:pt>
                <c:pt idx="1">
                  <c:v>30.2</c:v>
                </c:pt>
                <c:pt idx="2">
                  <c:v>26.4</c:v>
                </c:pt>
                <c:pt idx="3">
                  <c:v>28.4</c:v>
                </c:pt>
                <c:pt idx="4">
                  <c:v>26.5</c:v>
                </c:pt>
                <c:pt idx="5">
                  <c:v>24.2</c:v>
                </c:pt>
                <c:pt idx="6">
                  <c:v>26.3</c:v>
                </c:pt>
                <c:pt idx="7">
                  <c:v>25.2</c:v>
                </c:pt>
                <c:pt idx="8">
                  <c:v>21.9</c:v>
                </c:pt>
                <c:pt idx="9">
                  <c:v>22.5</c:v>
                </c:pt>
                <c:pt idx="10">
                  <c:v>23.4</c:v>
                </c:pt>
                <c:pt idx="11">
                  <c:v>20.9</c:v>
                </c:pt>
                <c:pt idx="1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46-4671-B4A2-E0BEA3E0DAA5}"/>
            </c:ext>
          </c:extLst>
        </c:ser>
        <c:ser>
          <c:idx val="4"/>
          <c:order val="4"/>
          <c:tx>
            <c:strRef>
              <c:f>List1!$G$2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List1!$G$3:$G$15</c:f>
              <c:numCache>
                <c:formatCode>General</c:formatCode>
                <c:ptCount val="13"/>
                <c:pt idx="0">
                  <c:v>29.6</c:v>
                </c:pt>
                <c:pt idx="1">
                  <c:v>31.8</c:v>
                </c:pt>
                <c:pt idx="2">
                  <c:v>29.3</c:v>
                </c:pt>
                <c:pt idx="3">
                  <c:v>30.2</c:v>
                </c:pt>
                <c:pt idx="4">
                  <c:v>28.5</c:v>
                </c:pt>
                <c:pt idx="5">
                  <c:v>26.6</c:v>
                </c:pt>
                <c:pt idx="6">
                  <c:v>22.3</c:v>
                </c:pt>
                <c:pt idx="7">
                  <c:v>26.1</c:v>
                </c:pt>
                <c:pt idx="8">
                  <c:v>23.2</c:v>
                </c:pt>
                <c:pt idx="9">
                  <c:v>21.4</c:v>
                </c:pt>
                <c:pt idx="10">
                  <c:v>25.4</c:v>
                </c:pt>
                <c:pt idx="11">
                  <c:v>22.6</c:v>
                </c:pt>
                <c:pt idx="12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46-4671-B4A2-E0BEA3E0DAA5}"/>
            </c:ext>
          </c:extLst>
        </c:ser>
        <c:ser>
          <c:idx val="5"/>
          <c:order val="5"/>
          <c:tx>
            <c:strRef>
              <c:f>List1!$H$2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List1!$A$3:$A$15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Osnove ekologije s agroklimatologijom</c:v>
                </c:pt>
                <c:pt idx="3">
                  <c:v>Komunikacijske vještine</c:v>
                </c:pt>
                <c:pt idx="4">
                  <c:v>Osnove bilinogojstva</c:v>
                </c:pt>
                <c:pt idx="5">
                  <c:v>Primijenjena kemija</c:v>
                </c:pt>
                <c:pt idx="6">
                  <c:v>Agrarna sociologija i bioetika / Ruralna sociologija</c:v>
                </c:pt>
                <c:pt idx="7">
                  <c:v>Poljoprivredna botanika</c:v>
                </c:pt>
                <c:pt idx="8">
                  <c:v>Engleski jezik</c:v>
                </c:pt>
                <c:pt idx="9">
                  <c:v>Njemački jezik</c:v>
                </c:pt>
                <c:pt idx="10">
                  <c:v>Primjena matematike i informatike u poljoprivredi</c:v>
                </c:pt>
                <c:pt idx="11">
                  <c:v>Osnove poljoprivrednog strojarstva</c:v>
                </c:pt>
                <c:pt idx="12">
                  <c:v>Osnove zootehnike</c:v>
                </c:pt>
              </c:strCache>
            </c:strRef>
          </c:cat>
          <c:val>
            <c:numRef>
              <c:f>List1!$H$3:$H$15</c:f>
              <c:numCache>
                <c:formatCode>General</c:formatCode>
                <c:ptCount val="13"/>
                <c:pt idx="0">
                  <c:v>34.700000000000003</c:v>
                </c:pt>
                <c:pt idx="1">
                  <c:v>34.700000000000003</c:v>
                </c:pt>
                <c:pt idx="2">
                  <c:v>24.4</c:v>
                </c:pt>
                <c:pt idx="3">
                  <c:v>28.4</c:v>
                </c:pt>
                <c:pt idx="4">
                  <c:v>24.8</c:v>
                </c:pt>
                <c:pt idx="5">
                  <c:v>23.1</c:v>
                </c:pt>
                <c:pt idx="6">
                  <c:v>26.2</c:v>
                </c:pt>
                <c:pt idx="7">
                  <c:v>26.1</c:v>
                </c:pt>
                <c:pt idx="8">
                  <c:v>20.7</c:v>
                </c:pt>
                <c:pt idx="9">
                  <c:v>21.1</c:v>
                </c:pt>
                <c:pt idx="10">
                  <c:v>24.6</c:v>
                </c:pt>
                <c:pt idx="11">
                  <c:v>22.6</c:v>
                </c:pt>
                <c:pt idx="1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46-4671-B4A2-E0BEA3E0D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645008"/>
        <c:axId val="2016100656"/>
      </c:barChart>
      <c:catAx>
        <c:axId val="201964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6100656"/>
        <c:crosses val="autoZero"/>
        <c:auto val="0"/>
        <c:lblAlgn val="ctr"/>
        <c:lblOffset val="100"/>
        <c:noMultiLvlLbl val="0"/>
      </c:catAx>
      <c:valAx>
        <c:axId val="201610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964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bodu, kolegiju i ak. god.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>
                <a:effectLst/>
              </a:rPr>
              <a:t>Izborni predmeti</a:t>
            </a:r>
            <a:endParaRPr lang="hr-HR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(2)'!$C$69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(2)'!$C$70:$C$92</c:f>
              <c:numCache>
                <c:formatCode>General</c:formatCode>
                <c:ptCount val="12"/>
                <c:pt idx="9">
                  <c:v>20.16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B19-49A0-B8C0-5E1979ED0950}"/>
            </c:ext>
          </c:extLst>
        </c:ser>
        <c:ser>
          <c:idx val="1"/>
          <c:order val="1"/>
          <c:tx>
            <c:strRef>
              <c:f>'List1 (2)'!$D$69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(2)'!$D$70:$D$92</c:f>
              <c:numCache>
                <c:formatCode>General</c:formatCode>
                <c:ptCount val="12"/>
                <c:pt idx="0">
                  <c:v>25.3</c:v>
                </c:pt>
                <c:pt idx="2">
                  <c:v>22.25</c:v>
                </c:pt>
                <c:pt idx="4">
                  <c:v>22.8</c:v>
                </c:pt>
                <c:pt idx="5">
                  <c:v>23.55</c:v>
                </c:pt>
                <c:pt idx="7">
                  <c:v>21.63</c:v>
                </c:pt>
                <c:pt idx="8">
                  <c:v>24.03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B19-49A0-B8C0-5E1979ED0950}"/>
            </c:ext>
          </c:extLst>
        </c:ser>
        <c:ser>
          <c:idx val="2"/>
          <c:order val="2"/>
          <c:tx>
            <c:strRef>
              <c:f>'List1 (2)'!$E$69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(2)'!$E$70:$E$92</c:f>
              <c:numCache>
                <c:formatCode>General</c:formatCode>
                <c:ptCount val="12"/>
                <c:pt idx="0">
                  <c:v>28.93</c:v>
                </c:pt>
                <c:pt idx="1">
                  <c:v>27.33</c:v>
                </c:pt>
                <c:pt idx="2">
                  <c:v>27.4</c:v>
                </c:pt>
                <c:pt idx="3">
                  <c:v>26.05</c:v>
                </c:pt>
                <c:pt idx="4">
                  <c:v>27.98</c:v>
                </c:pt>
                <c:pt idx="5">
                  <c:v>28.15</c:v>
                </c:pt>
                <c:pt idx="7">
                  <c:v>24.05</c:v>
                </c:pt>
                <c:pt idx="8">
                  <c:v>26.28</c:v>
                </c:pt>
                <c:pt idx="11">
                  <c:v>24.6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B19-49A0-B8C0-5E1979ED0950}"/>
            </c:ext>
          </c:extLst>
        </c:ser>
        <c:ser>
          <c:idx val="3"/>
          <c:order val="3"/>
          <c:tx>
            <c:strRef>
              <c:f>'List1 (2)'!$F$69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(2)'!$F$70:$F$92</c:f>
              <c:numCache>
                <c:formatCode>General</c:formatCode>
                <c:ptCount val="12"/>
                <c:pt idx="0">
                  <c:v>28.9</c:v>
                </c:pt>
                <c:pt idx="2">
                  <c:v>27.4</c:v>
                </c:pt>
                <c:pt idx="3">
                  <c:v>26.1</c:v>
                </c:pt>
                <c:pt idx="4">
                  <c:v>28</c:v>
                </c:pt>
                <c:pt idx="5">
                  <c:v>28.2</c:v>
                </c:pt>
                <c:pt idx="6">
                  <c:v>27.3</c:v>
                </c:pt>
                <c:pt idx="7">
                  <c:v>26.6</c:v>
                </c:pt>
                <c:pt idx="8">
                  <c:v>23.8</c:v>
                </c:pt>
                <c:pt idx="10">
                  <c:v>20.7</c:v>
                </c:pt>
                <c:pt idx="11">
                  <c:v>24.6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B19-49A0-B8C0-5E1979ED0950}"/>
            </c:ext>
          </c:extLst>
        </c:ser>
        <c:ser>
          <c:idx val="4"/>
          <c:order val="4"/>
          <c:tx>
            <c:strRef>
              <c:f>'List1 (2)'!$G$69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(2)'!$G$70:$G$92</c:f>
              <c:numCache>
                <c:formatCode>General</c:formatCode>
                <c:ptCount val="12"/>
                <c:pt idx="0">
                  <c:v>29.6</c:v>
                </c:pt>
                <c:pt idx="2">
                  <c:v>29.8</c:v>
                </c:pt>
                <c:pt idx="3">
                  <c:v>26.6</c:v>
                </c:pt>
                <c:pt idx="4">
                  <c:v>25.6</c:v>
                </c:pt>
                <c:pt idx="5">
                  <c:v>23.2</c:v>
                </c:pt>
                <c:pt idx="6">
                  <c:v>24.2</c:v>
                </c:pt>
                <c:pt idx="7">
                  <c:v>27.4</c:v>
                </c:pt>
                <c:pt idx="8">
                  <c:v>24.2</c:v>
                </c:pt>
                <c:pt idx="10">
                  <c:v>21.4</c:v>
                </c:pt>
                <c:pt idx="11">
                  <c:v>22.6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B19-49A0-B8C0-5E1979ED0950}"/>
            </c:ext>
          </c:extLst>
        </c:ser>
        <c:ser>
          <c:idx val="5"/>
          <c:order val="5"/>
          <c:tx>
            <c:strRef>
              <c:f>'List1 (2)'!$H$69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2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</c:strCache>
              <c:extLst/>
            </c:strRef>
          </c:cat>
          <c:val>
            <c:numRef>
              <c:f>'List1 (2)'!$H$70:$H$92</c:f>
              <c:numCache>
                <c:formatCode>General</c:formatCode>
                <c:ptCount val="12"/>
                <c:pt idx="9">
                  <c:v>28.8</c:v>
                </c:pt>
                <c:pt idx="10">
                  <c:v>30</c:v>
                </c:pt>
                <c:pt idx="11">
                  <c:v>23.8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2B19-49A0-B8C0-5E1979ED0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2654527"/>
        <c:axId val="1884909679"/>
      </c:barChart>
      <c:catAx>
        <c:axId val="1882654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909679"/>
        <c:crosses val="autoZero"/>
        <c:auto val="1"/>
        <c:lblAlgn val="ctr"/>
        <c:lblOffset val="100"/>
        <c:noMultiLvlLbl val="0"/>
      </c:catAx>
      <c:valAx>
        <c:axId val="1884909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265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bodu, kolegiju i ak. god.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hr-HR" sz="2000" b="0" i="0" baseline="0" dirty="0">
                <a:effectLst/>
              </a:rPr>
              <a:t>Izborni predmeti</a:t>
            </a:r>
            <a:endParaRPr lang="hr-HR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(2)'!$C$69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(2)'!$C$70:$C$92</c:f>
              <c:numCache>
                <c:formatCode>General</c:formatCode>
                <c:ptCount val="11"/>
                <c:pt idx="0">
                  <c:v>33.75</c:v>
                </c:pt>
                <c:pt idx="2">
                  <c:v>23.64</c:v>
                </c:pt>
                <c:pt idx="4">
                  <c:v>24.72</c:v>
                </c:pt>
                <c:pt idx="6">
                  <c:v>21.26</c:v>
                </c:pt>
                <c:pt idx="7">
                  <c:v>21.71</c:v>
                </c:pt>
                <c:pt idx="9">
                  <c:v>18.91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7AA-4AF1-B986-5143F9E76666}"/>
            </c:ext>
          </c:extLst>
        </c:ser>
        <c:ser>
          <c:idx val="1"/>
          <c:order val="1"/>
          <c:tx>
            <c:strRef>
              <c:f>'List1 (2)'!$D$69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(2)'!$D$70:$D$92</c:f>
              <c:numCache>
                <c:formatCode>General</c:formatCode>
                <c:ptCount val="11"/>
                <c:pt idx="0">
                  <c:v>19.850000000000001</c:v>
                </c:pt>
                <c:pt idx="2">
                  <c:v>20.3</c:v>
                </c:pt>
                <c:pt idx="4">
                  <c:v>18.66</c:v>
                </c:pt>
                <c:pt idx="5">
                  <c:v>21.9</c:v>
                </c:pt>
                <c:pt idx="6">
                  <c:v>17.38</c:v>
                </c:pt>
                <c:pt idx="7">
                  <c:v>19.399999999999999</c:v>
                </c:pt>
                <c:pt idx="8">
                  <c:v>19.350000000000001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7AA-4AF1-B986-5143F9E76666}"/>
            </c:ext>
          </c:extLst>
        </c:ser>
        <c:ser>
          <c:idx val="2"/>
          <c:order val="2"/>
          <c:tx>
            <c:strRef>
              <c:f>'List1 (2)'!$E$69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(2)'!$E$70:$E$92</c:f>
              <c:numCache>
                <c:formatCode>General</c:formatCode>
                <c:ptCount val="11"/>
                <c:pt idx="2">
                  <c:v>20.3</c:v>
                </c:pt>
                <c:pt idx="3">
                  <c:v>23.1</c:v>
                </c:pt>
                <c:pt idx="4">
                  <c:v>18.63</c:v>
                </c:pt>
                <c:pt idx="5">
                  <c:v>22.08</c:v>
                </c:pt>
                <c:pt idx="6">
                  <c:v>19.13</c:v>
                </c:pt>
                <c:pt idx="7">
                  <c:v>21.78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7AA-4AF1-B986-5143F9E76666}"/>
            </c:ext>
          </c:extLst>
        </c:ser>
        <c:ser>
          <c:idx val="3"/>
          <c:order val="3"/>
          <c:tx>
            <c:strRef>
              <c:f>'List1 (2)'!$F$69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(2)'!$F$70:$F$92</c:f>
              <c:numCache>
                <c:formatCode>General</c:formatCode>
                <c:ptCount val="11"/>
                <c:pt idx="0">
                  <c:v>22.7</c:v>
                </c:pt>
                <c:pt idx="1">
                  <c:v>22.7</c:v>
                </c:pt>
                <c:pt idx="2">
                  <c:v>24</c:v>
                </c:pt>
                <c:pt idx="3">
                  <c:v>24.6</c:v>
                </c:pt>
                <c:pt idx="4">
                  <c:v>24.7</c:v>
                </c:pt>
                <c:pt idx="5">
                  <c:v>22.1</c:v>
                </c:pt>
                <c:pt idx="6">
                  <c:v>24.2</c:v>
                </c:pt>
                <c:pt idx="7">
                  <c:v>21.2</c:v>
                </c:pt>
                <c:pt idx="8">
                  <c:v>21.2</c:v>
                </c:pt>
                <c:pt idx="10">
                  <c:v>18.8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7AA-4AF1-B986-5143F9E76666}"/>
            </c:ext>
          </c:extLst>
        </c:ser>
        <c:ser>
          <c:idx val="4"/>
          <c:order val="4"/>
          <c:tx>
            <c:strRef>
              <c:f>'List1 (2)'!$G$69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(2)'!$G$70:$G$92</c:f>
              <c:numCache>
                <c:formatCode>General</c:formatCode>
                <c:ptCount val="11"/>
                <c:pt idx="0">
                  <c:v>19.100000000000001</c:v>
                </c:pt>
                <c:pt idx="1">
                  <c:v>23.6</c:v>
                </c:pt>
                <c:pt idx="2">
                  <c:v>21.2</c:v>
                </c:pt>
                <c:pt idx="3">
                  <c:v>20.7</c:v>
                </c:pt>
                <c:pt idx="4">
                  <c:v>23.6</c:v>
                </c:pt>
                <c:pt idx="5">
                  <c:v>21.9</c:v>
                </c:pt>
                <c:pt idx="6">
                  <c:v>22.4</c:v>
                </c:pt>
                <c:pt idx="7">
                  <c:v>20.2</c:v>
                </c:pt>
                <c:pt idx="8">
                  <c:v>21.1</c:v>
                </c:pt>
                <c:pt idx="10">
                  <c:v>21.8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D7AA-4AF1-B986-5143F9E76666}"/>
            </c:ext>
          </c:extLst>
        </c:ser>
        <c:ser>
          <c:idx val="5"/>
          <c:order val="5"/>
          <c:tx>
            <c:strRef>
              <c:f>'List1 (2)'!$H$69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(2)'!$A$70:$A$92</c:f>
              <c:strCache>
                <c:ptCount val="11"/>
                <c:pt idx="0">
                  <c:v>Ribarstvo i zaštita voda</c:v>
                </c:pt>
                <c:pt idx="1">
                  <c:v>Ukrasno bilje i oblikovanje vrtova</c:v>
                </c:pt>
                <c:pt idx="2">
                  <c:v>Ljekovito i aromatično bilje</c:v>
                </c:pt>
                <c:pt idx="3">
                  <c:v>Konzervacijska poljoprivreda</c:v>
                </c:pt>
                <c:pt idx="4">
                  <c:v>Poljoprivredne melioracije i zaštita tla</c:v>
                </c:pt>
                <c:pt idx="5">
                  <c:v>Hmeljarstvo i bobičasto voće</c:v>
                </c:pt>
                <c:pt idx="6">
                  <c:v>Ekološka poljoprivreda</c:v>
                </c:pt>
                <c:pt idx="7">
                  <c:v>Pčelarstvo i medonosno bilje</c:v>
                </c:pt>
                <c:pt idx="8">
                  <c:v>Graditeljstvo u zootehnici</c:v>
                </c:pt>
                <c:pt idx="9">
                  <c:v>Žitarice i zrnate mahunarke</c:v>
                </c:pt>
                <c:pt idx="10">
                  <c:v>Eksploatacija i održavanje strojeva farme</c:v>
                </c:pt>
              </c:strCache>
              <c:extLst/>
            </c:strRef>
          </c:cat>
          <c:val>
            <c:numRef>
              <c:f>'List1 (2)'!$H$70:$H$92</c:f>
              <c:numCache>
                <c:formatCode>General</c:formatCode>
                <c:ptCount val="11"/>
                <c:pt idx="2">
                  <c:v>28.5</c:v>
                </c:pt>
                <c:pt idx="8">
                  <c:v>17.399999999999999</c:v>
                </c:pt>
                <c:pt idx="10">
                  <c:v>15.1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D7AA-4AF1-B986-5143F9E76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2654527"/>
        <c:axId val="1884909679"/>
      </c:barChart>
      <c:catAx>
        <c:axId val="1882654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5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909679"/>
        <c:crosses val="autoZero"/>
        <c:auto val="1"/>
        <c:lblAlgn val="ctr"/>
        <c:lblOffset val="100"/>
        <c:noMultiLvlLbl val="0"/>
      </c:catAx>
      <c:valAx>
        <c:axId val="1884909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265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Višegodišnji 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 i kolegiju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>
                <a:effectLst/>
              </a:rPr>
              <a:t>Izborni predmeti</a:t>
            </a:r>
            <a:endParaRPr lang="hr-HR" sz="2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B7-496B-99F0-4D14822C84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List1!$J$70:$J$92</c:f>
                <c:numCache>
                  <c:formatCode>General</c:formatCode>
                  <c:ptCount val="23"/>
                  <c:pt idx="0">
                    <c:v>1.9486469664872594</c:v>
                  </c:pt>
                  <c:pt idx="1">
                    <c:v>0</c:v>
                  </c:pt>
                  <c:pt idx="2">
                    <c:v>3.1828642760884311</c:v>
                  </c:pt>
                  <c:pt idx="3">
                    <c:v>0.30413812651491123</c:v>
                  </c:pt>
                  <c:pt idx="4">
                    <c:v>2.4687581223495076</c:v>
                  </c:pt>
                  <c:pt idx="5">
                    <c:v>2.7750375372836547</c:v>
                  </c:pt>
                  <c:pt idx="6">
                    <c:v>2.1920310216782983</c:v>
                  </c:pt>
                  <c:pt idx="7">
                    <c:v>2.6174924387028642</c:v>
                  </c:pt>
                  <c:pt idx="8">
                    <c:v>1.1467744619874771</c:v>
                  </c:pt>
                  <c:pt idx="9">
                    <c:v>6.1094025894517783</c:v>
                  </c:pt>
                  <c:pt idx="10">
                    <c:v>5.179124765183146</c:v>
                  </c:pt>
                  <c:pt idx="11">
                    <c:v>0.94516312525052171</c:v>
                  </c:pt>
                  <c:pt idx="12">
                    <c:v>6.7797492579003125</c:v>
                  </c:pt>
                  <c:pt idx="13">
                    <c:v>0.63639610306789429</c:v>
                  </c:pt>
                  <c:pt idx="14">
                    <c:v>3.1457590498955978</c:v>
                  </c:pt>
                  <c:pt idx="15">
                    <c:v>1.9672315572906014</c:v>
                  </c:pt>
                  <c:pt idx="16">
                    <c:v>3.1520501265049377</c:v>
                  </c:pt>
                  <c:pt idx="17">
                    <c:v>0.11000000000000083</c:v>
                  </c:pt>
                  <c:pt idx="18">
                    <c:v>2.682793320403186</c:v>
                  </c:pt>
                  <c:pt idx="19">
                    <c:v>1.0309801162001146</c:v>
                  </c:pt>
                  <c:pt idx="20">
                    <c:v>1.7894948076668646</c:v>
                  </c:pt>
                  <c:pt idx="21">
                    <c:v>0</c:v>
                  </c:pt>
                  <c:pt idx="22">
                    <c:v>3.3560889936551623</c:v>
                  </c:pt>
                </c:numCache>
              </c:numRef>
            </c:plus>
            <c:minus>
              <c:numRef>
                <c:f>List1!$J$70:$J$92</c:f>
                <c:numCache>
                  <c:formatCode>General</c:formatCode>
                  <c:ptCount val="23"/>
                  <c:pt idx="0">
                    <c:v>1.9486469664872594</c:v>
                  </c:pt>
                  <c:pt idx="1">
                    <c:v>0</c:v>
                  </c:pt>
                  <c:pt idx="2">
                    <c:v>3.1828642760884311</c:v>
                  </c:pt>
                  <c:pt idx="3">
                    <c:v>0.30413812651491123</c:v>
                  </c:pt>
                  <c:pt idx="4">
                    <c:v>2.4687581223495076</c:v>
                  </c:pt>
                  <c:pt idx="5">
                    <c:v>2.7750375372836547</c:v>
                  </c:pt>
                  <c:pt idx="6">
                    <c:v>2.1920310216782983</c:v>
                  </c:pt>
                  <c:pt idx="7">
                    <c:v>2.6174924387028642</c:v>
                  </c:pt>
                  <c:pt idx="8">
                    <c:v>1.1467744619874771</c:v>
                  </c:pt>
                  <c:pt idx="9">
                    <c:v>6.1094025894517783</c:v>
                  </c:pt>
                  <c:pt idx="10">
                    <c:v>5.179124765183146</c:v>
                  </c:pt>
                  <c:pt idx="11">
                    <c:v>0.94516312525052171</c:v>
                  </c:pt>
                  <c:pt idx="12">
                    <c:v>6.7797492579003125</c:v>
                  </c:pt>
                  <c:pt idx="13">
                    <c:v>0.63639610306789429</c:v>
                  </c:pt>
                  <c:pt idx="14">
                    <c:v>3.1457590498955978</c:v>
                  </c:pt>
                  <c:pt idx="15">
                    <c:v>1.9672315572906014</c:v>
                  </c:pt>
                  <c:pt idx="16">
                    <c:v>3.1520501265049377</c:v>
                  </c:pt>
                  <c:pt idx="17">
                    <c:v>0.11000000000000083</c:v>
                  </c:pt>
                  <c:pt idx="18">
                    <c:v>2.682793320403186</c:v>
                  </c:pt>
                  <c:pt idx="19">
                    <c:v>1.0309801162001146</c:v>
                  </c:pt>
                  <c:pt idx="20">
                    <c:v>1.7894948076668646</c:v>
                  </c:pt>
                  <c:pt idx="21">
                    <c:v>0</c:v>
                  </c:pt>
                  <c:pt idx="22">
                    <c:v>3.3560889936551623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List1!$A$70:$A$93</c:f>
              <c:strCache>
                <c:ptCount val="24"/>
                <c:pt idx="0">
                  <c:v>Proizvodnja povrća u zaštićenim prostorima</c:v>
                </c:pt>
                <c:pt idx="1">
                  <c:v>Tržište i distribucija poljoprivredno-prehrambenih proizvoda</c:v>
                </c:pt>
                <c:pt idx="2">
                  <c:v>Uzgoj svinja</c:v>
                </c:pt>
                <c:pt idx="3">
                  <c:v>Upravljanje kvalitetom u poljoprivrednoj proizvodnji</c:v>
                </c:pt>
                <c:pt idx="4">
                  <c:v>Krmno bilje i travnjaštvo</c:v>
                </c:pt>
                <c:pt idx="5">
                  <c:v>Upravljanje kvalitetom u poljoprivrednoj proizvodnji</c:v>
                </c:pt>
                <c:pt idx="6">
                  <c:v>Tržište i marketing hrane</c:v>
                </c:pt>
                <c:pt idx="7">
                  <c:v>Lovstvo i kinologija</c:v>
                </c:pt>
                <c:pt idx="8">
                  <c:v>Konjogojstvo</c:v>
                </c:pt>
                <c:pt idx="9">
                  <c:v>Uzgoj peradi</c:v>
                </c:pt>
                <c:pt idx="10">
                  <c:v>Ruralni turizam</c:v>
                </c:pt>
                <c:pt idx="11">
                  <c:v>Poslovni jezik - engleski</c:v>
                </c:pt>
                <c:pt idx="12">
                  <c:v>Ribarstvo i zaštita voda</c:v>
                </c:pt>
                <c:pt idx="13">
                  <c:v>Ukrasno bilje i oblikovanje vrtova</c:v>
                </c:pt>
                <c:pt idx="14">
                  <c:v> Ljekovito i aromatično bilje</c:v>
                </c:pt>
                <c:pt idx="15">
                  <c:v>Konzervacijska poljoprivreda</c:v>
                </c:pt>
                <c:pt idx="16">
                  <c:v>Poljoprivredne melioracije i zaštita tla</c:v>
                </c:pt>
                <c:pt idx="17">
                  <c:v>Hmeljarstvo i bobičasto voće</c:v>
                </c:pt>
                <c:pt idx="18">
                  <c:v>Ekološka poljoprivreda</c:v>
                </c:pt>
                <c:pt idx="19">
                  <c:v>Pčelarstvo i medonosno bilje</c:v>
                </c:pt>
                <c:pt idx="20">
                  <c:v>Graditeljstvo u zootehnici</c:v>
                </c:pt>
                <c:pt idx="21">
                  <c:v>Žitarice i zrnate mahunarke</c:v>
                </c:pt>
                <c:pt idx="22">
                  <c:v>Eksploatacija i održavanje strojeva farme</c:v>
                </c:pt>
                <c:pt idx="23">
                  <c:v>Ukupni prosjek</c:v>
                </c:pt>
              </c:strCache>
            </c:strRef>
          </c:cat>
          <c:val>
            <c:numRef>
              <c:f>(List1!$I$70:$I$92,List1!$I$93)</c:f>
              <c:numCache>
                <c:formatCode>0.0</c:formatCode>
                <c:ptCount val="24"/>
                <c:pt idx="0">
                  <c:v>28.182499999999997</c:v>
                </c:pt>
                <c:pt idx="1">
                  <c:v>27.33</c:v>
                </c:pt>
                <c:pt idx="2">
                  <c:v>26.712499999999999</c:v>
                </c:pt>
                <c:pt idx="3">
                  <c:v>26.25</c:v>
                </c:pt>
                <c:pt idx="4">
                  <c:v>26.094999999999999</c:v>
                </c:pt>
                <c:pt idx="5">
                  <c:v>25.775000000000002</c:v>
                </c:pt>
                <c:pt idx="6">
                  <c:v>25.75</c:v>
                </c:pt>
                <c:pt idx="7">
                  <c:v>24.92</c:v>
                </c:pt>
                <c:pt idx="8">
                  <c:v>24.577500000000001</c:v>
                </c:pt>
                <c:pt idx="9">
                  <c:v>24.48</c:v>
                </c:pt>
                <c:pt idx="10">
                  <c:v>24.033333333333331</c:v>
                </c:pt>
                <c:pt idx="11">
                  <c:v>23.900000000000002</c:v>
                </c:pt>
                <c:pt idx="12">
                  <c:v>23.85</c:v>
                </c:pt>
                <c:pt idx="13">
                  <c:v>23.15</c:v>
                </c:pt>
                <c:pt idx="14">
                  <c:v>22.99</c:v>
                </c:pt>
                <c:pt idx="15">
                  <c:v>22.8</c:v>
                </c:pt>
                <c:pt idx="16">
                  <c:v>22.062000000000001</c:v>
                </c:pt>
                <c:pt idx="17">
                  <c:v>21.994999999999997</c:v>
                </c:pt>
                <c:pt idx="18">
                  <c:v>20.874000000000002</c:v>
                </c:pt>
                <c:pt idx="19">
                  <c:v>20.858000000000001</c:v>
                </c:pt>
                <c:pt idx="20">
                  <c:v>19.762499999999999</c:v>
                </c:pt>
                <c:pt idx="21">
                  <c:v>18.91</c:v>
                </c:pt>
                <c:pt idx="22">
                  <c:v>18.566666666666666</c:v>
                </c:pt>
                <c:pt idx="23">
                  <c:v>23.419999999999998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B7-496B-99F0-4D14822C8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765712"/>
        <c:axId val="306482752"/>
      </c:barChart>
      <c:catAx>
        <c:axId val="38276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482752"/>
        <c:crosses val="autoZero"/>
        <c:auto val="1"/>
        <c:lblAlgn val="ctr"/>
        <c:lblOffset val="100"/>
        <c:noMultiLvlLbl val="0"/>
      </c:catAx>
      <c:valAx>
        <c:axId val="30648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76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000" dirty="0"/>
              <a:t>Višegodišnji prosjek utrošenih sati po </a:t>
            </a:r>
            <a:r>
              <a:rPr lang="hr-HR" sz="2000" dirty="0" err="1"/>
              <a:t>ECTS</a:t>
            </a:r>
            <a:r>
              <a:rPr lang="hr-HR" sz="2000" dirty="0"/>
              <a:t> bodu i kolegiju</a:t>
            </a:r>
          </a:p>
          <a:p>
            <a:pPr>
              <a:defRPr/>
            </a:pPr>
            <a:r>
              <a:rPr lang="hr-HR" sz="2000" dirty="0"/>
              <a:t>1. godina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FF-4636-8390-F2EF588C4E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List1!$J$3:$J$15</c:f>
                <c:numCache>
                  <c:formatCode>General</c:formatCode>
                  <c:ptCount val="12"/>
                  <c:pt idx="0">
                    <c:v>2.4188978206337417</c:v>
                  </c:pt>
                  <c:pt idx="1">
                    <c:v>2.0696416759107534</c:v>
                  </c:pt>
                  <c:pt idx="2">
                    <c:v>3.5842711950966759</c:v>
                  </c:pt>
                  <c:pt idx="3">
                    <c:v>1.4475185663748844</c:v>
                  </c:pt>
                  <c:pt idx="4">
                    <c:v>1.8599829748324759</c:v>
                  </c:pt>
                  <c:pt idx="5">
                    <c:v>1.8673082230847688</c:v>
                  </c:pt>
                  <c:pt idx="6">
                    <c:v>1.9809257095274093</c:v>
                  </c:pt>
                  <c:pt idx="7">
                    <c:v>2.0835610542210348</c:v>
                  </c:pt>
                  <c:pt idx="8">
                    <c:v>2.0969922905596641</c:v>
                  </c:pt>
                  <c:pt idx="9">
                    <c:v>2.8201802542863685</c:v>
                  </c:pt>
                  <c:pt idx="10">
                    <c:v>1.0964852940190313</c:v>
                  </c:pt>
                  <c:pt idx="11">
                    <c:v>1.4473942102965582</c:v>
                  </c:pt>
                </c:numCache>
                <c:extLst/>
              </c:numRef>
            </c:plus>
            <c:minus>
              <c:numRef>
                <c:f>List1!$J$3:$J$15</c:f>
                <c:numCache>
                  <c:formatCode>General</c:formatCode>
                  <c:ptCount val="12"/>
                  <c:pt idx="0">
                    <c:v>2.4188978206337417</c:v>
                  </c:pt>
                  <c:pt idx="1">
                    <c:v>2.0696416759107534</c:v>
                  </c:pt>
                  <c:pt idx="2">
                    <c:v>3.5842711950966759</c:v>
                  </c:pt>
                  <c:pt idx="3">
                    <c:v>1.4475185663748844</c:v>
                  </c:pt>
                  <c:pt idx="4">
                    <c:v>1.8599829748324759</c:v>
                  </c:pt>
                  <c:pt idx="5">
                    <c:v>1.8673082230847688</c:v>
                  </c:pt>
                  <c:pt idx="6">
                    <c:v>1.9809257095274093</c:v>
                  </c:pt>
                  <c:pt idx="7">
                    <c:v>2.0835610542210348</c:v>
                  </c:pt>
                  <c:pt idx="8">
                    <c:v>2.0969922905596641</c:v>
                  </c:pt>
                  <c:pt idx="9">
                    <c:v>2.8201802542863685</c:v>
                  </c:pt>
                  <c:pt idx="10">
                    <c:v>1.0964852940190313</c:v>
                  </c:pt>
                  <c:pt idx="11">
                    <c:v>1.4473942102965582</c:v>
                  </c:pt>
                </c:numCache>
                <c:extLst/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List1!$A$3:$A$16</c:f>
              <c:strCache>
                <c:ptCount val="13"/>
                <c:pt idx="0">
                  <c:v>Pedologija</c:v>
                </c:pt>
                <c:pt idx="1">
                  <c:v>Osnove poljoprivredne ekonomike</c:v>
                </c:pt>
                <c:pt idx="2">
                  <c:v>Komunikacijske vještine</c:v>
                </c:pt>
                <c:pt idx="3">
                  <c:v>Osnove bilinogojstva</c:v>
                </c:pt>
                <c:pt idx="4">
                  <c:v>Primijenjena kemija</c:v>
                </c:pt>
                <c:pt idx="5">
                  <c:v>Agrarna sociologija i bioetika / Ruralna sociologija</c:v>
                </c:pt>
                <c:pt idx="6">
                  <c:v>Poljoprivredna botanika</c:v>
                </c:pt>
                <c:pt idx="7">
                  <c:v>Engleski jezik</c:v>
                </c:pt>
                <c:pt idx="8">
                  <c:v>Njemački jezik</c:v>
                </c:pt>
                <c:pt idx="9">
                  <c:v>Primjena matematike i informatike u poljoprivredi</c:v>
                </c:pt>
                <c:pt idx="10">
                  <c:v>Osnove poljoprivrednog strojarstva</c:v>
                </c:pt>
                <c:pt idx="11">
                  <c:v>Osnove zootehnike</c:v>
                </c:pt>
                <c:pt idx="12">
                  <c:v>Ukupni prosjek</c:v>
                </c:pt>
              </c:strCache>
              <c:extLst/>
            </c:strRef>
          </c:cat>
          <c:val>
            <c:numRef>
              <c:f>(List1!$I$3:$I$15,List1!$I$16)</c:f>
              <c:numCache>
                <c:formatCode>0.0</c:formatCode>
                <c:ptCount val="13"/>
                <c:pt idx="0">
                  <c:v>31.923333333333336</c:v>
                </c:pt>
                <c:pt idx="1">
                  <c:v>31.471666666666664</c:v>
                </c:pt>
                <c:pt idx="2">
                  <c:v>27.150000000000002</c:v>
                </c:pt>
                <c:pt idx="3">
                  <c:v>27.065000000000001</c:v>
                </c:pt>
                <c:pt idx="4">
                  <c:v>25.658333333333331</c:v>
                </c:pt>
                <c:pt idx="5">
                  <c:v>25.549999999999997</c:v>
                </c:pt>
                <c:pt idx="6">
                  <c:v>25.146666666666665</c:v>
                </c:pt>
                <c:pt idx="7">
                  <c:v>23.363333333333333</c:v>
                </c:pt>
                <c:pt idx="8">
                  <c:v>22.258333333333336</c:v>
                </c:pt>
                <c:pt idx="9">
                  <c:v>22.058333333333334</c:v>
                </c:pt>
                <c:pt idx="10">
                  <c:v>21.24</c:v>
                </c:pt>
                <c:pt idx="11">
                  <c:v>20.315000000000001</c:v>
                </c:pt>
                <c:pt idx="12">
                  <c:v>25.5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2FF-4636-8390-F2EF588C4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758576"/>
        <c:axId val="139181552"/>
      </c:barChart>
      <c:catAx>
        <c:axId val="3007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181552"/>
        <c:crosses val="autoZero"/>
        <c:auto val="1"/>
        <c:lblAlgn val="ctr"/>
        <c:lblOffset val="100"/>
        <c:noMultiLvlLbl val="0"/>
      </c:catAx>
      <c:valAx>
        <c:axId val="13918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bodu, kolegiju i ak. god.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 err="1">
                <a:effectLst/>
              </a:rPr>
              <a:t>Zootehnika</a:t>
            </a:r>
            <a:endParaRPr lang="hr-HR" sz="2000" dirty="0">
              <a:effectLst/>
            </a:endParaRPr>
          </a:p>
        </c:rich>
      </c:tx>
      <c:layout>
        <c:manualLayout>
          <c:xMode val="edge"/>
          <c:yMode val="edge"/>
          <c:x val="0.28869011165795155"/>
          <c:y val="7.794361423925498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331737940124954E-2"/>
          <c:y val="0.10921956347893651"/>
          <c:w val="0.98112825986865659"/>
          <c:h val="0.68685754055369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'List1 (2)'!$C$17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(2)'!$C$18:$C$31</c:f>
              <c:numCache>
                <c:formatCode>General</c:formatCode>
                <c:ptCount val="14"/>
                <c:pt idx="0">
                  <c:v>37.85</c:v>
                </c:pt>
                <c:pt idx="2">
                  <c:v>29.93</c:v>
                </c:pt>
                <c:pt idx="4">
                  <c:v>22.85</c:v>
                </c:pt>
                <c:pt idx="5">
                  <c:v>24.93</c:v>
                </c:pt>
                <c:pt idx="7">
                  <c:v>23.51</c:v>
                </c:pt>
                <c:pt idx="8">
                  <c:v>22.97</c:v>
                </c:pt>
                <c:pt idx="10">
                  <c:v>20.68</c:v>
                </c:pt>
                <c:pt idx="11">
                  <c:v>17.64</c:v>
                </c:pt>
                <c:pt idx="12">
                  <c:v>22.39</c:v>
                </c:pt>
                <c:pt idx="13">
                  <c:v>21.89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5-47FD-8598-7B656407B78F}"/>
            </c:ext>
          </c:extLst>
        </c:ser>
        <c:ser>
          <c:idx val="1"/>
          <c:order val="1"/>
          <c:tx>
            <c:strRef>
              <c:f>'List1 (2)'!$D$17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(2)'!$D$18:$D$31</c:f>
              <c:numCache>
                <c:formatCode>General</c:formatCode>
                <c:ptCount val="14"/>
                <c:pt idx="0">
                  <c:v>39</c:v>
                </c:pt>
                <c:pt idx="1">
                  <c:v>26.8</c:v>
                </c:pt>
                <c:pt idx="2">
                  <c:v>24.13</c:v>
                </c:pt>
                <c:pt idx="3">
                  <c:v>26.4</c:v>
                </c:pt>
                <c:pt idx="4">
                  <c:v>26.07</c:v>
                </c:pt>
                <c:pt idx="5">
                  <c:v>25.69</c:v>
                </c:pt>
                <c:pt idx="6">
                  <c:v>22.24</c:v>
                </c:pt>
                <c:pt idx="7">
                  <c:v>24.62</c:v>
                </c:pt>
                <c:pt idx="8">
                  <c:v>23.84</c:v>
                </c:pt>
                <c:pt idx="9">
                  <c:v>20.75</c:v>
                </c:pt>
                <c:pt idx="10">
                  <c:v>21.54</c:v>
                </c:pt>
                <c:pt idx="11">
                  <c:v>26.98</c:v>
                </c:pt>
                <c:pt idx="12">
                  <c:v>20.68</c:v>
                </c:pt>
                <c:pt idx="13">
                  <c:v>20.52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D5-47FD-8598-7B656407B78F}"/>
            </c:ext>
          </c:extLst>
        </c:ser>
        <c:ser>
          <c:idx val="2"/>
          <c:order val="2"/>
          <c:tx>
            <c:strRef>
              <c:f>'List1 (2)'!$E$17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(2)'!$E$18:$E$31</c:f>
              <c:numCache>
                <c:formatCode>General</c:formatCode>
                <c:ptCount val="14"/>
                <c:pt idx="0">
                  <c:v>42</c:v>
                </c:pt>
                <c:pt idx="1">
                  <c:v>27.4</c:v>
                </c:pt>
                <c:pt idx="2">
                  <c:v>24.78</c:v>
                </c:pt>
                <c:pt idx="3">
                  <c:v>27.03</c:v>
                </c:pt>
                <c:pt idx="4">
                  <c:v>29.22</c:v>
                </c:pt>
                <c:pt idx="5">
                  <c:v>27.23</c:v>
                </c:pt>
                <c:pt idx="6">
                  <c:v>23.6</c:v>
                </c:pt>
                <c:pt idx="7">
                  <c:v>26.13</c:v>
                </c:pt>
                <c:pt idx="8">
                  <c:v>25.24</c:v>
                </c:pt>
                <c:pt idx="9">
                  <c:v>24.08</c:v>
                </c:pt>
                <c:pt idx="10">
                  <c:v>22.6</c:v>
                </c:pt>
                <c:pt idx="11">
                  <c:v>23.21</c:v>
                </c:pt>
                <c:pt idx="12">
                  <c:v>25.68</c:v>
                </c:pt>
                <c:pt idx="13">
                  <c:v>19.52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D5-47FD-8598-7B656407B78F}"/>
            </c:ext>
          </c:extLst>
        </c:ser>
        <c:ser>
          <c:idx val="3"/>
          <c:order val="3"/>
          <c:tx>
            <c:strRef>
              <c:f>'List1 (2)'!$F$17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(2)'!$F$18:$F$31</c:f>
              <c:numCache>
                <c:formatCode>General</c:formatCode>
                <c:ptCount val="14"/>
                <c:pt idx="0">
                  <c:v>35.700000000000003</c:v>
                </c:pt>
                <c:pt idx="1">
                  <c:v>25.6</c:v>
                </c:pt>
                <c:pt idx="2">
                  <c:v>27</c:v>
                </c:pt>
                <c:pt idx="3">
                  <c:v>25.7</c:v>
                </c:pt>
                <c:pt idx="4">
                  <c:v>24.5</c:v>
                </c:pt>
                <c:pt idx="5">
                  <c:v>26.5</c:v>
                </c:pt>
                <c:pt idx="6">
                  <c:v>24.9</c:v>
                </c:pt>
                <c:pt idx="7">
                  <c:v>24.5</c:v>
                </c:pt>
                <c:pt idx="8">
                  <c:v>24.8</c:v>
                </c:pt>
                <c:pt idx="9">
                  <c:v>24.1</c:v>
                </c:pt>
                <c:pt idx="10">
                  <c:v>24.5</c:v>
                </c:pt>
                <c:pt idx="11">
                  <c:v>21.4</c:v>
                </c:pt>
                <c:pt idx="12">
                  <c:v>21.5</c:v>
                </c:pt>
                <c:pt idx="13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D5-47FD-8598-7B656407B78F}"/>
            </c:ext>
          </c:extLst>
        </c:ser>
        <c:ser>
          <c:idx val="4"/>
          <c:order val="4"/>
          <c:tx>
            <c:strRef>
              <c:f>'List1 (2)'!$G$17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(2)'!$G$18:$G$31</c:f>
              <c:numCache>
                <c:formatCode>General</c:formatCode>
                <c:ptCount val="14"/>
                <c:pt idx="0">
                  <c:v>38</c:v>
                </c:pt>
                <c:pt idx="1">
                  <c:v>28.6</c:v>
                </c:pt>
                <c:pt idx="2">
                  <c:v>24.6</c:v>
                </c:pt>
                <c:pt idx="3">
                  <c:v>27.3</c:v>
                </c:pt>
                <c:pt idx="4">
                  <c:v>27.6</c:v>
                </c:pt>
                <c:pt idx="5">
                  <c:v>26.2</c:v>
                </c:pt>
                <c:pt idx="6">
                  <c:v>26.7</c:v>
                </c:pt>
                <c:pt idx="7">
                  <c:v>26.1</c:v>
                </c:pt>
                <c:pt idx="8">
                  <c:v>23.8</c:v>
                </c:pt>
                <c:pt idx="9">
                  <c:v>24.1</c:v>
                </c:pt>
                <c:pt idx="10">
                  <c:v>25.4</c:v>
                </c:pt>
                <c:pt idx="11">
                  <c:v>25.2</c:v>
                </c:pt>
                <c:pt idx="12">
                  <c:v>23.2</c:v>
                </c:pt>
                <c:pt idx="13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D5-47FD-8598-7B656407B78F}"/>
            </c:ext>
          </c:extLst>
        </c:ser>
        <c:ser>
          <c:idx val="5"/>
          <c:order val="5"/>
          <c:tx>
            <c:strRef>
              <c:f>'List1 (2)'!$H$17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(2)'!$A$18:$A$31</c:f>
              <c:strCache>
                <c:ptCount val="14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</c:strCache>
            </c:strRef>
          </c:cat>
          <c:val>
            <c:numRef>
              <c:f>'List1 (2)'!$H$18:$H$31</c:f>
              <c:numCache>
                <c:formatCode>General</c:formatCode>
                <c:ptCount val="14"/>
                <c:pt idx="0">
                  <c:v>23.7</c:v>
                </c:pt>
                <c:pt idx="2">
                  <c:v>30.8</c:v>
                </c:pt>
                <c:pt idx="5">
                  <c:v>20.399999999999999</c:v>
                </c:pt>
                <c:pt idx="7">
                  <c:v>20.100000000000001</c:v>
                </c:pt>
                <c:pt idx="8">
                  <c:v>18.899999999999999</c:v>
                </c:pt>
                <c:pt idx="10">
                  <c:v>21.3</c:v>
                </c:pt>
                <c:pt idx="11">
                  <c:v>19.399999999999999</c:v>
                </c:pt>
                <c:pt idx="12">
                  <c:v>18.8</c:v>
                </c:pt>
                <c:pt idx="13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D5-47FD-8598-7B656407B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7834607"/>
        <c:axId val="1876663759"/>
        <c:extLst>
          <c:ext xmlns:c15="http://schemas.microsoft.com/office/drawing/2012/chart" uri="{02D57815-91ED-43cb-92C2-25804820EDAC}">
            <c15:filteredBarSeries>
              <c15:ser>
                <c:idx val="6"/>
                <c:order val="6"/>
                <c:tx>
                  <c:strRef>
                    <c:extLst>
                      <c:ext uri="{02D57815-91ED-43cb-92C2-25804820EDAC}">
                        <c15:formulaRef>
                          <c15:sqref>'List1 (2)'!$A$18</c15:sqref>
                        </c15:formulaRef>
                      </c:ext>
                    </c:extLst>
                    <c:strCache>
                      <c:ptCount val="1"/>
                      <c:pt idx="0">
                        <c:v>Hranidba preživača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'List1 (2)'!$A$18:$A$31</c15:sqref>
                        </c15:formulaRef>
                      </c:ext>
                    </c:extLst>
                    <c:strCache>
                      <c:ptCount val="14"/>
                      <c:pt idx="0">
                        <c:v>Hranidba preživača</c:v>
                      </c:pt>
                      <c:pt idx="1">
                        <c:v>Mljekarstvo i sirarstvo</c:v>
                      </c:pt>
                      <c:pt idx="2">
                        <c:v>Anatomija i fiziologija stoke</c:v>
                      </c:pt>
                      <c:pt idx="3">
                        <c:v>Svinjogojstvo</c:v>
                      </c:pt>
                      <c:pt idx="4">
                        <c:v>Hranidba stoke</c:v>
                      </c:pt>
                      <c:pt idx="5">
                        <c:v>Ovčarstvo i kozarstvo</c:v>
                      </c:pt>
                      <c:pt idx="6">
                        <c:v>Promet stokom i animalnim proizvodima</c:v>
                      </c:pt>
                      <c:pt idx="7">
                        <c:v>Krmno bilje i travnjaštvo</c:v>
                      </c:pt>
                      <c:pt idx="8">
                        <c:v>Animalna higijena, etologija i ekologija</c:v>
                      </c:pt>
                      <c:pt idx="9">
                        <c:v>Organizacija proizvodnje i kalkulacije u zootehnici</c:v>
                      </c:pt>
                      <c:pt idx="10">
                        <c:v>Uzgoj goveda</c:v>
                      </c:pt>
                      <c:pt idx="11">
                        <c:v>Peradarstvo</c:v>
                      </c:pt>
                      <c:pt idx="12">
                        <c:v>Veterinarstvo</c:v>
                      </c:pt>
                      <c:pt idx="13">
                        <c:v>Strojevi i uređaji u stočarstvu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'List1 (2)'!$A$19:$A$31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1BD5-47FD-8598-7B656407B78F}"/>
                  </c:ext>
                </c:extLst>
              </c15:ser>
            </c15:filteredBarSeries>
          </c:ext>
        </c:extLst>
      </c:barChart>
      <c:catAx>
        <c:axId val="2057834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5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663759"/>
        <c:crosses val="autoZero"/>
        <c:auto val="1"/>
        <c:lblAlgn val="ctr"/>
        <c:lblOffset val="100"/>
        <c:noMultiLvlLbl val="0"/>
      </c:catAx>
      <c:valAx>
        <c:axId val="1876663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834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021627871722242"/>
          <c:y val="0.96322012688238434"/>
          <c:w val="0.41125243466867295"/>
          <c:h val="3.288269240565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Višegodišnji 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 i kolegiju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 err="1">
                <a:effectLst/>
              </a:rPr>
              <a:t>Zootehnika</a:t>
            </a:r>
            <a:endParaRPr lang="hr-HR" sz="2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8F-485B-87C5-77240AF7AA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List1!$J$18:$J$31</c:f>
                <c:numCache>
                  <c:formatCode>General</c:formatCode>
                  <c:ptCount val="14"/>
                  <c:pt idx="0">
                    <c:v>6.3842318775767177</c:v>
                  </c:pt>
                  <c:pt idx="1">
                    <c:v>1.2489995996796794</c:v>
                  </c:pt>
                  <c:pt idx="2">
                    <c:v>2.8932311809923981</c:v>
                  </c:pt>
                  <c:pt idx="3">
                    <c:v>0.71289901108081311</c:v>
                  </c:pt>
                  <c:pt idx="4">
                    <c:v>2.5047095640013826</c:v>
                  </c:pt>
                  <c:pt idx="5">
                    <c:v>2.4557476797640816</c:v>
                  </c:pt>
                  <c:pt idx="6">
                    <c:v>1.9008068462278502</c:v>
                  </c:pt>
                  <c:pt idx="7">
                    <c:v>2.2305963328222336</c:v>
                  </c:pt>
                  <c:pt idx="8">
                    <c:v>2.2809508251311925</c:v>
                  </c:pt>
                  <c:pt idx="9">
                    <c:v>1.6716932533611943</c:v>
                  </c:pt>
                  <c:pt idx="10">
                    <c:v>1.8931772236111437</c:v>
                  </c:pt>
                  <c:pt idx="11">
                    <c:v>3.5235195472708667</c:v>
                  </c:pt>
                  <c:pt idx="12">
                    <c:v>2.3390803035951255</c:v>
                  </c:pt>
                  <c:pt idx="13">
                    <c:v>2.4540612597624323</c:v>
                  </c:pt>
                </c:numCache>
              </c:numRef>
            </c:plus>
            <c:minus>
              <c:numRef>
                <c:f>List1!$J$18:$J$31</c:f>
                <c:numCache>
                  <c:formatCode>General</c:formatCode>
                  <c:ptCount val="14"/>
                  <c:pt idx="0">
                    <c:v>6.3842318775767177</c:v>
                  </c:pt>
                  <c:pt idx="1">
                    <c:v>1.2489995996796794</c:v>
                  </c:pt>
                  <c:pt idx="2">
                    <c:v>2.8932311809923981</c:v>
                  </c:pt>
                  <c:pt idx="3">
                    <c:v>0.71289901108081311</c:v>
                  </c:pt>
                  <c:pt idx="4">
                    <c:v>2.5047095640013826</c:v>
                  </c:pt>
                  <c:pt idx="5">
                    <c:v>2.4557476797640816</c:v>
                  </c:pt>
                  <c:pt idx="6">
                    <c:v>1.9008068462278502</c:v>
                  </c:pt>
                  <c:pt idx="7">
                    <c:v>2.2305963328222336</c:v>
                  </c:pt>
                  <c:pt idx="8">
                    <c:v>2.2809508251311925</c:v>
                  </c:pt>
                  <c:pt idx="9">
                    <c:v>1.6716932533611943</c:v>
                  </c:pt>
                  <c:pt idx="10">
                    <c:v>1.8931772236111437</c:v>
                  </c:pt>
                  <c:pt idx="11">
                    <c:v>3.5235195472708667</c:v>
                  </c:pt>
                  <c:pt idx="12">
                    <c:v>2.3390803035951255</c:v>
                  </c:pt>
                  <c:pt idx="13">
                    <c:v>2.4540612597624323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List1!$A$18:$A$32</c:f>
              <c:strCache>
                <c:ptCount val="15"/>
                <c:pt idx="0">
                  <c:v>Hranidba preživača</c:v>
                </c:pt>
                <c:pt idx="1">
                  <c:v>Mljekarstvo i sirarstvo</c:v>
                </c:pt>
                <c:pt idx="2">
                  <c:v>Anatomija i fiziologija stoke</c:v>
                </c:pt>
                <c:pt idx="3">
                  <c:v>Svinjogojstvo</c:v>
                </c:pt>
                <c:pt idx="4">
                  <c:v>Hranidba stoke</c:v>
                </c:pt>
                <c:pt idx="5">
                  <c:v>Ovčarstvo i kozarstvo</c:v>
                </c:pt>
                <c:pt idx="6">
                  <c:v>Promet stokom i animalnim proizvodima</c:v>
                </c:pt>
                <c:pt idx="7">
                  <c:v>Krmno bilje i travnjaštvo</c:v>
                </c:pt>
                <c:pt idx="8">
                  <c:v>Animalna higijena, etologija i ekologija</c:v>
                </c:pt>
                <c:pt idx="9">
                  <c:v>Organizacija proizvodnje i kalkulacije u zootehnici</c:v>
                </c:pt>
                <c:pt idx="10">
                  <c:v>Uzgoj goveda</c:v>
                </c:pt>
                <c:pt idx="11">
                  <c:v>Peradarstvo</c:v>
                </c:pt>
                <c:pt idx="12">
                  <c:v>Veterinarstvo</c:v>
                </c:pt>
                <c:pt idx="13">
                  <c:v>Strojevi i uređaji u stočarstvu</c:v>
                </c:pt>
                <c:pt idx="14">
                  <c:v>Ukupni prosjek</c:v>
                </c:pt>
              </c:strCache>
            </c:strRef>
          </c:cat>
          <c:val>
            <c:numRef>
              <c:f>(List1!$I$18:$I$31,List1!$I$32)</c:f>
              <c:numCache>
                <c:formatCode>0.0</c:formatCode>
                <c:ptCount val="15"/>
                <c:pt idx="0">
                  <c:v>36.041666666666664</c:v>
                </c:pt>
                <c:pt idx="1">
                  <c:v>27.1</c:v>
                </c:pt>
                <c:pt idx="2">
                  <c:v>26.873333333333335</c:v>
                </c:pt>
                <c:pt idx="3">
                  <c:v>26.607499999999998</c:v>
                </c:pt>
                <c:pt idx="4">
                  <c:v>26.048000000000002</c:v>
                </c:pt>
                <c:pt idx="5">
                  <c:v>25.158333333333335</c:v>
                </c:pt>
                <c:pt idx="6">
                  <c:v>24.360000000000003</c:v>
                </c:pt>
                <c:pt idx="7">
                  <c:v>24.16</c:v>
                </c:pt>
                <c:pt idx="8">
                  <c:v>23.258333333333329</c:v>
                </c:pt>
                <c:pt idx="9">
                  <c:v>23.2575</c:v>
                </c:pt>
                <c:pt idx="10">
                  <c:v>22.67</c:v>
                </c:pt>
                <c:pt idx="11">
                  <c:v>22.305000000000003</c:v>
                </c:pt>
                <c:pt idx="12">
                  <c:v>22.041666666666668</c:v>
                </c:pt>
                <c:pt idx="13">
                  <c:v>20.321666666666662</c:v>
                </c:pt>
                <c:pt idx="14">
                  <c:v>25.46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8F-485B-87C5-77240AF7A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353664"/>
        <c:axId val="303884304"/>
      </c:barChart>
      <c:catAx>
        <c:axId val="30135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884304"/>
        <c:crosses val="autoZero"/>
        <c:auto val="1"/>
        <c:lblAlgn val="ctr"/>
        <c:lblOffset val="100"/>
        <c:noMultiLvlLbl val="0"/>
      </c:catAx>
      <c:valAx>
        <c:axId val="30388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35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bodu, kolegiju i ak. god.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>
                <a:effectLst/>
              </a:rPr>
              <a:t>Menadžment u poljoprivredi</a:t>
            </a:r>
            <a:endParaRPr lang="hr-HR" sz="2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(2)'!$C$33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(2)'!$C$34:$C$51</c:f>
              <c:numCache>
                <c:formatCode>General</c:formatCode>
                <c:ptCount val="18"/>
                <c:pt idx="2">
                  <c:v>19.22</c:v>
                </c:pt>
                <c:pt idx="3">
                  <c:v>19.45</c:v>
                </c:pt>
                <c:pt idx="4">
                  <c:v>17.440000000000001</c:v>
                </c:pt>
                <c:pt idx="5">
                  <c:v>21.62</c:v>
                </c:pt>
                <c:pt idx="7">
                  <c:v>18.14</c:v>
                </c:pt>
                <c:pt idx="8">
                  <c:v>17.399999999999999</c:v>
                </c:pt>
                <c:pt idx="9">
                  <c:v>19.5</c:v>
                </c:pt>
                <c:pt idx="11">
                  <c:v>17.75</c:v>
                </c:pt>
                <c:pt idx="13">
                  <c:v>17.64</c:v>
                </c:pt>
                <c:pt idx="15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0F-4941-AF4D-4A8369D7B08A}"/>
            </c:ext>
          </c:extLst>
        </c:ser>
        <c:ser>
          <c:idx val="1"/>
          <c:order val="1"/>
          <c:tx>
            <c:strRef>
              <c:f>'List1 (2)'!$D$33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(2)'!$D$34:$D$51</c:f>
              <c:numCache>
                <c:formatCode>General</c:formatCode>
                <c:ptCount val="18"/>
                <c:pt idx="1">
                  <c:v>23.96</c:v>
                </c:pt>
                <c:pt idx="2">
                  <c:v>30.52</c:v>
                </c:pt>
                <c:pt idx="3">
                  <c:v>25.42</c:v>
                </c:pt>
                <c:pt idx="4">
                  <c:v>20.64</c:v>
                </c:pt>
                <c:pt idx="5">
                  <c:v>23.63</c:v>
                </c:pt>
                <c:pt idx="7">
                  <c:v>25.61</c:v>
                </c:pt>
                <c:pt idx="8">
                  <c:v>22.94</c:v>
                </c:pt>
                <c:pt idx="9">
                  <c:v>18.100000000000001</c:v>
                </c:pt>
                <c:pt idx="10">
                  <c:v>20.98</c:v>
                </c:pt>
                <c:pt idx="11">
                  <c:v>18.47</c:v>
                </c:pt>
                <c:pt idx="12">
                  <c:v>18.66</c:v>
                </c:pt>
                <c:pt idx="13">
                  <c:v>17.440000000000001</c:v>
                </c:pt>
                <c:pt idx="15">
                  <c:v>19.28</c:v>
                </c:pt>
                <c:pt idx="16">
                  <c:v>18.100000000000001</c:v>
                </c:pt>
                <c:pt idx="17">
                  <c:v>19.25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0F-4941-AF4D-4A8369D7B08A}"/>
            </c:ext>
          </c:extLst>
        </c:ser>
        <c:ser>
          <c:idx val="2"/>
          <c:order val="2"/>
          <c:tx>
            <c:strRef>
              <c:f>'List1 (2)'!$E$33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(2)'!$E$34:$E$51</c:f>
              <c:numCache>
                <c:formatCode>General</c:formatCode>
                <c:ptCount val="18"/>
                <c:pt idx="1">
                  <c:v>31.96</c:v>
                </c:pt>
                <c:pt idx="2">
                  <c:v>23.44</c:v>
                </c:pt>
                <c:pt idx="3">
                  <c:v>29.5</c:v>
                </c:pt>
                <c:pt idx="5">
                  <c:v>24.57</c:v>
                </c:pt>
                <c:pt idx="7">
                  <c:v>27.04</c:v>
                </c:pt>
                <c:pt idx="8">
                  <c:v>22.16</c:v>
                </c:pt>
                <c:pt idx="11">
                  <c:v>20.29</c:v>
                </c:pt>
                <c:pt idx="12">
                  <c:v>20.7</c:v>
                </c:pt>
                <c:pt idx="13">
                  <c:v>17.440000000000001</c:v>
                </c:pt>
                <c:pt idx="15">
                  <c:v>20.45</c:v>
                </c:pt>
                <c:pt idx="16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0F-4941-AF4D-4A8369D7B08A}"/>
            </c:ext>
          </c:extLst>
        </c:ser>
        <c:ser>
          <c:idx val="3"/>
          <c:order val="3"/>
          <c:tx>
            <c:strRef>
              <c:f>'List1 (2)'!$F$33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(2)'!$F$34:$F$51</c:f>
              <c:numCache>
                <c:formatCode>General</c:formatCode>
                <c:ptCount val="18"/>
                <c:pt idx="0">
                  <c:v>28.6</c:v>
                </c:pt>
                <c:pt idx="2">
                  <c:v>21.2</c:v>
                </c:pt>
                <c:pt idx="3">
                  <c:v>23.6</c:v>
                </c:pt>
                <c:pt idx="4">
                  <c:v>27.4</c:v>
                </c:pt>
                <c:pt idx="5">
                  <c:v>24.6</c:v>
                </c:pt>
                <c:pt idx="6">
                  <c:v>24.6</c:v>
                </c:pt>
                <c:pt idx="7">
                  <c:v>23.9</c:v>
                </c:pt>
                <c:pt idx="8">
                  <c:v>23.4</c:v>
                </c:pt>
                <c:pt idx="9">
                  <c:v>22</c:v>
                </c:pt>
                <c:pt idx="10">
                  <c:v>22.7</c:v>
                </c:pt>
                <c:pt idx="11">
                  <c:v>19.600000000000001</c:v>
                </c:pt>
                <c:pt idx="12">
                  <c:v>21.9</c:v>
                </c:pt>
                <c:pt idx="13">
                  <c:v>18.2</c:v>
                </c:pt>
                <c:pt idx="14">
                  <c:v>20.9</c:v>
                </c:pt>
                <c:pt idx="16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0F-4941-AF4D-4A8369D7B08A}"/>
            </c:ext>
          </c:extLst>
        </c:ser>
        <c:ser>
          <c:idx val="4"/>
          <c:order val="4"/>
          <c:tx>
            <c:strRef>
              <c:f>'List1 (2)'!$G$33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(2)'!$G$34:$G$51</c:f>
              <c:numCache>
                <c:formatCode>General</c:formatCode>
                <c:ptCount val="18"/>
                <c:pt idx="0">
                  <c:v>22.2</c:v>
                </c:pt>
                <c:pt idx="2">
                  <c:v>28.5</c:v>
                </c:pt>
                <c:pt idx="3">
                  <c:v>27.5</c:v>
                </c:pt>
                <c:pt idx="4">
                  <c:v>28.6</c:v>
                </c:pt>
                <c:pt idx="5">
                  <c:v>26.7</c:v>
                </c:pt>
                <c:pt idx="6">
                  <c:v>26.1</c:v>
                </c:pt>
                <c:pt idx="7">
                  <c:v>27.1</c:v>
                </c:pt>
                <c:pt idx="8">
                  <c:v>26.8</c:v>
                </c:pt>
                <c:pt idx="9">
                  <c:v>23.2</c:v>
                </c:pt>
                <c:pt idx="10">
                  <c:v>22.8</c:v>
                </c:pt>
                <c:pt idx="11">
                  <c:v>22.1</c:v>
                </c:pt>
                <c:pt idx="12">
                  <c:v>22.8</c:v>
                </c:pt>
                <c:pt idx="13">
                  <c:v>21.4</c:v>
                </c:pt>
                <c:pt idx="14">
                  <c:v>21</c:v>
                </c:pt>
                <c:pt idx="16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0F-4941-AF4D-4A8369D7B08A}"/>
            </c:ext>
          </c:extLst>
        </c:ser>
        <c:ser>
          <c:idx val="5"/>
          <c:order val="5"/>
          <c:tx>
            <c:strRef>
              <c:f>'List1 (2)'!$H$33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(2)'!$A$34:$A$51</c:f>
              <c:strCache>
                <c:ptCount val="18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</c:strCache>
            </c:strRef>
          </c:cat>
          <c:val>
            <c:numRef>
              <c:f>'List1 (2)'!$H$34:$H$51</c:f>
              <c:numCache>
                <c:formatCode>General</c:formatCode>
                <c:ptCount val="18"/>
                <c:pt idx="0">
                  <c:v>35.799999999999997</c:v>
                </c:pt>
                <c:pt idx="2">
                  <c:v>38.9</c:v>
                </c:pt>
                <c:pt idx="3">
                  <c:v>35.6</c:v>
                </c:pt>
                <c:pt idx="4">
                  <c:v>40.1</c:v>
                </c:pt>
                <c:pt idx="5">
                  <c:v>36.799999999999997</c:v>
                </c:pt>
                <c:pt idx="7">
                  <c:v>29.3</c:v>
                </c:pt>
                <c:pt idx="8">
                  <c:v>35.5</c:v>
                </c:pt>
                <c:pt idx="9">
                  <c:v>37</c:v>
                </c:pt>
                <c:pt idx="11">
                  <c:v>34.6</c:v>
                </c:pt>
                <c:pt idx="13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0F-4941-AF4D-4A8369D7B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2642527"/>
        <c:axId val="1884911759"/>
      </c:barChart>
      <c:catAx>
        <c:axId val="188264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911759"/>
        <c:crosses val="autoZero"/>
        <c:auto val="1"/>
        <c:lblAlgn val="ctr"/>
        <c:lblOffset val="100"/>
        <c:noMultiLvlLbl val="0"/>
      </c:catAx>
      <c:valAx>
        <c:axId val="188491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264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Višegodišnji 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 i kolegiju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r-HR" sz="2000" b="0" i="0" baseline="0" dirty="0">
                <a:effectLst/>
              </a:rPr>
              <a:t>Menadžment u poljoprivredi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hr-HR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EB-4383-B22D-FC58129414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'[ankete_završno (24.04.)_zadnje(508).xlsx]List1'!$J$34:$J$51</c:f>
                <c:numCache>
                  <c:formatCode>General</c:formatCode>
                  <c:ptCount val="18"/>
                  <c:pt idx="0">
                    <c:v>5.6568542494923806</c:v>
                  </c:pt>
                  <c:pt idx="1">
                    <c:v>6.8039204384923027</c:v>
                  </c:pt>
                  <c:pt idx="2">
                    <c:v>1.0606601717798212</c:v>
                  </c:pt>
                  <c:pt idx="3">
                    <c:v>5.5022677143156153</c:v>
                  </c:pt>
                  <c:pt idx="4">
                    <c:v>7.2537484562580792</c:v>
                  </c:pt>
                  <c:pt idx="5">
                    <c:v>3.8860078057907557</c:v>
                  </c:pt>
                  <c:pt idx="6">
                    <c:v>5.3911371713211054</c:v>
                  </c:pt>
                  <c:pt idx="7">
                    <c:v>8.7469811935318766</c:v>
                  </c:pt>
                  <c:pt idx="8">
                    <c:v>6.092277078400171</c:v>
                  </c:pt>
                  <c:pt idx="9">
                    <c:v>1.0231324449942927</c:v>
                  </c:pt>
                  <c:pt idx="10">
                    <c:v>1.7902234497402831</c:v>
                  </c:pt>
                  <c:pt idx="11">
                    <c:v>7.0710678118655765E-2</c:v>
                  </c:pt>
                  <c:pt idx="12">
                    <c:v>7.5612829599215576</c:v>
                  </c:pt>
                  <c:pt idx="13">
                    <c:v>6.2907575060560115</c:v>
                  </c:pt>
                  <c:pt idx="14">
                    <c:v>0.84870489570874907</c:v>
                  </c:pt>
                  <c:pt idx="15">
                    <c:v>1.8874586088176875</c:v>
                  </c:pt>
                  <c:pt idx="16">
                    <c:v>0</c:v>
                  </c:pt>
                  <c:pt idx="17">
                    <c:v>6.4571779181517561</c:v>
                  </c:pt>
                </c:numCache>
              </c:numRef>
            </c:plus>
            <c:minus>
              <c:numRef>
                <c:f>'[ankete_završno (24.04.)_zadnje(508).xlsx]List1'!$J$34:$J$51</c:f>
                <c:numCache>
                  <c:formatCode>General</c:formatCode>
                  <c:ptCount val="18"/>
                  <c:pt idx="0">
                    <c:v>5.6568542494923806</c:v>
                  </c:pt>
                  <c:pt idx="1">
                    <c:v>6.8039204384923027</c:v>
                  </c:pt>
                  <c:pt idx="2">
                    <c:v>1.0606601717798212</c:v>
                  </c:pt>
                  <c:pt idx="3">
                    <c:v>5.5022677143156153</c:v>
                  </c:pt>
                  <c:pt idx="4">
                    <c:v>7.2537484562580792</c:v>
                  </c:pt>
                  <c:pt idx="5">
                    <c:v>3.8860078057907557</c:v>
                  </c:pt>
                  <c:pt idx="6">
                    <c:v>5.3911371713211054</c:v>
                  </c:pt>
                  <c:pt idx="7">
                    <c:v>8.7469811935318766</c:v>
                  </c:pt>
                  <c:pt idx="8">
                    <c:v>6.092277078400171</c:v>
                  </c:pt>
                  <c:pt idx="9">
                    <c:v>1.0231324449942927</c:v>
                  </c:pt>
                  <c:pt idx="10">
                    <c:v>1.7902234497402831</c:v>
                  </c:pt>
                  <c:pt idx="11">
                    <c:v>7.0710678118655765E-2</c:v>
                  </c:pt>
                  <c:pt idx="12">
                    <c:v>7.5612829599215576</c:v>
                  </c:pt>
                  <c:pt idx="13">
                    <c:v>6.2907575060560115</c:v>
                  </c:pt>
                  <c:pt idx="14">
                    <c:v>0.84870489570874907</c:v>
                  </c:pt>
                  <c:pt idx="15">
                    <c:v>1.8874586088176875</c:v>
                  </c:pt>
                  <c:pt idx="16">
                    <c:v>0</c:v>
                  </c:pt>
                  <c:pt idx="17">
                    <c:v>6.4571779181517561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'[ankete_završno (24.04.)_zadnje(508).xlsx]List1'!$O$33:$O$51</c:f>
              <c:strCache>
                <c:ptCount val="19"/>
                <c:pt idx="0">
                  <c:v>Osnove menadžmenta u poljoprivredi</c:v>
                </c:pt>
                <c:pt idx="1">
                  <c:v>Trgovinska politika</c:v>
                </c:pt>
                <c:pt idx="2">
                  <c:v>Uzgoj goveda</c:v>
                </c:pt>
                <c:pt idx="3">
                  <c:v>Krmno bilje i travnjaštvo</c:v>
                </c:pt>
                <c:pt idx="4">
                  <c:v>Ishrana i metode zaštite bilja</c:v>
                </c:pt>
                <c:pt idx="5">
                  <c:v>Uzgoj povrća (m)</c:v>
                </c:pt>
                <c:pt idx="6">
                  <c:v>Tržište i distribucija poljoprivredno-prehrambenih proizvoda</c:v>
                </c:pt>
                <c:pt idx="7">
                  <c:v>Fiziologija probave i hranidba stoke</c:v>
                </c:pt>
                <c:pt idx="8">
                  <c:v>Uzgoj industrijskog bilja (m)</c:v>
                </c:pt>
                <c:pt idx="9">
                  <c:v>Osnove poslovne etike</c:v>
                </c:pt>
                <c:pt idx="10">
                  <c:v>Troškovi i kalkulacije</c:v>
                </c:pt>
                <c:pt idx="11">
                  <c:v>Marketing</c:v>
                </c:pt>
                <c:pt idx="12">
                  <c:v> Oblici financiranja u poljoprivredi</c:v>
                </c:pt>
                <c:pt idx="13">
                  <c:v>Mehanizacija i automatizacija farme</c:v>
                </c:pt>
                <c:pt idx="14">
                  <c:v>Poduzetništvo u poljoprivredi</c:v>
                </c:pt>
                <c:pt idx="15">
                  <c:v>Eksploatacija i održavanje strojeva farme</c:v>
                </c:pt>
                <c:pt idx="16">
                  <c:v>Ruralni razvoj</c:v>
                </c:pt>
                <c:pt idx="17">
                  <c:v>Menadžment i poduzetništvo u poljoprivredi</c:v>
                </c:pt>
                <c:pt idx="18">
                  <c:v>Ukupni prosjek</c:v>
                </c:pt>
              </c:strCache>
            </c:strRef>
          </c:cat>
          <c:val>
            <c:numRef>
              <c:f>'[ankete_završno (24.04.)_zadnje(508).xlsx]List1'!$W$33:$W$51</c:f>
              <c:numCache>
                <c:formatCode>0.0</c:formatCode>
                <c:ptCount val="19"/>
                <c:pt idx="0">
                  <c:v>28.866666666666664</c:v>
                </c:pt>
                <c:pt idx="1">
                  <c:v>27.96</c:v>
                </c:pt>
                <c:pt idx="2">
                  <c:v>26.963333333333335</c:v>
                </c:pt>
                <c:pt idx="3">
                  <c:v>26.844999999999999</c:v>
                </c:pt>
                <c:pt idx="4">
                  <c:v>26.835999999999995</c:v>
                </c:pt>
                <c:pt idx="5">
                  <c:v>26.319999999999997</c:v>
                </c:pt>
                <c:pt idx="6">
                  <c:v>25.35</c:v>
                </c:pt>
                <c:pt idx="7">
                  <c:v>25.181666666666668</c:v>
                </c:pt>
                <c:pt idx="8">
                  <c:v>24.7</c:v>
                </c:pt>
                <c:pt idx="9">
                  <c:v>23.96</c:v>
                </c:pt>
                <c:pt idx="10">
                  <c:v>22.16</c:v>
                </c:pt>
                <c:pt idx="11">
                  <c:v>22.135000000000002</c:v>
                </c:pt>
                <c:pt idx="12">
                  <c:v>21.015000000000001</c:v>
                </c:pt>
                <c:pt idx="13">
                  <c:v>20.986666666666668</c:v>
                </c:pt>
                <c:pt idx="14">
                  <c:v>20.95</c:v>
                </c:pt>
                <c:pt idx="15">
                  <c:v>19.510000000000002</c:v>
                </c:pt>
                <c:pt idx="16">
                  <c:v>19.475000000000001</c:v>
                </c:pt>
                <c:pt idx="17">
                  <c:v>19.25</c:v>
                </c:pt>
                <c:pt idx="18">
                  <c:v>23.803574074074074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EB-4383-B22D-FC5812941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008208"/>
        <c:axId val="131019584"/>
      </c:barChart>
      <c:catAx>
        <c:axId val="8800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19584"/>
        <c:crosses val="autoZero"/>
        <c:auto val="1"/>
        <c:lblAlgn val="ctr"/>
        <c:lblOffset val="100"/>
        <c:noMultiLvlLbl val="0"/>
      </c:catAx>
      <c:valAx>
        <c:axId val="13101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0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Višegodišnji 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 i kolegiju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r-HR" sz="2000" b="0" i="0" baseline="0" dirty="0">
                <a:effectLst/>
              </a:rPr>
              <a:t>(bez 2021./2022.)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r-HR" sz="2000" b="0" i="0" baseline="0" dirty="0">
                <a:effectLst/>
              </a:rPr>
              <a:t>Menadžment u poljoprivredi</a:t>
            </a:r>
            <a:endParaRPr lang="hr-H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hr-HR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AB-432A-AA73-E89BF292AA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'[ankete_završno (24.04.)_zadnje(508).xlsx]List1'!$J$34:$J$51</c:f>
                <c:numCache>
                  <c:formatCode>General</c:formatCode>
                  <c:ptCount val="18"/>
                  <c:pt idx="0">
                    <c:v>5.6568542494923806</c:v>
                  </c:pt>
                  <c:pt idx="1">
                    <c:v>6.8039204384923027</c:v>
                  </c:pt>
                  <c:pt idx="2">
                    <c:v>1.0606601717798212</c:v>
                  </c:pt>
                  <c:pt idx="3">
                    <c:v>5.5022677143156153</c:v>
                  </c:pt>
                  <c:pt idx="4">
                    <c:v>7.2537484562580792</c:v>
                  </c:pt>
                  <c:pt idx="5">
                    <c:v>3.8860078057907557</c:v>
                  </c:pt>
                  <c:pt idx="6">
                    <c:v>5.3911371713211054</c:v>
                  </c:pt>
                  <c:pt idx="7">
                    <c:v>8.7469811935318766</c:v>
                  </c:pt>
                  <c:pt idx="8">
                    <c:v>6.092277078400171</c:v>
                  </c:pt>
                  <c:pt idx="9">
                    <c:v>1.0231324449942927</c:v>
                  </c:pt>
                  <c:pt idx="10">
                    <c:v>1.7902234497402831</c:v>
                  </c:pt>
                  <c:pt idx="11">
                    <c:v>7.0710678118655765E-2</c:v>
                  </c:pt>
                  <c:pt idx="12">
                    <c:v>7.5612829599215576</c:v>
                  </c:pt>
                  <c:pt idx="13">
                    <c:v>6.2907575060560115</c:v>
                  </c:pt>
                  <c:pt idx="14">
                    <c:v>0.84870489570874907</c:v>
                  </c:pt>
                  <c:pt idx="15">
                    <c:v>1.8874586088176875</c:v>
                  </c:pt>
                  <c:pt idx="16">
                    <c:v>0</c:v>
                  </c:pt>
                  <c:pt idx="17">
                    <c:v>6.4571779181517561</c:v>
                  </c:pt>
                </c:numCache>
              </c:numRef>
            </c:plus>
            <c:minus>
              <c:numRef>
                <c:f>'[ankete_završno (24.04.)_zadnje(508).xlsx]List1'!$J$34:$J$51</c:f>
                <c:numCache>
                  <c:formatCode>General</c:formatCode>
                  <c:ptCount val="18"/>
                  <c:pt idx="0">
                    <c:v>5.6568542494923806</c:v>
                  </c:pt>
                  <c:pt idx="1">
                    <c:v>6.8039204384923027</c:v>
                  </c:pt>
                  <c:pt idx="2">
                    <c:v>1.0606601717798212</c:v>
                  </c:pt>
                  <c:pt idx="3">
                    <c:v>5.5022677143156153</c:v>
                  </c:pt>
                  <c:pt idx="4">
                    <c:v>7.2537484562580792</c:v>
                  </c:pt>
                  <c:pt idx="5">
                    <c:v>3.8860078057907557</c:v>
                  </c:pt>
                  <c:pt idx="6">
                    <c:v>5.3911371713211054</c:v>
                  </c:pt>
                  <c:pt idx="7">
                    <c:v>8.7469811935318766</c:v>
                  </c:pt>
                  <c:pt idx="8">
                    <c:v>6.092277078400171</c:v>
                  </c:pt>
                  <c:pt idx="9">
                    <c:v>1.0231324449942927</c:v>
                  </c:pt>
                  <c:pt idx="10">
                    <c:v>1.7902234497402831</c:v>
                  </c:pt>
                  <c:pt idx="11">
                    <c:v>7.0710678118655765E-2</c:v>
                  </c:pt>
                  <c:pt idx="12">
                    <c:v>7.5612829599215576</c:v>
                  </c:pt>
                  <c:pt idx="13">
                    <c:v>6.2907575060560115</c:v>
                  </c:pt>
                  <c:pt idx="14">
                    <c:v>0.84870489570874907</c:v>
                  </c:pt>
                  <c:pt idx="15">
                    <c:v>1.8874586088176875</c:v>
                  </c:pt>
                  <c:pt idx="16">
                    <c:v>0</c:v>
                  </c:pt>
                  <c:pt idx="17">
                    <c:v>6.4571779181517561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'[ankete_završno (24.04.)_zadnje(508).xlsx]List1'!$A$34:$A$52</c:f>
              <c:strCache>
                <c:ptCount val="19"/>
                <c:pt idx="0">
                  <c:v>Trgovinska politika</c:v>
                </c:pt>
                <c:pt idx="1">
                  <c:v>Osnove menadžmenta u poljoprivredi</c:v>
                </c:pt>
                <c:pt idx="2">
                  <c:v>Tržište i distribucija poljoprivredno-prehrambenih proizvoda</c:v>
                </c:pt>
                <c:pt idx="3">
                  <c:v>Krmno bilje i travnjaštvo</c:v>
                </c:pt>
                <c:pt idx="4">
                  <c:v>Uzgoj goveda</c:v>
                </c:pt>
                <c:pt idx="5">
                  <c:v>Fiziologija probave i hranidba stoke</c:v>
                </c:pt>
                <c:pt idx="6">
                  <c:v>Uzgoj povrća (m)</c:v>
                </c:pt>
                <c:pt idx="7">
                  <c:v>Ishrana i metode zaštite bilja</c:v>
                </c:pt>
                <c:pt idx="8">
                  <c:v>Uzgoj industrijskog bilja (m)</c:v>
                </c:pt>
                <c:pt idx="9">
                  <c:v>Troškovi i kalkulacije</c:v>
                </c:pt>
                <c:pt idx="10">
                  <c:v> Oblici financiranja u poljoprivredi</c:v>
                </c:pt>
                <c:pt idx="11">
                  <c:v>Poduzetništvo u poljoprivredi</c:v>
                </c:pt>
                <c:pt idx="12">
                  <c:v>Osnove poslovne etike</c:v>
                </c:pt>
                <c:pt idx="13">
                  <c:v>Marketing</c:v>
                </c:pt>
                <c:pt idx="14">
                  <c:v>Eksploatacija i održavanje strojeva farme</c:v>
                </c:pt>
                <c:pt idx="15">
                  <c:v>Ruralni razvoj</c:v>
                </c:pt>
                <c:pt idx="16">
                  <c:v>Menadžment i poduzetništvo u poljoprivredi</c:v>
                </c:pt>
                <c:pt idx="17">
                  <c:v>Mehanizacija i automatizacija farme</c:v>
                </c:pt>
                <c:pt idx="18">
                  <c:v>Ukupni prosjek</c:v>
                </c:pt>
              </c:strCache>
            </c:strRef>
          </c:cat>
          <c:val>
            <c:numRef>
              <c:f>'[ankete_završno (24.04.)_zadnje(508).xlsx]List1'!$K$34:$K$52</c:f>
              <c:numCache>
                <c:formatCode>0.0</c:formatCode>
                <c:ptCount val="19"/>
                <c:pt idx="0">
                  <c:v>27.96</c:v>
                </c:pt>
                <c:pt idx="1">
                  <c:v>25.4</c:v>
                </c:pt>
                <c:pt idx="2">
                  <c:v>25.35</c:v>
                </c:pt>
                <c:pt idx="3">
                  <c:v>25.094000000000001</c:v>
                </c:pt>
                <c:pt idx="4">
                  <c:v>24.576000000000001</c:v>
                </c:pt>
                <c:pt idx="5">
                  <c:v>24.357999999999997</c:v>
                </c:pt>
                <c:pt idx="6">
                  <c:v>24.223999999999997</c:v>
                </c:pt>
                <c:pt idx="7">
                  <c:v>23.519999999999996</c:v>
                </c:pt>
                <c:pt idx="8">
                  <c:v>22.54</c:v>
                </c:pt>
                <c:pt idx="9">
                  <c:v>22.16</c:v>
                </c:pt>
                <c:pt idx="10">
                  <c:v>21.015000000000001</c:v>
                </c:pt>
                <c:pt idx="11">
                  <c:v>20.95</c:v>
                </c:pt>
                <c:pt idx="12">
                  <c:v>20.7</c:v>
                </c:pt>
                <c:pt idx="13">
                  <c:v>19.642000000000003</c:v>
                </c:pt>
                <c:pt idx="14">
                  <c:v>19.510000000000002</c:v>
                </c:pt>
                <c:pt idx="15">
                  <c:v>19.475000000000001</c:v>
                </c:pt>
                <c:pt idx="16">
                  <c:v>19.25</c:v>
                </c:pt>
                <c:pt idx="17">
                  <c:v>18.423999999999999</c:v>
                </c:pt>
                <c:pt idx="18">
                  <c:v>22.452666666666662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AB-432A-AA73-E89BF292A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008208"/>
        <c:axId val="131019584"/>
      </c:barChart>
      <c:catAx>
        <c:axId val="8800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19584"/>
        <c:crosses val="autoZero"/>
        <c:auto val="1"/>
        <c:lblAlgn val="ctr"/>
        <c:lblOffset val="100"/>
        <c:noMultiLvlLbl val="0"/>
      </c:catAx>
      <c:valAx>
        <c:axId val="13101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0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bodu, kolegiju i ak. god.</a:t>
            </a:r>
            <a:endParaRPr lang="hr-HR" dirty="0">
              <a:effectLst/>
            </a:endParaRPr>
          </a:p>
          <a:p>
            <a:pPr>
              <a:defRPr/>
            </a:pPr>
            <a:r>
              <a:rPr lang="hr-HR" sz="1800" b="0" i="0" baseline="0" dirty="0" err="1">
                <a:effectLst/>
              </a:rPr>
              <a:t>Bilinogojstvo</a:t>
            </a:r>
            <a:endParaRPr lang="hr-HR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(2)'!$C$53</c:f>
              <c:strCache>
                <c:ptCount val="1"/>
                <c:pt idx="0">
                  <c:v>2012./2013.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(2)'!$C$54:$C$67</c:f>
              <c:numCache>
                <c:formatCode>General</c:formatCode>
                <c:ptCount val="14"/>
                <c:pt idx="0">
                  <c:v>39.24</c:v>
                </c:pt>
                <c:pt idx="1">
                  <c:v>32.17</c:v>
                </c:pt>
                <c:pt idx="2">
                  <c:v>30.76</c:v>
                </c:pt>
                <c:pt idx="3">
                  <c:v>31.84</c:v>
                </c:pt>
                <c:pt idx="4">
                  <c:v>31.51</c:v>
                </c:pt>
                <c:pt idx="6">
                  <c:v>29.4</c:v>
                </c:pt>
                <c:pt idx="8">
                  <c:v>26.69</c:v>
                </c:pt>
                <c:pt idx="10">
                  <c:v>23.95</c:v>
                </c:pt>
                <c:pt idx="11">
                  <c:v>26.07</c:v>
                </c:pt>
                <c:pt idx="13">
                  <c:v>20.47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9-417E-9817-D7B861BDF5D4}"/>
            </c:ext>
          </c:extLst>
        </c:ser>
        <c:ser>
          <c:idx val="1"/>
          <c:order val="1"/>
          <c:tx>
            <c:strRef>
              <c:f>'List1 (2)'!$D$53</c:f>
              <c:strCache>
                <c:ptCount val="1"/>
                <c:pt idx="0">
                  <c:v>2013./2014.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(2)'!$D$54:$D$67</c:f>
              <c:numCache>
                <c:formatCode>General</c:formatCode>
                <c:ptCount val="14"/>
                <c:pt idx="0">
                  <c:v>34.11</c:v>
                </c:pt>
                <c:pt idx="1">
                  <c:v>33.479999999999997</c:v>
                </c:pt>
                <c:pt idx="2">
                  <c:v>29.9</c:v>
                </c:pt>
                <c:pt idx="3">
                  <c:v>29.28</c:v>
                </c:pt>
                <c:pt idx="4">
                  <c:v>27.23</c:v>
                </c:pt>
                <c:pt idx="5">
                  <c:v>27.93</c:v>
                </c:pt>
                <c:pt idx="6">
                  <c:v>27.53</c:v>
                </c:pt>
                <c:pt idx="7">
                  <c:v>26.12</c:v>
                </c:pt>
                <c:pt idx="8">
                  <c:v>27.2</c:v>
                </c:pt>
                <c:pt idx="9">
                  <c:v>19.46</c:v>
                </c:pt>
                <c:pt idx="10">
                  <c:v>25.38</c:v>
                </c:pt>
                <c:pt idx="11">
                  <c:v>22.25</c:v>
                </c:pt>
                <c:pt idx="12">
                  <c:v>20.8</c:v>
                </c:pt>
                <c:pt idx="13">
                  <c:v>19.989999999999998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09-417E-9817-D7B861BDF5D4}"/>
            </c:ext>
          </c:extLst>
        </c:ser>
        <c:ser>
          <c:idx val="2"/>
          <c:order val="2"/>
          <c:tx>
            <c:strRef>
              <c:f>'List1 (2)'!$E$53</c:f>
              <c:strCache>
                <c:ptCount val="1"/>
                <c:pt idx="0">
                  <c:v>2015./2016.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(2)'!$E$54:$E$67</c:f>
              <c:numCache>
                <c:formatCode>General</c:formatCode>
                <c:ptCount val="14"/>
                <c:pt idx="0">
                  <c:v>31.03</c:v>
                </c:pt>
                <c:pt idx="1">
                  <c:v>29.35</c:v>
                </c:pt>
                <c:pt idx="2">
                  <c:v>29.24</c:v>
                </c:pt>
                <c:pt idx="3">
                  <c:v>27.24</c:v>
                </c:pt>
                <c:pt idx="4">
                  <c:v>33.9</c:v>
                </c:pt>
                <c:pt idx="5">
                  <c:v>24.37</c:v>
                </c:pt>
                <c:pt idx="6">
                  <c:v>27.53</c:v>
                </c:pt>
                <c:pt idx="7">
                  <c:v>25.74</c:v>
                </c:pt>
                <c:pt idx="8">
                  <c:v>23.85</c:v>
                </c:pt>
                <c:pt idx="9">
                  <c:v>29.1</c:v>
                </c:pt>
                <c:pt idx="10">
                  <c:v>24.42</c:v>
                </c:pt>
                <c:pt idx="11">
                  <c:v>21.28</c:v>
                </c:pt>
                <c:pt idx="12">
                  <c:v>22.52</c:v>
                </c:pt>
                <c:pt idx="13">
                  <c:v>20.25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09-417E-9817-D7B861BDF5D4}"/>
            </c:ext>
          </c:extLst>
        </c:ser>
        <c:ser>
          <c:idx val="3"/>
          <c:order val="3"/>
          <c:tx>
            <c:strRef>
              <c:f>'List1 (2)'!$F$53</c:f>
              <c:strCache>
                <c:ptCount val="1"/>
                <c:pt idx="0">
                  <c:v>2016./2017.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(2)'!$F$54:$F$67</c:f>
              <c:numCache>
                <c:formatCode>General</c:formatCode>
                <c:ptCount val="14"/>
                <c:pt idx="0">
                  <c:v>33.5</c:v>
                </c:pt>
                <c:pt idx="1">
                  <c:v>31.6</c:v>
                </c:pt>
                <c:pt idx="2">
                  <c:v>28.6</c:v>
                </c:pt>
                <c:pt idx="3">
                  <c:v>27.8</c:v>
                </c:pt>
                <c:pt idx="4">
                  <c:v>28.5</c:v>
                </c:pt>
                <c:pt idx="5">
                  <c:v>28.7</c:v>
                </c:pt>
                <c:pt idx="6">
                  <c:v>29.4</c:v>
                </c:pt>
                <c:pt idx="7">
                  <c:v>27.1</c:v>
                </c:pt>
                <c:pt idx="8">
                  <c:v>25</c:v>
                </c:pt>
                <c:pt idx="9">
                  <c:v>26.5</c:v>
                </c:pt>
                <c:pt idx="10">
                  <c:v>24</c:v>
                </c:pt>
                <c:pt idx="11">
                  <c:v>24.4</c:v>
                </c:pt>
                <c:pt idx="12">
                  <c:v>23.6</c:v>
                </c:pt>
                <c:pt idx="13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09-417E-9817-D7B861BDF5D4}"/>
            </c:ext>
          </c:extLst>
        </c:ser>
        <c:ser>
          <c:idx val="4"/>
          <c:order val="4"/>
          <c:tx>
            <c:strRef>
              <c:f>'List1 (2)'!$G$53</c:f>
              <c:strCache>
                <c:ptCount val="1"/>
                <c:pt idx="0">
                  <c:v>2017./2018.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(2)'!$G$54:$G$67</c:f>
              <c:numCache>
                <c:formatCode>General</c:formatCode>
                <c:ptCount val="14"/>
                <c:pt idx="0">
                  <c:v>33.9</c:v>
                </c:pt>
                <c:pt idx="1">
                  <c:v>31.3</c:v>
                </c:pt>
                <c:pt idx="2">
                  <c:v>30.7</c:v>
                </c:pt>
                <c:pt idx="3">
                  <c:v>30.5</c:v>
                </c:pt>
                <c:pt idx="4">
                  <c:v>25.7</c:v>
                </c:pt>
                <c:pt idx="5">
                  <c:v>28</c:v>
                </c:pt>
                <c:pt idx="6">
                  <c:v>25.3</c:v>
                </c:pt>
                <c:pt idx="7">
                  <c:v>26.2</c:v>
                </c:pt>
                <c:pt idx="8">
                  <c:v>25.5</c:v>
                </c:pt>
                <c:pt idx="9">
                  <c:v>24.6</c:v>
                </c:pt>
                <c:pt idx="10">
                  <c:v>26.8</c:v>
                </c:pt>
                <c:pt idx="11">
                  <c:v>25.3</c:v>
                </c:pt>
                <c:pt idx="12">
                  <c:v>22.6</c:v>
                </c:pt>
                <c:pt idx="13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09-417E-9817-D7B861BDF5D4}"/>
            </c:ext>
          </c:extLst>
        </c:ser>
        <c:ser>
          <c:idx val="5"/>
          <c:order val="5"/>
          <c:tx>
            <c:strRef>
              <c:f>'List1 (2)'!$H$53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'List1 (2)'!$A$54:$A$67</c:f>
              <c:strCache>
                <c:ptCount val="14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</c:strCache>
            </c:strRef>
          </c:cat>
          <c:val>
            <c:numRef>
              <c:f>'List1 (2)'!$H$54:$H$67</c:f>
              <c:numCache>
                <c:formatCode>General</c:formatCode>
                <c:ptCount val="14"/>
                <c:pt idx="0">
                  <c:v>23.8</c:v>
                </c:pt>
                <c:pt idx="1">
                  <c:v>21.8</c:v>
                </c:pt>
                <c:pt idx="2">
                  <c:v>27.8</c:v>
                </c:pt>
                <c:pt idx="3">
                  <c:v>27.7</c:v>
                </c:pt>
                <c:pt idx="4">
                  <c:v>20.6</c:v>
                </c:pt>
                <c:pt idx="6">
                  <c:v>24.3</c:v>
                </c:pt>
                <c:pt idx="8">
                  <c:v>23.8</c:v>
                </c:pt>
                <c:pt idx="10">
                  <c:v>22.3</c:v>
                </c:pt>
                <c:pt idx="11">
                  <c:v>23.9</c:v>
                </c:pt>
                <c:pt idx="1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09-417E-9817-D7B861BDF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8659839"/>
        <c:axId val="1974309983"/>
      </c:barChart>
      <c:catAx>
        <c:axId val="2058659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5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4309983"/>
        <c:crosses val="autoZero"/>
        <c:auto val="1"/>
        <c:lblAlgn val="ctr"/>
        <c:lblOffset val="100"/>
        <c:noMultiLvlLbl val="0"/>
      </c:catAx>
      <c:valAx>
        <c:axId val="197430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8659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 dirty="0">
                <a:effectLst/>
              </a:rPr>
              <a:t>Višegodišnji prosjek utrošenih sati po </a:t>
            </a:r>
            <a:r>
              <a:rPr lang="hr-HR" sz="1800" b="0" i="0" baseline="0" dirty="0" err="1">
                <a:effectLst/>
              </a:rPr>
              <a:t>ECTS</a:t>
            </a:r>
            <a:r>
              <a:rPr lang="hr-HR" sz="1800" b="0" i="0" baseline="0" dirty="0">
                <a:effectLst/>
              </a:rPr>
              <a:t> bodu i kolegiju</a:t>
            </a:r>
            <a:endParaRPr lang="hr-HR" sz="2000" dirty="0">
              <a:effectLst/>
            </a:endParaRPr>
          </a:p>
          <a:p>
            <a:pPr>
              <a:defRPr/>
            </a:pPr>
            <a:r>
              <a:rPr lang="hr-HR" sz="2000" b="0" i="0" baseline="0" dirty="0" err="1">
                <a:effectLst/>
              </a:rPr>
              <a:t>Bilinogojstvo</a:t>
            </a:r>
            <a:endParaRPr lang="hr-HR" sz="2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03-40C2-8255-C920E7DD0C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List1!$J$54:$J$67</c:f>
                <c:numCache>
                  <c:formatCode>General</c:formatCode>
                  <c:ptCount val="14"/>
                  <c:pt idx="0">
                    <c:v>5.0749292277495321</c:v>
                  </c:pt>
                  <c:pt idx="1">
                    <c:v>4.2122867898565106</c:v>
                  </c:pt>
                  <c:pt idx="2">
                    <c:v>1.1794235880293387</c:v>
                  </c:pt>
                  <c:pt idx="3">
                    <c:v>1.8220867158288601</c:v>
                  </c:pt>
                  <c:pt idx="4">
                    <c:v>4.6469502543783179</c:v>
                  </c:pt>
                  <c:pt idx="5">
                    <c:v>1.9512218394295056</c:v>
                  </c:pt>
                  <c:pt idx="6">
                    <c:v>2.0931571051086113</c:v>
                  </c:pt>
                  <c:pt idx="7">
                    <c:v>0.57607869832746628</c:v>
                  </c:pt>
                  <c:pt idx="8">
                    <c:v>1.4152738250953414</c:v>
                  </c:pt>
                  <c:pt idx="9">
                    <c:v>4.0776913402888715</c:v>
                  </c:pt>
                  <c:pt idx="10">
                    <c:v>1.5139055452702457</c:v>
                  </c:pt>
                  <c:pt idx="11">
                    <c:v>1.8165425034021818</c:v>
                  </c:pt>
                  <c:pt idx="12">
                    <c:v>1.1622965771838674</c:v>
                  </c:pt>
                  <c:pt idx="13">
                    <c:v>0.90304854059273365</c:v>
                  </c:pt>
                </c:numCache>
              </c:numRef>
            </c:plus>
            <c:minus>
              <c:numRef>
                <c:f>List1!$J$54:$J$67</c:f>
                <c:numCache>
                  <c:formatCode>General</c:formatCode>
                  <c:ptCount val="14"/>
                  <c:pt idx="0">
                    <c:v>5.0749292277495321</c:v>
                  </c:pt>
                  <c:pt idx="1">
                    <c:v>4.2122867898565106</c:v>
                  </c:pt>
                  <c:pt idx="2">
                    <c:v>1.1794235880293387</c:v>
                  </c:pt>
                  <c:pt idx="3">
                    <c:v>1.8220867158288601</c:v>
                  </c:pt>
                  <c:pt idx="4">
                    <c:v>4.6469502543783179</c:v>
                  </c:pt>
                  <c:pt idx="5">
                    <c:v>1.9512218394295056</c:v>
                  </c:pt>
                  <c:pt idx="6">
                    <c:v>2.0931571051086113</c:v>
                  </c:pt>
                  <c:pt idx="7">
                    <c:v>0.57607869832746628</c:v>
                  </c:pt>
                  <c:pt idx="8">
                    <c:v>1.4152738250953414</c:v>
                  </c:pt>
                  <c:pt idx="9">
                    <c:v>4.0776913402888715</c:v>
                  </c:pt>
                  <c:pt idx="10">
                    <c:v>1.5139055452702457</c:v>
                  </c:pt>
                  <c:pt idx="11">
                    <c:v>1.8165425034021818</c:v>
                  </c:pt>
                  <c:pt idx="12">
                    <c:v>1.1622965771838674</c:v>
                  </c:pt>
                  <c:pt idx="13">
                    <c:v>0.90304854059273365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List1!$A$54:$A$68</c:f>
              <c:strCache>
                <c:ptCount val="15"/>
                <c:pt idx="0">
                  <c:v>Zrnate mahunarke</c:v>
                </c:pt>
                <c:pt idx="1">
                  <c:v>Žitarice</c:v>
                </c:pt>
                <c:pt idx="2">
                  <c:v>Voćarstvo</c:v>
                </c:pt>
                <c:pt idx="3">
                  <c:v>Osnove zaštite bilja</c:v>
                </c:pt>
                <c:pt idx="4">
                  <c:v>Troškovi i kalkulacije u bilinogojstvu</c:v>
                </c:pt>
                <c:pt idx="5">
                  <c:v>Vinogradarstvo i vinarstvo</c:v>
                </c:pt>
                <c:pt idx="6">
                  <c:v>Integrirana zaštita ratarskih i povrćarskih kultura</c:v>
                </c:pt>
                <c:pt idx="7">
                  <c:v>Proizvodnja i dorada sjemena</c:v>
                </c:pt>
                <c:pt idx="8">
                  <c:v>Uzgoj industrijskog bilja</c:v>
                </c:pt>
                <c:pt idx="9">
                  <c:v>Organizacija proizvodnje u bilinogojstvu</c:v>
                </c:pt>
                <c:pt idx="10">
                  <c:v>Uzgoj povrća</c:v>
                </c:pt>
                <c:pt idx="11">
                  <c:v>Hranidba bilja / Ishrana bilja</c:v>
                </c:pt>
                <c:pt idx="12">
                  <c:v>Skladištenje i upravljanje kvalitetom poljoprivrednih proizvoda</c:v>
                </c:pt>
                <c:pt idx="13">
                  <c:v>Mehanizacija u bilinogojstvu</c:v>
                </c:pt>
                <c:pt idx="14">
                  <c:v>Ukupni prosjek</c:v>
                </c:pt>
              </c:strCache>
            </c:strRef>
          </c:cat>
          <c:val>
            <c:numRef>
              <c:f>(List1!$I$54:$I$67,List1!$I$68)</c:f>
              <c:numCache>
                <c:formatCode>0.0</c:formatCode>
                <c:ptCount val="15"/>
                <c:pt idx="0">
                  <c:v>32.596666666666671</c:v>
                </c:pt>
                <c:pt idx="1">
                  <c:v>29.950000000000003</c:v>
                </c:pt>
                <c:pt idx="2">
                  <c:v>29.5</c:v>
                </c:pt>
                <c:pt idx="3">
                  <c:v>29.06</c:v>
                </c:pt>
                <c:pt idx="4">
                  <c:v>27.906666666666666</c:v>
                </c:pt>
                <c:pt idx="5">
                  <c:v>27.25</c:v>
                </c:pt>
                <c:pt idx="6">
                  <c:v>27.243333333333339</c:v>
                </c:pt>
                <c:pt idx="7">
                  <c:v>26.290000000000003</c:v>
                </c:pt>
                <c:pt idx="8">
                  <c:v>25.340000000000003</c:v>
                </c:pt>
                <c:pt idx="9">
                  <c:v>24.914999999999999</c:v>
                </c:pt>
                <c:pt idx="10">
                  <c:v>24.474999999999998</c:v>
                </c:pt>
                <c:pt idx="11">
                  <c:v>23.866666666666664</c:v>
                </c:pt>
                <c:pt idx="12">
                  <c:v>22.380000000000003</c:v>
                </c:pt>
                <c:pt idx="13">
                  <c:v>19.551666666666666</c:v>
                </c:pt>
                <c:pt idx="14">
                  <c:v>27.18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03-40C2-8255-C920E7DD0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765312"/>
        <c:axId val="306481920"/>
      </c:barChart>
      <c:catAx>
        <c:axId val="38276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481920"/>
        <c:crosses val="autoZero"/>
        <c:auto val="1"/>
        <c:lblAlgn val="ctr"/>
        <c:lblOffset val="100"/>
        <c:noMultiLvlLbl val="0"/>
      </c:catAx>
      <c:valAx>
        <c:axId val="30648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76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0F43B-2065-41BB-AC98-556A33FBBA7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CC98F-67EA-4B16-9009-2DD10AB97A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382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C98F-67EA-4B16-9009-2DD10AB97AE7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779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0D626C-FB5C-07E8-8207-876C5BF4B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4C06A38-6562-08B2-6788-5002243B4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4307516-1FF9-914C-C966-B5C38C6FE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6D56E7D-E5E2-193C-DAD8-792F4DC1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4F50F45-C5A8-E436-DC13-6622AD40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159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5DDD63-C012-7761-EE75-B449BBFD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8906233-644E-DC60-83AB-0503EE376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95304E7-14FA-49A5-E697-042CD3E7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5B75B36-56E6-1E5E-9FE9-7207C01EA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ABFBC49-D92F-08BC-4274-EEE4D389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4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B4DBF84-0863-596F-6EB7-6AFCA8F23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6A38E57-2C38-CB00-A600-99466F995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5C4194-08B0-18A6-A381-28351A18E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4F33B6-C077-F85A-AB19-31B4AAE2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4B283EA-5DD1-E7E5-A633-C843F97C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173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C993BA-F478-4170-CFBA-FFD39FE3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A69707-8D02-8D3D-7368-C372C6DC2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874F646-151F-F746-F3AB-CEC4603D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27740F6-0682-785F-EDD5-B62E58C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79E1448-52C0-DA47-2FBB-3DFC3CAB6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35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62F198-C3CD-B0B3-A27C-5AAED452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5BF5D13-E1C7-8F3D-3113-C5D8CE721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40643EE-134A-114A-39F5-44391B9D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97BF913-C318-5196-6809-9B4698D5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5F94DD9-EB49-8F24-ECDC-FF662CAC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077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D5F2CF-757A-23CE-64EA-34868489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50B09F-986B-6E25-F507-A8144BD67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05B6616-0859-7E24-FC76-C5A58BAA0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8569613-AB44-56F5-2074-1A85071B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BD4D651-C330-7E6C-EA6B-002C9DAF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2E2213E-DCD7-E9C8-754F-A8B58A70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848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CE48D8-1604-93B5-75AC-EF5689CF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DEB3D5D-CCD2-4CC4-A381-DA598E9B9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688284B-B1B0-795C-1E77-5864C2111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B25EB74-06BE-0711-8DC8-AFEA375CD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F49FB4B-29B5-07BE-0520-D8F7DD375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7232533-7881-E7E8-9074-7B4341D4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98B9D41-6078-84D1-12D4-9EC55BAE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D504D12-45BC-BE54-1E91-AC8180F6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596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B9A73C-091B-AF4F-FDD2-D3B3FFAE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43A59B9-DC56-874C-D06C-BB1E72D4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535927F-0AE1-138D-7E99-92A3A52D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6A53F85-8DEC-97EB-B129-90EFE758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559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CCE6FD9-EFA0-66A0-C05A-DC6F28EB3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E478BC4-FC15-2F97-091C-95F0F3E5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396348B-DE05-7967-4A3B-ECBFCE7D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659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FD606E-FB9B-5315-4239-545C1FE6E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7EF6D8-DA5D-785E-F7C6-12A96113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70F232D-71E1-0359-5FAF-57640B547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FBD6452-1850-88C3-823E-AD084B713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5C14415-905A-C594-3FA3-68CA3A6C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6908A22-380F-2384-1610-36483678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908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C67F3D-0FDC-874D-7285-45FC2AC8D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0326B98-6545-B48F-51D8-38CD0D262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2070FD4-A8C3-ECAE-4EC1-5B052824C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F14F398-5DA1-EFD3-3593-D42613674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E8C3A77-5224-466C-6687-700EE541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5F78E12-40DB-CE30-0F9A-DD51AA3C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573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97A3093-B269-9CCB-377C-6EE48DC3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43CE212-50BA-DDFB-F485-2402C1F5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884491C-3178-1B4B-565E-B4FE32BF6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62EDC-BE16-47D7-9AFE-26ECFF8BA9F2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9019072-35C3-9D86-750A-555BBFAED9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E03ADAE-E57F-341E-2ADE-0FECEB77C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206A-56CE-46B3-8445-4A930E29F2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89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F1618D-8DCB-3D22-39ED-AB859854F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8322"/>
          </a:xfrm>
        </p:spPr>
        <p:txBody>
          <a:bodyPr>
            <a:normAutofit/>
          </a:bodyPr>
          <a:lstStyle/>
          <a:p>
            <a:r>
              <a:rPr lang="hr-HR" sz="5400" dirty="0"/>
              <a:t>Radno opterećenje studenata po kolegijima i </a:t>
            </a:r>
            <a:r>
              <a:rPr lang="hr-HR" sz="5400" dirty="0" err="1"/>
              <a:t>ECTS</a:t>
            </a:r>
            <a:r>
              <a:rPr lang="hr-HR" sz="5400" dirty="0"/>
              <a:t> bodu</a:t>
            </a:r>
            <a:endParaRPr lang="hr-HR" sz="5400" i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26ACAA3-6D44-4199-2724-C8B0B11B6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5729" y="3793790"/>
            <a:ext cx="9144000" cy="1655762"/>
          </a:xfrm>
        </p:spPr>
        <p:txBody>
          <a:bodyPr>
            <a:normAutofit/>
          </a:bodyPr>
          <a:lstStyle/>
          <a:p>
            <a:r>
              <a:rPr lang="hr-HR" sz="3600" dirty="0"/>
              <a:t>Prijediplomski stručni studij </a:t>
            </a:r>
            <a:r>
              <a:rPr lang="hr-HR" sz="3600" i="1" dirty="0"/>
              <a:t>Poljoprivreda</a:t>
            </a:r>
          </a:p>
          <a:p>
            <a:r>
              <a:rPr lang="hr-HR" sz="3600" dirty="0"/>
              <a:t>2012. – 2022.</a:t>
            </a:r>
          </a:p>
        </p:txBody>
      </p:sp>
    </p:spTree>
    <p:extLst>
      <p:ext uri="{BB962C8B-B14F-4D97-AF65-F5344CB8AC3E}">
        <p14:creationId xmlns:p14="http://schemas.microsoft.com/office/powerpoint/2010/main" val="690805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835FBA8F-097B-4482-9552-F500A0AEB2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05066"/>
              </p:ext>
            </p:extLst>
          </p:nvPr>
        </p:nvGraphicFramePr>
        <p:xfrm>
          <a:off x="479394" y="479393"/>
          <a:ext cx="11026066" cy="5797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7056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E23FA7DC-DECE-4492-8B6B-5A5AE1C229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924633"/>
              </p:ext>
            </p:extLst>
          </p:nvPr>
        </p:nvGraphicFramePr>
        <p:xfrm>
          <a:off x="1" y="0"/>
          <a:ext cx="12192000" cy="6885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487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6EE891F5-D3D9-4443-9C65-718898CC72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546398"/>
              </p:ext>
            </p:extLst>
          </p:nvPr>
        </p:nvGraphicFramePr>
        <p:xfrm>
          <a:off x="826851" y="554476"/>
          <a:ext cx="10350230" cy="595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93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E7CFCACF-5036-4BB0-9276-B654EDA1EE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021696"/>
              </p:ext>
            </p:extLst>
          </p:nvPr>
        </p:nvGraphicFramePr>
        <p:xfrm>
          <a:off x="0" y="285749"/>
          <a:ext cx="12112336" cy="644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99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BF66D1BC-FD70-4FF7-B7C5-86C363452F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356964"/>
              </p:ext>
            </p:extLst>
          </p:nvPr>
        </p:nvGraphicFramePr>
        <p:xfrm>
          <a:off x="0" y="344032"/>
          <a:ext cx="12122590" cy="6409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1406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27A1867A-4FA2-4019-BEAE-914785D81D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7131"/>
              </p:ext>
            </p:extLst>
          </p:nvPr>
        </p:nvGraphicFramePr>
        <p:xfrm>
          <a:off x="362138" y="153909"/>
          <a:ext cx="10990907" cy="6301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327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Na malom broju kolegija studenti imaju veće radno opterećenje od dodijeljenih </a:t>
            </a:r>
            <a:r>
              <a:rPr lang="hr-HR" dirty="0" err="1"/>
              <a:t>ECTS</a:t>
            </a:r>
            <a:r>
              <a:rPr lang="hr-HR" dirty="0"/>
              <a:t> bodova, ali u razini statističke pogreške</a:t>
            </a:r>
          </a:p>
          <a:p>
            <a:r>
              <a:rPr lang="hr-HR" dirty="0"/>
              <a:t>Na većem broju kolegija studenti imaju manje radno opterećenje od dodijeljenih </a:t>
            </a:r>
            <a:r>
              <a:rPr lang="hr-HR" dirty="0" err="1"/>
              <a:t>ECTS</a:t>
            </a:r>
            <a:r>
              <a:rPr lang="hr-HR" dirty="0"/>
              <a:t> bodova</a:t>
            </a:r>
          </a:p>
          <a:p>
            <a:r>
              <a:rPr lang="hr-HR" dirty="0"/>
              <a:t>Postoje razlike između prosječnog ukupnog radnog opterećenja po </a:t>
            </a:r>
            <a:r>
              <a:rPr lang="hr-HR" dirty="0" err="1"/>
              <a:t>ECTS</a:t>
            </a:r>
            <a:r>
              <a:rPr lang="hr-HR" dirty="0"/>
              <a:t> bodu (i ukupno!) po smjerovima</a:t>
            </a:r>
          </a:p>
          <a:p>
            <a:r>
              <a:rPr lang="hr-HR" dirty="0"/>
              <a:t>Ukupno radno opterećenje studenata manje je od planiranog i ne iznosi 60 </a:t>
            </a:r>
            <a:r>
              <a:rPr lang="hr-HR" dirty="0" err="1"/>
              <a:t>ECTS</a:t>
            </a:r>
            <a:r>
              <a:rPr lang="hr-HR" dirty="0"/>
              <a:t> bodova!!! Iznimka, temelji studija i smjer </a:t>
            </a:r>
            <a:r>
              <a:rPr lang="hr-HR" dirty="0" err="1"/>
              <a:t>Bilinogojstvo</a:t>
            </a:r>
            <a:endParaRPr lang="hr-HR" dirty="0"/>
          </a:p>
          <a:p>
            <a:r>
              <a:rPr lang="hr-HR" dirty="0"/>
              <a:t>Ključna pitanja: </a:t>
            </a:r>
          </a:p>
          <a:p>
            <a:pPr lvl="1"/>
            <a:r>
              <a:rPr lang="hr-HR" b="1" dirty="0"/>
              <a:t>Postižu li studenti planirane ishode učenja s manjim radnim opterećenjem od onog procijenjenog dodijeljenim </a:t>
            </a:r>
            <a:r>
              <a:rPr lang="hr-HR" b="1" dirty="0" err="1"/>
              <a:t>ECTS</a:t>
            </a:r>
            <a:r>
              <a:rPr lang="hr-HR" b="1" dirty="0"/>
              <a:t> bodovima? Ako postižu, onda procjena opterećenja i dodijeljenih bodova nije ispravna i treba ju promijeniti!</a:t>
            </a:r>
          </a:p>
          <a:p>
            <a:pPr lvl="1"/>
            <a:r>
              <a:rPr lang="hr-HR" b="1" dirty="0"/>
              <a:t>Jesu li metode vrednovanja ishoda učenja odgovarajuće? Možemo li tvrditi da su planirani ishodi učenja ostvareni i uz manje radno opterećenje?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2427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Radno opterećenje i </a:t>
            </a:r>
            <a:r>
              <a:rPr lang="hr-HR" dirty="0" err="1"/>
              <a:t>ECTS</a:t>
            </a:r>
            <a:r>
              <a:rPr lang="hr-HR" dirty="0"/>
              <a:t> bodovi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 err="1"/>
              <a:t>Radno</a:t>
            </a:r>
            <a:r>
              <a:rPr lang="en-GB" i="1" dirty="0"/>
              <a:t> </a:t>
            </a:r>
            <a:r>
              <a:rPr lang="en-GB" i="1" dirty="0" err="1"/>
              <a:t>opterećenje</a:t>
            </a:r>
            <a:r>
              <a:rPr lang="en-GB" i="1" dirty="0"/>
              <a:t> </a:t>
            </a:r>
            <a:r>
              <a:rPr lang="en-GB" i="1" dirty="0" err="1"/>
              <a:t>procjena</a:t>
            </a:r>
            <a:r>
              <a:rPr lang="en-GB" i="1" dirty="0"/>
              <a:t> je </a:t>
            </a:r>
            <a:r>
              <a:rPr lang="en-GB" i="1" dirty="0" err="1"/>
              <a:t>vremena</a:t>
            </a:r>
            <a:r>
              <a:rPr lang="hr-HR" i="1" dirty="0"/>
              <a:t> </a:t>
            </a:r>
            <a:r>
              <a:rPr lang="en-GB" i="1" dirty="0" err="1"/>
              <a:t>koje</a:t>
            </a:r>
            <a:r>
              <a:rPr lang="en-GB" i="1" dirty="0"/>
              <a:t> je </a:t>
            </a:r>
            <a:r>
              <a:rPr lang="en-GB" i="1" dirty="0" err="1"/>
              <a:t>pojedincu</a:t>
            </a:r>
            <a:r>
              <a:rPr lang="en-GB" i="1" dirty="0"/>
              <a:t> </a:t>
            </a:r>
            <a:r>
              <a:rPr lang="en-GB" b="1" i="1" dirty="0" err="1"/>
              <a:t>prosječno</a:t>
            </a:r>
            <a:r>
              <a:rPr lang="en-GB" b="1" i="1" dirty="0"/>
              <a:t> </a:t>
            </a:r>
            <a:r>
              <a:rPr lang="en-GB" i="1" dirty="0" err="1"/>
              <a:t>potrebno</a:t>
            </a:r>
            <a:r>
              <a:rPr lang="en-GB" i="1" dirty="0"/>
              <a:t> za</a:t>
            </a:r>
            <a:r>
              <a:rPr lang="hr-HR" i="1" dirty="0"/>
              <a:t> </a:t>
            </a:r>
            <a:r>
              <a:rPr lang="en-GB" i="1" dirty="0" err="1"/>
              <a:t>obavljanje</a:t>
            </a:r>
            <a:r>
              <a:rPr lang="en-GB" i="1" dirty="0"/>
              <a:t> </a:t>
            </a:r>
            <a:r>
              <a:rPr lang="en-GB" b="1" i="1" dirty="0" err="1"/>
              <a:t>svih</a:t>
            </a:r>
            <a:r>
              <a:rPr lang="en-GB" b="1" i="1" dirty="0"/>
              <a:t> </a:t>
            </a:r>
            <a:r>
              <a:rPr lang="en-GB" b="1" i="1" dirty="0" err="1"/>
              <a:t>aktivnosti</a:t>
            </a:r>
            <a:r>
              <a:rPr lang="en-GB" b="1" i="1" dirty="0"/>
              <a:t> </a:t>
            </a:r>
            <a:r>
              <a:rPr lang="en-GB" b="1" i="1" dirty="0" err="1"/>
              <a:t>vezanih</a:t>
            </a:r>
            <a:r>
              <a:rPr lang="en-GB" b="1" i="1" dirty="0"/>
              <a:t> </a:t>
            </a:r>
            <a:r>
              <a:rPr lang="en-GB" b="1" i="1" dirty="0" err="1"/>
              <a:t>uz</a:t>
            </a:r>
            <a:r>
              <a:rPr lang="en-GB" b="1" i="1" dirty="0"/>
              <a:t> </a:t>
            </a:r>
            <a:r>
              <a:rPr lang="en-GB" b="1" i="1" dirty="0" err="1"/>
              <a:t>učenje</a:t>
            </a:r>
            <a:r>
              <a:rPr lang="en-GB" i="1" dirty="0"/>
              <a:t>,</a:t>
            </a:r>
            <a:r>
              <a:rPr lang="hr-HR" i="1" dirty="0"/>
              <a:t> </a:t>
            </a:r>
            <a:r>
              <a:rPr lang="en-GB" i="1" dirty="0" err="1"/>
              <a:t>poput</a:t>
            </a:r>
            <a:r>
              <a:rPr lang="en-GB" i="1" dirty="0"/>
              <a:t> </a:t>
            </a:r>
            <a:r>
              <a:rPr lang="en-GB" i="1" dirty="0" err="1"/>
              <a:t>predavanja</a:t>
            </a:r>
            <a:r>
              <a:rPr lang="en-GB" i="1" dirty="0"/>
              <a:t>, </a:t>
            </a:r>
            <a:r>
              <a:rPr lang="en-GB" i="1" dirty="0" err="1"/>
              <a:t>seminara</a:t>
            </a:r>
            <a:r>
              <a:rPr lang="en-GB" i="1" dirty="0"/>
              <a:t>, </a:t>
            </a:r>
            <a:r>
              <a:rPr lang="en-GB" i="1" dirty="0" err="1"/>
              <a:t>projekata</a:t>
            </a:r>
            <a:r>
              <a:rPr lang="en-GB" i="1" dirty="0"/>
              <a:t>,</a:t>
            </a:r>
            <a:r>
              <a:rPr lang="hr-HR" i="1" dirty="0"/>
              <a:t> </a:t>
            </a:r>
            <a:r>
              <a:rPr lang="en-GB" i="1" dirty="0" err="1"/>
              <a:t>vježbi</a:t>
            </a:r>
            <a:r>
              <a:rPr lang="en-GB" i="1" dirty="0"/>
              <a:t>, </a:t>
            </a:r>
            <a:r>
              <a:rPr lang="en-GB" i="1" dirty="0" err="1"/>
              <a:t>stručne</a:t>
            </a:r>
            <a:r>
              <a:rPr lang="en-GB" i="1" dirty="0"/>
              <a:t> </a:t>
            </a:r>
            <a:r>
              <a:rPr lang="en-GB" i="1" dirty="0" err="1"/>
              <a:t>prakse</a:t>
            </a:r>
            <a:r>
              <a:rPr lang="en-GB" i="1" dirty="0"/>
              <a:t> </a:t>
            </a:r>
            <a:r>
              <a:rPr lang="en-GB" b="1" i="1" dirty="0"/>
              <a:t>i </a:t>
            </a:r>
            <a:r>
              <a:rPr lang="en-GB" b="1" i="1" dirty="0" err="1"/>
              <a:t>samostalnog</a:t>
            </a:r>
            <a:r>
              <a:rPr lang="en-GB" b="1" i="1" dirty="0"/>
              <a:t> </a:t>
            </a:r>
            <a:r>
              <a:rPr lang="en-GB" b="1" i="1" dirty="0" err="1"/>
              <a:t>učenja</a:t>
            </a:r>
            <a:r>
              <a:rPr lang="en-GB" i="1" dirty="0"/>
              <a:t>,</a:t>
            </a:r>
            <a:r>
              <a:rPr lang="hr-HR" i="1" dirty="0"/>
              <a:t> </a:t>
            </a:r>
            <a:r>
              <a:rPr lang="en-GB" i="1" dirty="0" err="1"/>
              <a:t>koje</a:t>
            </a:r>
            <a:r>
              <a:rPr lang="en-GB" i="1" dirty="0"/>
              <a:t> </a:t>
            </a:r>
            <a:r>
              <a:rPr lang="en-GB" i="1" dirty="0" err="1"/>
              <a:t>su</a:t>
            </a:r>
            <a:r>
              <a:rPr lang="en-GB" i="1" dirty="0"/>
              <a:t> </a:t>
            </a:r>
            <a:r>
              <a:rPr lang="en-GB" b="1" i="1" dirty="0" err="1"/>
              <a:t>potrebne</a:t>
            </a:r>
            <a:r>
              <a:rPr lang="en-GB" b="1" i="1" dirty="0"/>
              <a:t> za </a:t>
            </a:r>
            <a:r>
              <a:rPr lang="en-GB" b="1" i="1" dirty="0" err="1"/>
              <a:t>stjecanje</a:t>
            </a:r>
            <a:r>
              <a:rPr lang="en-GB" b="1" i="1" dirty="0"/>
              <a:t> </a:t>
            </a:r>
            <a:r>
              <a:rPr lang="en-GB" b="1" i="1" dirty="0" err="1"/>
              <a:t>definiranih</a:t>
            </a:r>
            <a:r>
              <a:rPr lang="hr-HR" b="1" i="1" dirty="0"/>
              <a:t> </a:t>
            </a:r>
            <a:r>
              <a:rPr lang="en-GB" b="1" i="1" dirty="0" err="1"/>
              <a:t>ishoda</a:t>
            </a:r>
            <a:r>
              <a:rPr lang="en-GB" b="1" i="1" dirty="0"/>
              <a:t> </a:t>
            </a:r>
            <a:r>
              <a:rPr lang="en-GB" b="1" i="1" dirty="0" err="1"/>
              <a:t>učenja</a:t>
            </a:r>
            <a:r>
              <a:rPr lang="en-GB" b="1" i="1" dirty="0"/>
              <a:t> </a:t>
            </a:r>
            <a:r>
              <a:rPr lang="en-GB" i="1" dirty="0"/>
              <a:t>u </a:t>
            </a:r>
            <a:r>
              <a:rPr lang="en-GB" i="1" dirty="0" err="1"/>
              <a:t>formalnom</a:t>
            </a:r>
            <a:r>
              <a:rPr lang="en-GB" i="1" dirty="0"/>
              <a:t> </a:t>
            </a:r>
            <a:r>
              <a:rPr lang="en-GB" i="1" dirty="0" err="1"/>
              <a:t>okruženju</a:t>
            </a:r>
            <a:r>
              <a:rPr lang="en-GB" i="1" dirty="0"/>
              <a:t> za</a:t>
            </a:r>
            <a:r>
              <a:rPr lang="hr-HR" i="1" dirty="0"/>
              <a:t> </a:t>
            </a:r>
            <a:r>
              <a:rPr lang="en-GB" i="1" dirty="0" err="1"/>
              <a:t>učenje</a:t>
            </a:r>
            <a:r>
              <a:rPr lang="en-GB" dirty="0"/>
              <a:t>. </a:t>
            </a:r>
            <a:r>
              <a:rPr lang="hr-HR" dirty="0"/>
              <a:t>(Vodič za korisnike </a:t>
            </a:r>
            <a:r>
              <a:rPr lang="hr-HR" dirty="0" err="1"/>
              <a:t>ECTS</a:t>
            </a:r>
            <a:r>
              <a:rPr lang="hr-HR" dirty="0"/>
              <a:t> bodova, 2015) – izraženo u </a:t>
            </a:r>
            <a:r>
              <a:rPr lang="hr-HR" dirty="0" err="1"/>
              <a:t>ECTS</a:t>
            </a:r>
            <a:r>
              <a:rPr lang="hr-HR" dirty="0"/>
              <a:t> bodovima</a:t>
            </a:r>
          </a:p>
          <a:p>
            <a:r>
              <a:rPr lang="hr-HR" b="1" dirty="0"/>
              <a:t>Jedna akademska godina – 60 </a:t>
            </a:r>
            <a:r>
              <a:rPr lang="hr-HR" b="1" dirty="0" err="1"/>
              <a:t>ECTS</a:t>
            </a:r>
            <a:r>
              <a:rPr lang="hr-HR" b="1" dirty="0"/>
              <a:t> bodova</a:t>
            </a:r>
          </a:p>
          <a:p>
            <a:r>
              <a:rPr lang="hr-HR" dirty="0" err="1"/>
              <a:t>ZZDVO</a:t>
            </a:r>
            <a:r>
              <a:rPr lang="hr-HR" dirty="0"/>
              <a:t> (NN 139/13)  - </a:t>
            </a:r>
            <a:r>
              <a:rPr lang="hr-HR" b="1" dirty="0"/>
              <a:t>1 </a:t>
            </a:r>
            <a:r>
              <a:rPr lang="hr-HR" b="1" dirty="0" err="1"/>
              <a:t>ECTS</a:t>
            </a:r>
            <a:r>
              <a:rPr lang="hr-HR" b="1" dirty="0"/>
              <a:t> bod = 25 – 30 sati rada </a:t>
            </a:r>
            <a:r>
              <a:rPr lang="hr-HR" dirty="0"/>
              <a:t>(ukupno po akademskoj godini 1500 -1800 sati rada)</a:t>
            </a:r>
          </a:p>
          <a:p>
            <a:r>
              <a:rPr lang="hr-HR" dirty="0" err="1"/>
              <a:t>ZVOZD</a:t>
            </a:r>
            <a:r>
              <a:rPr lang="hr-HR" dirty="0"/>
              <a:t> (NN 119/22) - </a:t>
            </a:r>
            <a:r>
              <a:rPr lang="hr-HR" b="1" dirty="0"/>
              <a:t>1 </a:t>
            </a:r>
            <a:r>
              <a:rPr lang="hr-HR" b="1" dirty="0" err="1"/>
              <a:t>ECTS</a:t>
            </a:r>
            <a:r>
              <a:rPr lang="hr-HR" b="1" dirty="0"/>
              <a:t> bod = 30 sati rada </a:t>
            </a:r>
            <a:r>
              <a:rPr lang="hr-HR" dirty="0"/>
              <a:t>(ukupno po akademskoj godini 1800 sati rada)</a:t>
            </a:r>
          </a:p>
          <a:p>
            <a:r>
              <a:rPr lang="hr-HR" dirty="0"/>
              <a:t>Prijediplomski stručni studij Poljoprivreda – </a:t>
            </a:r>
            <a:r>
              <a:rPr lang="hr-HR" b="1" dirty="0"/>
              <a:t>1 </a:t>
            </a:r>
            <a:r>
              <a:rPr lang="hr-HR" b="1" dirty="0" err="1"/>
              <a:t>ECTS</a:t>
            </a:r>
            <a:r>
              <a:rPr lang="hr-HR" b="1" dirty="0"/>
              <a:t> bod = 15 sati direktne nastave + samostalno učenje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96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Anketni upitnik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Studenti su pitani o vremenu samostalnog rada za pojedinu aktivnost koja se vrednuje prema izvedbenom planu kolegija</a:t>
            </a:r>
          </a:p>
          <a:p>
            <a:r>
              <a:rPr lang="hr-HR" dirty="0"/>
              <a:t>Satima samostalnog rada pribrojeni su sati direktne nastave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88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Grafikon 13">
            <a:extLst>
              <a:ext uri="{FF2B5EF4-FFF2-40B4-BE49-F238E27FC236}">
                <a16:creationId xmlns:a16="http://schemas.microsoft.com/office/drawing/2014/main" id="{13554234-FE03-411B-A5E4-D1BC342F12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607248"/>
              </p:ext>
            </p:extLst>
          </p:nvPr>
        </p:nvGraphicFramePr>
        <p:xfrm>
          <a:off x="124307" y="707103"/>
          <a:ext cx="11620432" cy="5814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598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39CDBA2C-ADEC-401A-88F8-4C3C6808B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236402"/>
              </p:ext>
            </p:extLst>
          </p:nvPr>
        </p:nvGraphicFramePr>
        <p:xfrm>
          <a:off x="796529" y="409690"/>
          <a:ext cx="10321125" cy="5683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63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BE560B1C-C3B7-4A90-A119-780107243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416559"/>
              </p:ext>
            </p:extLst>
          </p:nvPr>
        </p:nvGraphicFramePr>
        <p:xfrm>
          <a:off x="-77821" y="340468"/>
          <a:ext cx="12091481" cy="651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762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662D2E66-B9EE-4873-86B2-C3333C136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631786"/>
              </p:ext>
            </p:extLst>
          </p:nvPr>
        </p:nvGraphicFramePr>
        <p:xfrm>
          <a:off x="1050883" y="466715"/>
          <a:ext cx="10090234" cy="5924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5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7CE48007-D2D4-4D4D-8FE2-ACCAE31734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634737"/>
              </p:ext>
            </p:extLst>
          </p:nvPr>
        </p:nvGraphicFramePr>
        <p:xfrm>
          <a:off x="0" y="68094"/>
          <a:ext cx="12192000" cy="6789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2069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509F2A5A-3407-454A-984F-7A0058591F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045097"/>
              </p:ext>
            </p:extLst>
          </p:nvPr>
        </p:nvGraphicFramePr>
        <p:xfrm>
          <a:off x="514906" y="532660"/>
          <a:ext cx="10999432" cy="583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3199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E9DFF8A16AFE4F852D0E605A669143" ma:contentTypeVersion="10" ma:contentTypeDescription="Stvaranje novog dokumenta." ma:contentTypeScope="" ma:versionID="673271e619811fba46afc4b7ee99b6e2">
  <xsd:schema xmlns:xsd="http://www.w3.org/2001/XMLSchema" xmlns:xs="http://www.w3.org/2001/XMLSchema" xmlns:p="http://schemas.microsoft.com/office/2006/metadata/properties" xmlns:ns3="e4e8d48a-a2b7-4ebe-a165-aea7c6ebed80" xmlns:ns4="81493ab9-551b-4fa5-9c91-79e6f13aae5a" targetNamespace="http://schemas.microsoft.com/office/2006/metadata/properties" ma:root="true" ma:fieldsID="e41f07db32eafd835b60d69744ab2af5" ns3:_="" ns4:_="">
    <xsd:import namespace="e4e8d48a-a2b7-4ebe-a165-aea7c6ebed80"/>
    <xsd:import namespace="81493ab9-551b-4fa5-9c91-79e6f13aae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d48a-a2b7-4ebe-a165-aea7c6ebe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93ab9-551b-4fa5-9c91-79e6f13aa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0D543F-87A0-41C9-9B11-7C1D0BADE0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d48a-a2b7-4ebe-a165-aea7c6ebed80"/>
    <ds:schemaRef ds:uri="81493ab9-551b-4fa5-9c91-79e6f13aae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BA3C6-C126-4F03-B47A-07B5E0219F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2D8D55-E48B-4697-9E53-7AA96BD7C000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81493ab9-551b-4fa5-9c91-79e6f13aae5a"/>
    <ds:schemaRef ds:uri="http://schemas.openxmlformats.org/package/2006/metadata/core-properties"/>
    <ds:schemaRef ds:uri="http://schemas.microsoft.com/office/infopath/2007/PartnerControls"/>
    <ds:schemaRef ds:uri="e4e8d48a-a2b7-4ebe-a165-aea7c6ebed8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478</Words>
  <Application>Microsoft Office PowerPoint</Application>
  <PresentationFormat>Široki zaslon</PresentationFormat>
  <Paragraphs>46</Paragraphs>
  <Slides>16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sustava Office</vt:lpstr>
      <vt:lpstr>Radno opterećenje studenata po kolegijima i ECTS bodu</vt:lpstr>
      <vt:lpstr>Radno opterećenje i ECTS bodovi</vt:lpstr>
      <vt:lpstr>Anketni upitnik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Radno opterećenje studenata po kolegijima</dc:title>
  <dc:creator>Marijana Ivanek-Martinčić</dc:creator>
  <cp:lastModifiedBy>Miomir Stojnović</cp:lastModifiedBy>
  <cp:revision>26</cp:revision>
  <dcterms:created xsi:type="dcterms:W3CDTF">2023-04-18T19:36:34Z</dcterms:created>
  <dcterms:modified xsi:type="dcterms:W3CDTF">2023-09-05T06:51:44Z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0x0101005CE9DFF8A16AFE4F852D0E605A669143</vt:lpwstr>
  </property>
</Properties>
</file>