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30"/>
  </p:notesMasterIdLst>
  <p:sldIdLst>
    <p:sldId id="256" r:id="rId2"/>
    <p:sldId id="282" r:id="rId3"/>
    <p:sldId id="283" r:id="rId4"/>
    <p:sldId id="257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4" r:id="rId26"/>
    <p:sldId id="285" r:id="rId27"/>
    <p:sldId id="286" r:id="rId28"/>
    <p:sldId id="28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86385" autoAdjust="0"/>
  </p:normalViewPr>
  <p:slideViewPr>
    <p:cSldViewPr snapToGrid="0">
      <p:cViewPr varScale="1">
        <p:scale>
          <a:sx n="70" d="100"/>
          <a:sy n="70" d="100"/>
        </p:scale>
        <p:origin x="82" y="379"/>
      </p:cViewPr>
      <p:guideLst/>
    </p:cSldViewPr>
  </p:slideViewPr>
  <p:outlineViewPr>
    <p:cViewPr>
      <p:scale>
        <a:sx n="33" d="100"/>
        <a:sy n="33" d="100"/>
      </p:scale>
      <p:origin x="0" y="-11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AD91F-8493-4F34-A909-041A5FDD2A35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54141-D6D5-4CC9-9F4B-8E9EF6C96C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417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254141-D6D5-4CC9-9F4B-8E9EF6C96CE7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5212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254141-D6D5-4CC9-9F4B-8E9EF6C96CE7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358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17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8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91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85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57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74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19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8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61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28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79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D2B8E8C-F645-EC5E-B921-EBDAFA09E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hr-HR" dirty="0"/>
              <a:t>Zadovoljstvo studijskim programom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A44AB57-FB99-AE73-4CC8-7177BA8F9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hr-HR" sz="2800" b="1" dirty="0"/>
              <a:t>Stručni prijediplomski studij </a:t>
            </a:r>
            <a:r>
              <a:rPr lang="hr-HR" sz="2800" b="1" i="1" dirty="0"/>
              <a:t>Poljoprivreda</a:t>
            </a:r>
          </a:p>
          <a:p>
            <a:r>
              <a:rPr lang="hr-HR" sz="2800" b="1" dirty="0"/>
              <a:t>Ak. god. 2023./2024.</a:t>
            </a:r>
          </a:p>
        </p:txBody>
      </p:sp>
      <p:pic>
        <p:nvPicPr>
          <p:cNvPr id="4" name="Picture 3" descr="School desk with books and pencils with chalkboard in background">
            <a:extLst>
              <a:ext uri="{FF2B5EF4-FFF2-40B4-BE49-F238E27FC236}">
                <a16:creationId xmlns:a16="http://schemas.microsoft.com/office/drawing/2014/main" id="{BBE9851D-E068-0B85-6D13-53BA71195D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640"/>
          <a:stretch/>
        </p:blipFill>
        <p:spPr>
          <a:xfrm>
            <a:off x="0" y="1918495"/>
            <a:ext cx="5850384" cy="3021010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400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394445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Jasna je međusobna povezanost predmeta unutar studijskog programa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799102"/>
              </p:ext>
            </p:extLst>
          </p:nvPr>
        </p:nvGraphicFramePr>
        <p:xfrm>
          <a:off x="602915" y="1400065"/>
          <a:ext cx="10377946" cy="3392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960">
                  <a:extLst>
                    <a:ext uri="{9D8B030D-6E8A-4147-A177-3AD203B41FA5}">
                      <a16:colId xmlns:a16="http://schemas.microsoft.com/office/drawing/2014/main" val="2302146726"/>
                    </a:ext>
                  </a:extLst>
                </a:gridCol>
                <a:gridCol w="358808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Raspored predmeta bi trebao biti drugačiji (ne navode kakav)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Neki predmeti jesu, a neki nisu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Na pojedinim predmetima to nije bilo jasno.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Postoje predmeti koji se ponavljaju, neki bi se mogli staviti u isti predmet, neki su nepotrebni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Baš i ne kod svih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Jedan drugog nadopunjuju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4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Imao/la sam dovoljno vremena za savladavanje studijskog programa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245686"/>
              </p:ext>
            </p:extLst>
          </p:nvPr>
        </p:nvGraphicFramePr>
        <p:xfrm>
          <a:off x="907027" y="1426497"/>
          <a:ext cx="10377945" cy="3469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457">
                  <a:extLst>
                    <a:ext uri="{9D8B030D-6E8A-4147-A177-3AD203B41FA5}">
                      <a16:colId xmlns:a16="http://schemas.microsoft.com/office/drawing/2014/main" val="3403314694"/>
                    </a:ext>
                  </a:extLst>
                </a:gridCol>
                <a:gridCol w="295049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95049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950496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tko, nije do programa, mi smo previše lijeni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Ovisno o tome koliko je koji student učio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Bilo je dovoljno vremena.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 neke predmete i završni rad trebalo mi je više vremena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 vrijeme ispitnih rokova puno je predmeta nagurano u isti dan ili dan za danom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Stvarno je dovoljno vremen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Ma i previše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Ima dosta posla izvan nastave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31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9621"/>
            <a:ext cx="10515600" cy="103644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materijali bili su korisni i dostatni (studijske informacije na Internet stranici VGUK, skripte nastavnika, udžbenici, prezentacije i pisani materijali nastavnika …)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586129"/>
              </p:ext>
            </p:extLst>
          </p:nvPr>
        </p:nvGraphicFramePr>
        <p:xfrm>
          <a:off x="666039" y="2462538"/>
          <a:ext cx="10377947" cy="308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469">
                  <a:extLst>
                    <a:ext uri="{9D8B030D-6E8A-4147-A177-3AD203B41FA5}">
                      <a16:colId xmlns:a16="http://schemas.microsoft.com/office/drawing/2014/main" val="3658635645"/>
                    </a:ext>
                  </a:extLst>
                </a:gridCol>
                <a:gridCol w="298982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98982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989826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Svi potrebni materijali dostupni su studentima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Moglo bi bolje, razumljivije i korisnije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 većinu predmeta jesu, ali za neke nisu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kod kojeg profesora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486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677" y="202421"/>
            <a:ext cx="10758950" cy="103644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Radno opterećenje iskazano u ECTS bodovima po predmetima u studijskom programu bilo je objektivno (Kolegiji s istim brojem ECTS bodova zahtijevali su podjednako radno opterećenje (samostalni rad, učenje, pisanje seminara i sl.)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370137"/>
              </p:ext>
            </p:extLst>
          </p:nvPr>
        </p:nvGraphicFramePr>
        <p:xfrm>
          <a:off x="452284" y="1672590"/>
          <a:ext cx="11181735" cy="4764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340">
                  <a:extLst>
                    <a:ext uri="{9D8B030D-6E8A-4147-A177-3AD203B41FA5}">
                      <a16:colId xmlns:a16="http://schemas.microsoft.com/office/drawing/2014/main" val="1313925246"/>
                    </a:ext>
                  </a:extLst>
                </a:gridCol>
                <a:gridCol w="3929551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851422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851422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4,2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Definitivno ne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Neki predmeti nose previše ECTS-a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ECTS bodovi nisu raspoređeni prema težini predmeta.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Pojedini predmeti imaju malo ECTS bodova, a previše očekivanja i obaveza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Većina predmeta je dobro iskazana u ECTS bodovima, ali ima onih koji su zahtjevali puno više truda, a neki manje od broja ECTS bodova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Ne, za neke predmete koji imaju 2,5 bodova smo morali raditi više nego za neke koji imaju 6 bodova.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055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677" y="202421"/>
            <a:ext cx="1075895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Prilikom izvođenja studijskog programa u nastavi je primjenjivana suvremena tehnologija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274010"/>
              </p:ext>
            </p:extLst>
          </p:nvPr>
        </p:nvGraphicFramePr>
        <p:xfrm>
          <a:off x="663677" y="1474839"/>
          <a:ext cx="10377946" cy="308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741">
                  <a:extLst>
                    <a:ext uri="{9D8B030D-6E8A-4147-A177-3AD203B41FA5}">
                      <a16:colId xmlns:a16="http://schemas.microsoft.com/office/drawing/2014/main" val="1869137585"/>
                    </a:ext>
                  </a:extLst>
                </a:gridCol>
                <a:gridCol w="3053735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053735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053735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, profesori se trude i koriste nove tehnologije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ali ovisi od predmeta do predmeta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Korištena je sva dostupna tehnologija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Moglo bi se više koristiti suvremenom tehnologijom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U pravilu 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346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Tjekom nastave dobio/la sam uvid u najnovije trendove u području struke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660986"/>
              </p:ext>
            </p:extLst>
          </p:nvPr>
        </p:nvGraphicFramePr>
        <p:xfrm>
          <a:off x="769373" y="1351935"/>
          <a:ext cx="10999840" cy="2859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11">
                  <a:extLst>
                    <a:ext uri="{9D8B030D-6E8A-4147-A177-3AD203B41FA5}">
                      <a16:colId xmlns:a16="http://schemas.microsoft.com/office/drawing/2014/main" val="546991349"/>
                    </a:ext>
                  </a:extLst>
                </a:gridCol>
                <a:gridCol w="5090253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35178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350893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 R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  <a:endParaRPr lang="hr-H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>
                          <a:latin typeface="Arial Narrow" panose="020B0606020202030204" pitchFamily="34" charset="0"/>
                        </a:rPr>
                        <a:t>10</a:t>
                      </a:r>
                      <a:endParaRPr lang="hr-HR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Nismo se u potpunosti upoznali sa svim novim trendovima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Novije trendove za Hrvatsku da, ali za svijet ne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Voljeli bismo na VUK-u vidjeti noviju mehanizaciju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pogotovo u voćarstvu i vinarstvu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kod kojeg profesora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baš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365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Odnos između teoretskog i praktičnog dijela nastave bio je primjeren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318883"/>
              </p:ext>
            </p:extLst>
          </p:nvPr>
        </p:nvGraphicFramePr>
        <p:xfrm>
          <a:off x="907027" y="1426497"/>
          <a:ext cx="10377945" cy="2707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470">
                  <a:extLst>
                    <a:ext uri="{9D8B030D-6E8A-4147-A177-3AD203B41FA5}">
                      <a16:colId xmlns:a16="http://schemas.microsoft.com/office/drawing/2014/main" val="1484022641"/>
                    </a:ext>
                  </a:extLst>
                </a:gridCol>
                <a:gridCol w="2989825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989825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989825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633189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Većina teorije viđena je i u praksi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no korisno bi bilo više praktičnog dijela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možemo naučiti praktični dio ako samo čistimo štalu i peremo prozore 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Nedostaju neke stvari koje bi se mogle raditi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643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Praksa u Učilišnim praktikumima bila je korisna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557840"/>
              </p:ext>
            </p:extLst>
          </p:nvPr>
        </p:nvGraphicFramePr>
        <p:xfrm>
          <a:off x="470719" y="1272043"/>
          <a:ext cx="11281309" cy="2173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989">
                  <a:extLst>
                    <a:ext uri="{9D8B030D-6E8A-4147-A177-3AD203B41FA5}">
                      <a16:colId xmlns:a16="http://schemas.microsoft.com/office/drawing/2014/main" val="2421118718"/>
                    </a:ext>
                  </a:extLst>
                </a:gridCol>
                <a:gridCol w="2888099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623821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033400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68427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no treba je više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vrlo korisna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Nije, teoretska znanja nisu primjenjivana u praktičnom dijelu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baš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Moramo znati i za čizme i za lopatu!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Za smjer MUP nikako nije bila korisna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927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93" y="254442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Završna stručna praksa bila je korisna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244038"/>
              </p:ext>
            </p:extLst>
          </p:nvPr>
        </p:nvGraphicFramePr>
        <p:xfrm>
          <a:off x="502675" y="1477485"/>
          <a:ext cx="11186649" cy="2804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350">
                  <a:extLst>
                    <a:ext uri="{9D8B030D-6E8A-4147-A177-3AD203B41FA5}">
                      <a16:colId xmlns:a16="http://schemas.microsoft.com/office/drawing/2014/main" val="808403167"/>
                    </a:ext>
                  </a:extLst>
                </a:gridCol>
                <a:gridCol w="3402099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99007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451121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7226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najkorisniji dio nakon teorije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Ne, radio sam poslove koje kad završim ne bih trebao raditi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Ovisno o mjestu obavljanja prakse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Bila je korisna jer smo si ju sami izabrali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Da, zato što smo radili ono što je povezano sa smjerom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639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59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Terenska nastava tijekom studijskog programa bila je korisna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552507"/>
              </p:ext>
            </p:extLst>
          </p:nvPr>
        </p:nvGraphicFramePr>
        <p:xfrm>
          <a:off x="656305" y="946785"/>
          <a:ext cx="10377946" cy="3773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496">
                  <a:extLst>
                    <a:ext uri="{9D8B030D-6E8A-4147-A177-3AD203B41FA5}">
                      <a16:colId xmlns:a16="http://schemas.microsoft.com/office/drawing/2014/main" val="3665211011"/>
                    </a:ext>
                  </a:extLst>
                </a:gridCol>
                <a:gridCol w="391255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9492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vidjeli smo ono što smo učili u teoriji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Premalo terenske nastave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Korisna terenska nastava iz vinarstva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kod nekih nastavnika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Ne, jer nismo išli na terenske koje su nam bile obećane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Smatram to velikim problemom, profesori obećaju terensku i na koncu ništa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pl-PL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14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C0406-95E1-1F57-DCBA-CD650DF8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Podaci o anketi i ispitanicima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917904-2E75-ABE4-BE06-63FDF59F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>
                <a:latin typeface="Arial Narrow" panose="020B0606020202030204" pitchFamily="34" charset="0"/>
              </a:rPr>
              <a:t>Istraživanje mišljenja </a:t>
            </a:r>
            <a:r>
              <a:rPr lang="hr-HR" b="1" dirty="0">
                <a:latin typeface="Arial Narrow" panose="020B0606020202030204" pitchFamily="34" charset="0"/>
              </a:rPr>
              <a:t>redovitih</a:t>
            </a:r>
            <a:r>
              <a:rPr lang="hr-HR" dirty="0">
                <a:latin typeface="Arial Narrow" panose="020B0606020202030204" pitchFamily="34" charset="0"/>
              </a:rPr>
              <a:t> studenata o studijskom programu SPS </a:t>
            </a:r>
            <a:r>
              <a:rPr lang="hr-HR" i="1" dirty="0">
                <a:latin typeface="Arial Narrow" panose="020B0606020202030204" pitchFamily="34" charset="0"/>
              </a:rPr>
              <a:t>Poljoprivreda</a:t>
            </a:r>
            <a:r>
              <a:rPr lang="hr-HR" dirty="0">
                <a:latin typeface="Arial Narrow" panose="020B0606020202030204" pitchFamily="34" charset="0"/>
              </a:rPr>
              <a:t> provedeno je nakon obavljene završne stručne prakse 6. semestra (apsolventi) kroz panel raspravu.</a:t>
            </a:r>
          </a:p>
          <a:p>
            <a:r>
              <a:rPr lang="hr-HR" dirty="0">
                <a:latin typeface="Arial Narrow" panose="020B0606020202030204" pitchFamily="34" charset="0"/>
              </a:rPr>
              <a:t>Studenti su u jednoj ili više grupa po svakom studijskom smjeru odgovarali na pripremljena pitanja, a ocjene i komentare iznosio je po jedan predstavnik grupe</a:t>
            </a:r>
          </a:p>
          <a:p>
            <a:r>
              <a:rPr lang="hr-HR" dirty="0">
                <a:latin typeface="Arial Narrow" panose="020B0606020202030204" pitchFamily="34" charset="0"/>
              </a:rPr>
              <a:t>Tvrdnje postavljene u anketi ocjenjivali su </a:t>
            </a:r>
            <a:r>
              <a:rPr lang="hr-HR" b="1" dirty="0">
                <a:latin typeface="Arial Narrow" panose="020B0606020202030204" pitchFamily="34" charset="0"/>
              </a:rPr>
              <a:t>s ocjenama od 1-10 </a:t>
            </a:r>
            <a:r>
              <a:rPr lang="hr-HR" dirty="0">
                <a:latin typeface="Arial Narrow" panose="020B0606020202030204" pitchFamily="34" charset="0"/>
              </a:rPr>
              <a:t>te su uz postavljene tvrdnje studenti osim ocjena davali i komentare</a:t>
            </a:r>
          </a:p>
          <a:p>
            <a:r>
              <a:rPr lang="hr-HR" dirty="0">
                <a:latin typeface="Arial Narrow" panose="020B0606020202030204" pitchFamily="34" charset="0"/>
              </a:rPr>
              <a:t>Istraživanje među studentima u </a:t>
            </a:r>
            <a:r>
              <a:rPr lang="hr-HR" b="1" dirty="0">
                <a:latin typeface="Arial Narrow" panose="020B0606020202030204" pitchFamily="34" charset="0"/>
              </a:rPr>
              <a:t>izvanrednom statusu </a:t>
            </a:r>
            <a:r>
              <a:rPr lang="hr-HR" dirty="0">
                <a:latin typeface="Arial Narrow" panose="020B0606020202030204" pitchFamily="34" charset="0"/>
              </a:rPr>
              <a:t>provedeno je također nakon završne stručne prakse, anonimno, online upitnikom</a:t>
            </a:r>
          </a:p>
        </p:txBody>
      </p:sp>
    </p:spTree>
    <p:extLst>
      <p:ext uri="{BB962C8B-B14F-4D97-AF65-F5344CB8AC3E}">
        <p14:creationId xmlns:p14="http://schemas.microsoft.com/office/powerpoint/2010/main" val="2784058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Nastavnici su djelovali motivirajuće na mene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729785"/>
              </p:ext>
            </p:extLst>
          </p:nvPr>
        </p:nvGraphicFramePr>
        <p:xfrm>
          <a:off x="907027" y="1426497"/>
          <a:ext cx="10377945" cy="2173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496">
                  <a:extLst>
                    <a:ext uri="{9D8B030D-6E8A-4147-A177-3AD203B41FA5}">
                      <a16:colId xmlns:a16="http://schemas.microsoft.com/office/drawing/2014/main" val="1377600089"/>
                    </a:ext>
                  </a:extLst>
                </a:gridCol>
                <a:gridCol w="3068483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06848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068483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koji profesor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Neki su me nastavnici poticali da dam najbolje od sebe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Ovisi o nastavniku,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Neki nastavnici su pristrani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U pravilu 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98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Tijekom studiranja imao/la sam potporu nastavnika/mentora i potrebne savjete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072776"/>
              </p:ext>
            </p:extLst>
          </p:nvPr>
        </p:nvGraphicFramePr>
        <p:xfrm>
          <a:off x="769373" y="1238865"/>
          <a:ext cx="10377945" cy="3469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231">
                  <a:extLst>
                    <a:ext uri="{9D8B030D-6E8A-4147-A177-3AD203B41FA5}">
                      <a16:colId xmlns:a16="http://schemas.microsoft.com/office/drawing/2014/main" val="1589623215"/>
                    </a:ext>
                  </a:extLst>
                </a:gridCol>
                <a:gridCol w="302423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02423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024238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Profesori su bili susretljivi te voljni pomoći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Svi profesori koje sam pitao bili su potpora, uključujući referadu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Od nekih nastavnika smo uvijek dobili potporu, a ostali profesori su većinom bili ok.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Nismo znali tko nam je mentor na 2. i 3. godini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Premalo kontakata s mentorom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Pohvale našim mentorima godišta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26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ispunio je moja očekivanja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530975"/>
              </p:ext>
            </p:extLst>
          </p:nvPr>
        </p:nvGraphicFramePr>
        <p:xfrm>
          <a:off x="907027" y="1426497"/>
          <a:ext cx="10377945" cy="423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257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310289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10289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102896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Veleučilište je predstavljano drugačije nego što u stvarnosti 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Uglavnom 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Vrlo sam zadovoljan studijem, pogotovo praktičnim dijelom nastave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Imali smo puno veća očekivanja. Monotono je. Praksa treba biti raznolikija. Maknuti nevažne predmete.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Je, ali i nije, ipak sam očekivala malo više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Praksa snižava ocjenu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683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11393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Koje aspekte studijskog programa smatrate najkorisnijim ili najboljim i zašto?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903284"/>
              </p:ext>
            </p:extLst>
          </p:nvPr>
        </p:nvGraphicFramePr>
        <p:xfrm>
          <a:off x="280218" y="1150375"/>
          <a:ext cx="11621730" cy="4672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14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92529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925293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nastava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Mogućnost završne prakse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Erasmus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i praktična nastava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Susretljivost nastavnika i kvalitetna praksa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Kod većine profesora nismo trebali prijavljivati ispite u studomat, nego smo na ispit mogli doći u dogovoru s profesorom.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Erasmus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Predmeti koji se bave našim smjerom, praksa i terenska koji se tiču tih predmeta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Hranidba, izborni predmeti ( gdje mozemo sami birati šta želimo), kalkulacije - te predmete smatram najkorisnijim za buducnost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Sve je korisno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Terenska nastava. Znanje koje steknemo možemo ispitati i vidjeti u praksi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pl-PL" sz="20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pl-PL" sz="20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pl-PL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226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275" y="0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Koje aspekte studijskog programa smatrate najmanje korisnim ili najlošijim i zašto?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447953"/>
              </p:ext>
            </p:extLst>
          </p:nvPr>
        </p:nvGraphicFramePr>
        <p:xfrm>
          <a:off x="533713" y="956109"/>
          <a:ext cx="10377946" cy="634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754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368642"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482956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 pojedine predmete ima podosta teorije, a malo ili ništa prakse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Loša organizacija prakse na veleučilištu, praksa nije povezana s predmetom,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poklapanje ispitnih rokova iz više kolegija, zastarjeli materijali za učenje, loša komunikacija mailom, različite platforme za komunikaciju i nastavne materijale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Online nastava jer smanjuje mogućnost aktivnog sudjelovanja i otežava praćenje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Online nastava iz </a:t>
                      </a:r>
                      <a:r>
                        <a:rPr lang="hr-HR" sz="20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Biometrike</a:t>
                      </a:r>
                      <a:endParaRPr lang="hr-H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r-H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r-H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Nebitni predmeti kao što su Ekonomika i kalkulacije koji su mogli biti jedan predmet. Veterinarstvo koje se bavi bolestima životinja, a to imamo u svakom predmetu o životinjama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Previse gradiva vezanih za mehanizaciju i slicne predmete, smatram da toliko gradiva iz tih predmeta stvarno nije potrebno.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Nismo naučili ništa o poslovanju OPGa, EU fondovima i kako se prijaviti na natječaje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Praksa koja nije primjerena smjeru MUP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211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38751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Sažetak-smjer Bilinogojstvo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637153"/>
              </p:ext>
            </p:extLst>
          </p:nvPr>
        </p:nvGraphicFramePr>
        <p:xfrm>
          <a:off x="652006" y="538588"/>
          <a:ext cx="10781969" cy="598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015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947795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</a:tblGrid>
              <a:tr h="388382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Redoviti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2375716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Najbolje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Završna stručna praksa bila je korisna 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8,3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nastava tijekom studija bika je korisna 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8,1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pomogao mi je da razvijem sposobnost timskog rada 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7,8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Studijskim programom dobio sam uvid u mnoga stručna područja u kojima bih mogao raditi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dirty="0">
                          <a:latin typeface="Arial Narrow" panose="020B0606020202030204" pitchFamily="34" charset="0"/>
                        </a:rPr>
                        <a:t>Tijekom studiranja stekao sam samopouzdanje za rješavanje problema u struci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dirty="0">
                          <a:latin typeface="Arial Narrow" panose="020B0606020202030204" pitchFamily="34" charset="0"/>
                        </a:rPr>
                        <a:t>Studijski materijali bili su korisni i dostatni </a:t>
                      </a: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7,3</a:t>
                      </a:r>
                      <a:endParaRPr lang="hr-H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19770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Najlošije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Nastavnici su djelovali motivirajuće na mene.	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6,3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Tjekom nastave dobio/la sam uvid u najnovije trendove u području struke.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Praksa u veleučilišnim praktikumima bila je korisna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               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Radno opterećenje iskazano u ECTS bodovima po predmetima u studijskom programu bilo je objektivno (Kolegiji s istim brojem ECTS bodova zahtijevali su podjednako radno opterećenje.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	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4,2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 23/24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highlight>
                            <a:srgbClr val="FFFF00"/>
                          </a:highlight>
                          <a:latin typeface="Arial Narrow" panose="020B0606020202030204" pitchFamily="34" charset="0"/>
                        </a:rPr>
                        <a:t>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7147283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 22/23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highlight>
                            <a:srgbClr val="00FF00"/>
                          </a:highlight>
                          <a:latin typeface="Arial Narrow" panose="020B0606020202030204" pitchFamily="34" charset="0"/>
                        </a:rPr>
                        <a:t>8,3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664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179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38751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Sažetak-smjer Zootehnika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817801"/>
              </p:ext>
            </p:extLst>
          </p:nvPr>
        </p:nvGraphicFramePr>
        <p:xfrm>
          <a:off x="890545" y="620531"/>
          <a:ext cx="10654749" cy="5748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774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9134975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Redoviti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1694624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Najbolje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Završna stručna praksa bila je korisna.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Imao/la sam dovoljno vremena za savladavanje studijskog programa. 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8,8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Prilikom izvođenja studijskog programa  u nastavi je primjenjivana suvremena tehnologija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7,6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materijali bili su korisni i dostatni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21150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Najlošije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program ispunio je moja očekivanja</a:t>
                      </a: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	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4,9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mi je pomogao razviti sposobnost pokretanja i upravljanja vlastitim poslom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Praksa u veleučilišnim praktikumima bila je korisna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3,2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Radno opterećenje iskazano u ECTS bodovima po predmetima u studijskom programu bilo je objektivno (Kolegiji s istim brojem ECTS bodova zahtijevali su podjednako radno opterećenje 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2,5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 23/24.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highlight>
                            <a:srgbClr val="FFFF00"/>
                          </a:highlight>
                          <a:latin typeface="Arial Narrow" panose="020B0606020202030204" pitchFamily="34" charset="0"/>
                        </a:rPr>
                        <a:t>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7147283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 22/23.</a:t>
                      </a:r>
                    </a:p>
                    <a:p>
                      <a:pPr algn="l" fontAlgn="b"/>
                      <a:endParaRPr lang="hr-H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i="0" u="none" strike="noStrike" dirty="0">
                          <a:effectLst/>
                          <a:highlight>
                            <a:srgbClr val="00FF00"/>
                          </a:highlight>
                          <a:latin typeface="Arial Narrow" panose="020B0606020202030204" pitchFamily="34" charset="0"/>
                        </a:rPr>
                        <a:t>8,2</a:t>
                      </a:r>
                    </a:p>
                    <a:p>
                      <a:pPr algn="ctr" fontAlgn="b"/>
                      <a:endParaRPr lang="hr-H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6887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76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38751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Sažetak-smjer Menadžment u poljoprivredi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168869"/>
              </p:ext>
            </p:extLst>
          </p:nvPr>
        </p:nvGraphicFramePr>
        <p:xfrm>
          <a:off x="556591" y="495739"/>
          <a:ext cx="10603065" cy="592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967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912809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</a:tblGrid>
              <a:tr h="384952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Redoviti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2526246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Najbolje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"Završna stručna praksa bila je korisna."	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marL="342900" indent="-342900" algn="l" fontAlgn="b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"Terenska nastava tijekom studijskog programa bila je korisna  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marL="342900" indent="-342900" algn="l" fontAlgn="b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"Studijski program pomogao mi je da razvijem sposobnost timskog rada.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marL="342900" indent="-342900" algn="l" fontAlgn="b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Studijskim programom poboljšao sam svoje komunikacijske vještine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marL="342900" indent="-342900" algn="l" fontAlgn="b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materijali bili su korisni i dostatni 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marL="342900" indent="-342900" algn="l" fontAlgn="b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studiranja imao sam potporu nastavnika/mentora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marL="342900" indent="-342900" algn="l" fontAlgn="b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nastave dobio sam uvid u </a:t>
                      </a:r>
                      <a:r>
                        <a:rPr lang="hr-HR" sz="20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unajnovije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trendove u području struke 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163789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Najlošije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studiranja stekao sam potrebne kompetencije za rad u struci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Radno opterećenje iskazano u ECTS bodovima po predmetima u studijskom programu bilo je objektivno (Kolegiji s istim brojem ECTS bodova zahtijevali su podjednako radno opterećenje (samostalni rad, učenje, pisanje seminara i sl.))."	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Praksa u veleučilišnim praktikumima bila je korisna</a:t>
                      </a: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pt-B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  <a:tr h="60148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 23/24.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highlight>
                            <a:srgbClr val="FFFF00"/>
                          </a:highlight>
                          <a:latin typeface="Arial Narrow" panose="020B0606020202030204" pitchFamily="34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7147283"/>
                  </a:ext>
                </a:extLst>
              </a:tr>
              <a:tr h="5930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 22/23.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i="0" u="none" strike="noStrike" dirty="0">
                          <a:effectLst/>
                          <a:highlight>
                            <a:srgbClr val="00FF00"/>
                          </a:highlight>
                          <a:latin typeface="Arial Narrow" panose="020B0606020202030204" pitchFamily="34" charset="0"/>
                        </a:rPr>
                        <a:t>9,1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6461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145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0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Prijedlozi za poboljšanje studijskog programa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359466"/>
              </p:ext>
            </p:extLst>
          </p:nvPr>
        </p:nvGraphicFramePr>
        <p:xfrm>
          <a:off x="383458" y="1023724"/>
          <a:ext cx="11533239" cy="4672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0967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70418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308086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368569"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09304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Ukidanje nastave tijekom završne stručne prakse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 se praktična nastava ne izvodi tijekom nastave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Veći izbor smjerova na diplomskom studiju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Uvođenje više izbornih predmeta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Bolja/pravednija raspodjela ECTS-a</a:t>
                      </a:r>
                      <a:endParaRPr lang="hr-H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Mijenjati </a:t>
                      </a:r>
                      <a:r>
                        <a:rPr lang="hr-HR" sz="20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Biometriku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kao predmet ???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preklapanje ispitnih rokova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Manje online nastave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Smanjiti preklapanje predmeta, uvesti moderne predmete, neki bi trebali postati izborni predmeti, a neki obavezni,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Uvesti raznolikiju praksu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Profesori bi trebali sa svim studentima raditi na isti način i ne raditi razlike između onih koji imaju OPG i onih koji nemaju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Uvođenje terenskih nastava obavezno!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Uvesti predmete o poslovanju poljoprivrednog gospodarstva, Eu fondovima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Promijeniti praksu za smjer MUP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Pravednija raspodjela ECTS bodova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Bolja podrška i komunikacija pri odlasku na Erasmus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86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C0406-95E1-1F57-DCBA-CD650DF8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Broj ispitanika prema smjeru i statusu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8BDFE42B-8D67-F9D2-660F-53FF8A706E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859518"/>
              </p:ext>
            </p:extLst>
          </p:nvPr>
        </p:nvGraphicFramePr>
        <p:xfrm>
          <a:off x="1371600" y="2831592"/>
          <a:ext cx="878758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987">
                  <a:extLst>
                    <a:ext uri="{9D8B030D-6E8A-4147-A177-3AD203B41FA5}">
                      <a16:colId xmlns:a16="http://schemas.microsoft.com/office/drawing/2014/main" val="2489514343"/>
                    </a:ext>
                  </a:extLst>
                </a:gridCol>
                <a:gridCol w="3191797">
                  <a:extLst>
                    <a:ext uri="{9D8B030D-6E8A-4147-A177-3AD203B41FA5}">
                      <a16:colId xmlns:a16="http://schemas.microsoft.com/office/drawing/2014/main" val="647574665"/>
                    </a:ext>
                  </a:extLst>
                </a:gridCol>
                <a:gridCol w="3191797">
                  <a:extLst>
                    <a:ext uri="{9D8B030D-6E8A-4147-A177-3AD203B41FA5}">
                      <a16:colId xmlns:a16="http://schemas.microsoft.com/office/drawing/2014/main" val="28883226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 /status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Redoviti studenti (R)/od ukupno studenata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studenti (IZV)/od </a:t>
                      </a:r>
                      <a:r>
                        <a:rPr lang="hr-HR"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ukupno studenata</a:t>
                      </a:r>
                      <a:endParaRPr lang="hr-HR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38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Bilinogojstvo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+1 online/18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0/7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00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8+2 online/12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1*/2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52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u poljoprivredi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1/6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0/5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894192"/>
                  </a:ext>
                </a:extLst>
              </a:tr>
            </a:tbl>
          </a:graphicData>
        </a:graphic>
      </p:graphicFrame>
      <p:sp>
        <p:nvSpPr>
          <p:cNvPr id="3" name="TekstniOkvir 2">
            <a:extLst>
              <a:ext uri="{FF2B5EF4-FFF2-40B4-BE49-F238E27FC236}">
                <a16:creationId xmlns:a16="http://schemas.microsoft.com/office/drawing/2014/main" id="{32BB7F1B-413D-4EFA-BE5B-087BE6CBB879}"/>
              </a:ext>
            </a:extLst>
          </p:cNvPr>
          <p:cNvSpPr txBox="1"/>
          <p:nvPr/>
        </p:nvSpPr>
        <p:spPr>
          <a:xfrm>
            <a:off x="6869927" y="5287618"/>
            <a:ext cx="368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* Sve ocjene 10 i bez komentara</a:t>
            </a:r>
          </a:p>
        </p:txBody>
      </p:sp>
    </p:spTree>
    <p:extLst>
      <p:ext uri="{BB962C8B-B14F-4D97-AF65-F5344CB8AC3E}">
        <p14:creationId xmlns:p14="http://schemas.microsoft.com/office/powerpoint/2010/main" val="368396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hr-HR" sz="2400" b="1" i="1" u="none" strike="noStrike" dirty="0">
                <a:effectLst/>
                <a:latin typeface="Arial" panose="020B0604020202020204" pitchFamily="34" charset="0"/>
              </a:rPr>
              <a:t>Studijskim programom dobio sam uvid u mnoga stručna područja u kojima bih mogao raditi</a:t>
            </a:r>
            <a:r>
              <a:rPr lang="hr-HR" sz="2400" b="0" i="1" u="none" strike="noStrike" dirty="0">
                <a:effectLst/>
                <a:latin typeface="Arial" panose="020B0604020202020204" pitchFamily="34" charset="0"/>
              </a:rPr>
              <a:t>. 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199281"/>
              </p:ext>
            </p:extLst>
          </p:nvPr>
        </p:nvGraphicFramePr>
        <p:xfrm>
          <a:off x="950478" y="1013358"/>
          <a:ext cx="10291045" cy="468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202">
                  <a:extLst>
                    <a:ext uri="{9D8B030D-6E8A-4147-A177-3AD203B41FA5}">
                      <a16:colId xmlns:a16="http://schemas.microsoft.com/office/drawing/2014/main" val="4174733775"/>
                    </a:ext>
                  </a:extLst>
                </a:gridCol>
                <a:gridCol w="3459972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812812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957059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</a:t>
                      </a:r>
                    </a:p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2592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Stečena znanja i vještine jako koriste u raznim zanimanjima, svaki predmet daje svoj doprinos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Definitivan uvid u područja rada, pogotovo nakon završne prakse.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Usvojili smo mnoštvo znanja i vještina i ta znanja primijenili kroz praksu.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Vrlo malo se spominje mogućnost zaposlenja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Ima dosta mjesta za napredak, za ljude koji imaju veća iskustva s tim poslom jednostavno nije dovoljno!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Dosta novih saznanja smo dobili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52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722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hr-HR" sz="2400" b="1" i="1" u="none" strike="noStrike" dirty="0">
                <a:effectLst/>
                <a:latin typeface="Arial" panose="020B0604020202020204" pitchFamily="34" charset="0"/>
              </a:rPr>
              <a:t>Tijekom studiranja stekao sam samopouzdanje za rješavanje problema u struci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411185"/>
              </p:ext>
            </p:extLst>
          </p:nvPr>
        </p:nvGraphicFramePr>
        <p:xfrm>
          <a:off x="954075" y="1719072"/>
          <a:ext cx="10283850" cy="280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608">
                  <a:extLst>
                    <a:ext uri="{9D8B030D-6E8A-4147-A177-3AD203B41FA5}">
                      <a16:colId xmlns:a16="http://schemas.microsoft.com/office/drawing/2014/main" val="859063350"/>
                    </a:ext>
                  </a:extLst>
                </a:gridCol>
                <a:gridCol w="294941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949414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949414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410849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401705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14928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Nedovoljno, potrebno nam je dodatno iskustvo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znanje i vještine koje sam stekao pomažu u tome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Dobra stručna praksa mi je dala samopouzdanje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svakako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Nedovoljno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Iz većeg broja predmeta 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hr-HR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63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192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Tijekom studiranja stekao sam potrebne kompetencije za rad u struci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953697"/>
              </p:ext>
            </p:extLst>
          </p:nvPr>
        </p:nvGraphicFramePr>
        <p:xfrm>
          <a:off x="838200" y="1694497"/>
          <a:ext cx="10384042" cy="3469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904">
                  <a:extLst>
                    <a:ext uri="{9D8B030D-6E8A-4147-A177-3AD203B41FA5}">
                      <a16:colId xmlns:a16="http://schemas.microsoft.com/office/drawing/2014/main" val="1263751010"/>
                    </a:ext>
                  </a:extLst>
                </a:gridCol>
                <a:gridCol w="293522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92961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001296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Djelomično, ali se može nadograditi uz daljnju volju za rad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Ovisi o području struke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Posebne pohvale za vježbe razidbe vinograda i voćnjaka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Previše smo se držali teorije.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Iz pojedinih područja jesam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Još nisam dovoljno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Za smjer MUP jako slabo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hr-HR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pomogao mi je da razvijem sposobnost timskog rada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766639"/>
              </p:ext>
            </p:extLst>
          </p:nvPr>
        </p:nvGraphicFramePr>
        <p:xfrm>
          <a:off x="838200" y="925052"/>
          <a:ext cx="10377945" cy="278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256">
                  <a:extLst>
                    <a:ext uri="{9D8B030D-6E8A-4147-A177-3AD203B41FA5}">
                      <a16:colId xmlns:a16="http://schemas.microsoft.com/office/drawing/2014/main" val="4009611694"/>
                    </a:ext>
                  </a:extLst>
                </a:gridCol>
                <a:gridCol w="2462291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12419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3124199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ali timski rad mora stvarno biti timski, a ne da jedan radi za sve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ali uvijek nekoliko ljudi radi za ostatak koji ne radi ništa</a:t>
                      </a:r>
                    </a:p>
                    <a:p>
                      <a:pPr marL="285750" indent="-285750" algn="l" fontAlgn="b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volim timski rad!</a:t>
                      </a:r>
                    </a:p>
                    <a:p>
                      <a:pPr marL="285750" indent="-285750" algn="l" fontAlgn="b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projektni zadaci potiču timski rad i suradnju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193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732425"/>
              </p:ext>
            </p:extLst>
          </p:nvPr>
        </p:nvGraphicFramePr>
        <p:xfrm>
          <a:off x="838200" y="1811274"/>
          <a:ext cx="10377946" cy="2402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290">
                  <a:extLst>
                    <a:ext uri="{9D8B030D-6E8A-4147-A177-3AD203B41FA5}">
                      <a16:colId xmlns:a16="http://schemas.microsoft.com/office/drawing/2014/main" val="99329569"/>
                    </a:ext>
                  </a:extLst>
                </a:gridCol>
                <a:gridCol w="354875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241538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5,9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međusobna komunikacija, razna izlaganja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Djelomično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Prezentiranja je u tome pomoglo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Možda smo se samo više naučili izražavati stručno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Prezentacije su mi pomogle kod toga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Svakako, kod određenih predmeta je to naglasak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838200" y="762802"/>
            <a:ext cx="10515600" cy="539016"/>
          </a:xfrm>
        </p:spPr>
        <p:txBody>
          <a:bodyPr>
            <a:normAutofit fontScale="90000"/>
          </a:bodyPr>
          <a:lstStyle/>
          <a:p>
            <a:r>
              <a:rPr lang="pl-PL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Studijskim programom </a:t>
            </a:r>
            <a:r>
              <a:rPr lang="pl-PL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poboljšao</a:t>
            </a:r>
            <a:r>
              <a:rPr lang="pl-PL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sam </a:t>
            </a:r>
            <a:r>
              <a:rPr lang="pl-PL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pl-PL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komunikacijske</a:t>
            </a:r>
            <a:r>
              <a:rPr lang="pl-PL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vještine</a:t>
            </a:r>
            <a:b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7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292" y="421877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mi je pomogao razviti sposobnost pokretanja i upravljanja vlastitim poslom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860448"/>
              </p:ext>
            </p:extLst>
          </p:nvPr>
        </p:nvGraphicFramePr>
        <p:xfrm>
          <a:off x="843119" y="1826641"/>
          <a:ext cx="10377946" cy="3240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169">
                  <a:extLst>
                    <a:ext uri="{9D8B030D-6E8A-4147-A177-3AD203B41FA5}">
                      <a16:colId xmlns:a16="http://schemas.microsoft.com/office/drawing/2014/main" val="3009025858"/>
                    </a:ext>
                  </a:extLst>
                </a:gridCol>
                <a:gridCol w="3623877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  <a:gridCol w="2646450">
                  <a:extLst>
                    <a:ext uri="{9D8B030D-6E8A-4147-A177-3AD203B41FA5}">
                      <a16:colId xmlns:a16="http://schemas.microsoft.com/office/drawing/2014/main" val="1567696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Smjer/status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0" lang="hr-HR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Bilinogojstvo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Zootehnika</a:t>
                      </a: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Menadžment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</a:pPr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pogotovo na izbornim predmetima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profesori su nas upoznavali s pokretanjem vlastitog biznisa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Treba imati više iskustva u struci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mogu još procijeniti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Ne, nisam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Nismo učili o poslovanju OPG-a, kako aplicirati na EU fondove, ruralnom razvoju, turizmu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Smjer menadžment je puno bolje pripremljen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>
                          <a:latin typeface="Arial Narrow" panose="020B0606020202030204" pitchFamily="34" charset="0"/>
                        </a:rPr>
                        <a:t>Da, npr. Ruralni razvoj, Poduzetništvo, ali je takvih predmeta premalo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622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LeftStep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3642</TotalTime>
  <Words>2322</Words>
  <Application>Microsoft Office PowerPoint</Application>
  <PresentationFormat>Široki zaslon</PresentationFormat>
  <Paragraphs>449</Paragraphs>
  <Slides>28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35" baseType="lpstr">
      <vt:lpstr>Aharoni</vt:lpstr>
      <vt:lpstr>Arial</vt:lpstr>
      <vt:lpstr>Arial Narrow</vt:lpstr>
      <vt:lpstr>Avenir Next LT Pro</vt:lpstr>
      <vt:lpstr>Calibri</vt:lpstr>
      <vt:lpstr>Wingdings</vt:lpstr>
      <vt:lpstr>ShapesVTI</vt:lpstr>
      <vt:lpstr>Zadovoljstvo studijskim programom</vt:lpstr>
      <vt:lpstr>Podaci o anketi i ispitanicima</vt:lpstr>
      <vt:lpstr>Broj ispitanika prema smjeru i statusu</vt:lpstr>
      <vt:lpstr>Studijskim programom dobio sam uvid u mnoga stručna područja u kojima bih mogao raditi. </vt:lpstr>
      <vt:lpstr>Tijekom studiranja stekao sam samopouzdanje za rješavanje problema u struci</vt:lpstr>
      <vt:lpstr>Tijekom studiranja stekao sam potrebne kompetencije za rad u struci</vt:lpstr>
      <vt:lpstr>Studijski program pomogao mi je da razvijem sposobnost timskog rada</vt:lpstr>
      <vt:lpstr>Studijskim programom poboljšao sam svoje komunikacijske vještine </vt:lpstr>
      <vt:lpstr>Studijski program mi je pomogao razviti sposobnost pokretanja i upravljanja vlastitim poslom</vt:lpstr>
      <vt:lpstr>Jasna je međusobna povezanost predmeta unutar studijskog programa</vt:lpstr>
      <vt:lpstr>Imao/la sam dovoljno vremena za savladavanje studijskog programa</vt:lpstr>
      <vt:lpstr>Studijski materijali bili su korisni i dostatni (studijske informacije na Internet stranici VGUK, skripte nastavnika, udžbenici, prezentacije i pisani materijali nastavnika …)</vt:lpstr>
      <vt:lpstr>Radno opterećenje iskazano u ECTS bodovima po predmetima u studijskom programu bilo je objektivno (Kolegiji s istim brojem ECTS bodova zahtijevali su podjednako radno opterećenje (samostalni rad, učenje, pisanje seminara i sl.)</vt:lpstr>
      <vt:lpstr>Prilikom izvođenja studijskog programa u nastavi je primjenjivana suvremena tehnologija</vt:lpstr>
      <vt:lpstr>Tjekom nastave dobio/la sam uvid u najnovije trendove u području struke</vt:lpstr>
      <vt:lpstr>Odnos između teoretskog i praktičnog dijela nastave bio je primjeren</vt:lpstr>
      <vt:lpstr>Praksa u Učilišnim praktikumima bila je korisna</vt:lpstr>
      <vt:lpstr>Završna stručna praksa bila je korisna</vt:lpstr>
      <vt:lpstr>Terenska nastava tijekom studijskog programa bila je korisna</vt:lpstr>
      <vt:lpstr>Nastavnici su djelovali motivirajuće na mene</vt:lpstr>
      <vt:lpstr>Tijekom studiranja imao/la sam potporu nastavnika/mentora i potrebne savjete</vt:lpstr>
      <vt:lpstr>Studijski program ispunio je moja očekivanja</vt:lpstr>
      <vt:lpstr>Koje aspekte studijskog programa smatrate najkorisnijim ili najboljim i zašto?</vt:lpstr>
      <vt:lpstr>Koje aspekte studijskog programa smatrate najmanje korisnim ili najlošijim i zašto?</vt:lpstr>
      <vt:lpstr>Sažetak-smjer Bilinogojstvo</vt:lpstr>
      <vt:lpstr>Sažetak-smjer Zootehnika</vt:lpstr>
      <vt:lpstr>Sažetak-smjer Menadžment u poljoprivredi</vt:lpstr>
      <vt:lpstr>Prijedlozi za poboljšanje studijskog programa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studijskim programom</dc:title>
  <dc:creator>A</dc:creator>
  <cp:lastModifiedBy>Marijana Ivanek-Martinčić</cp:lastModifiedBy>
  <cp:revision>88</cp:revision>
  <dcterms:created xsi:type="dcterms:W3CDTF">2024-01-25T21:42:25Z</dcterms:created>
  <dcterms:modified xsi:type="dcterms:W3CDTF">2025-02-26T09:41:11Z</dcterms:modified>
</cp:coreProperties>
</file>