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baseline="0" dirty="0" err="1">
                <a:solidFill>
                  <a:schemeClr val="tx1"/>
                </a:solidFill>
              </a:rPr>
              <a:t>Pr</a:t>
            </a:r>
            <a:r>
              <a:rPr lang="hr-HR" sz="2400" b="1" baseline="0" dirty="0" err="1" smtClean="0">
                <a:solidFill>
                  <a:schemeClr val="tx1"/>
                </a:solidFill>
              </a:rPr>
              <a:t>osječne</a:t>
            </a:r>
            <a:r>
              <a:rPr lang="hr-HR" sz="2400" b="1" baseline="0" dirty="0" smtClean="0">
                <a:solidFill>
                  <a:schemeClr val="tx1"/>
                </a:solidFill>
              </a:rPr>
              <a:t> </a:t>
            </a:r>
            <a:r>
              <a:rPr lang="hr-HR" sz="2400" b="1" baseline="0" dirty="0">
                <a:solidFill>
                  <a:schemeClr val="tx1"/>
                </a:solidFill>
              </a:rPr>
              <a:t>ocjene po nastavniku (33) za pitanja 1-13</a:t>
            </a:r>
            <a:endParaRPr lang="en-US" sz="2400" b="1" baseline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4.8906115579414315E-2"/>
          <c:y val="0.18124085918373839"/>
          <c:w val="0.93361275609321182"/>
          <c:h val="0.721184901491145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CE6-4CF2-8B40-03B59BBAB597}"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E6-4CF2-8B40-03B59BBAB597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CE6-4CF2-8B40-03B59BBAB597}"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E6-4CF2-8B40-03B59BBAB597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CE6-4CF2-8B40-03B59BBAB59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List1!$I$127:$I$159</c:f>
              <c:numCache>
                <c:formatCode>General</c:formatCode>
                <c:ptCount val="3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</c:numCache>
            </c:numRef>
          </c:cat>
          <c:val>
            <c:numRef>
              <c:f>List1!$J$127:$J$159</c:f>
              <c:numCache>
                <c:formatCode>0.00</c:formatCode>
                <c:ptCount val="33"/>
                <c:pt idx="0">
                  <c:v>4.3223076923076906</c:v>
                </c:pt>
                <c:pt idx="1">
                  <c:v>4.2303846153846161</c:v>
                </c:pt>
                <c:pt idx="2">
                  <c:v>4.7807692307692298</c:v>
                </c:pt>
                <c:pt idx="3">
                  <c:v>4.3892307692307693</c:v>
                </c:pt>
                <c:pt idx="4">
                  <c:v>4.3610256410256412</c:v>
                </c:pt>
                <c:pt idx="5">
                  <c:v>3.4192307692307691</c:v>
                </c:pt>
                <c:pt idx="6">
                  <c:v>3.7550000000000012</c:v>
                </c:pt>
                <c:pt idx="7">
                  <c:v>3.9755769230769227</c:v>
                </c:pt>
                <c:pt idx="8">
                  <c:v>4.3020512820512824</c:v>
                </c:pt>
                <c:pt idx="9">
                  <c:v>4.7582051282051241</c:v>
                </c:pt>
                <c:pt idx="10">
                  <c:v>3.2879487179487179</c:v>
                </c:pt>
                <c:pt idx="11">
                  <c:v>4.4641025641025633</c:v>
                </c:pt>
                <c:pt idx="12">
                  <c:v>4.93</c:v>
                </c:pt>
                <c:pt idx="13">
                  <c:v>4.4856410256410273</c:v>
                </c:pt>
                <c:pt idx="14">
                  <c:v>3</c:v>
                </c:pt>
                <c:pt idx="15">
                  <c:v>3.5007692307692309</c:v>
                </c:pt>
                <c:pt idx="16">
                  <c:v>3.9080769230769237</c:v>
                </c:pt>
                <c:pt idx="17">
                  <c:v>4.2226923076923066</c:v>
                </c:pt>
                <c:pt idx="18">
                  <c:v>4.0346153846153863</c:v>
                </c:pt>
                <c:pt idx="19">
                  <c:v>3.9230769230769238</c:v>
                </c:pt>
                <c:pt idx="20">
                  <c:v>4.0964102564102554</c:v>
                </c:pt>
                <c:pt idx="21">
                  <c:v>4.3816923076923082</c:v>
                </c:pt>
                <c:pt idx="22">
                  <c:v>4.0046153846153842</c:v>
                </c:pt>
                <c:pt idx="23">
                  <c:v>4.0207692307692309</c:v>
                </c:pt>
                <c:pt idx="24">
                  <c:v>4.3595384615384623</c:v>
                </c:pt>
                <c:pt idx="25">
                  <c:v>4.6978461538461556</c:v>
                </c:pt>
                <c:pt idx="26">
                  <c:v>4.6334615384615381</c:v>
                </c:pt>
                <c:pt idx="27">
                  <c:v>4.4423076923076925</c:v>
                </c:pt>
                <c:pt idx="28">
                  <c:v>4.4584615384615383</c:v>
                </c:pt>
                <c:pt idx="29">
                  <c:v>4.3275384615384613</c:v>
                </c:pt>
                <c:pt idx="30">
                  <c:v>4.4740384615384619</c:v>
                </c:pt>
                <c:pt idx="31">
                  <c:v>4.4290769230769245</c:v>
                </c:pt>
                <c:pt idx="32">
                  <c:v>4.2300000000000004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E6-4CF2-8B40-03B59BBAB5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624752"/>
        <c:axId val="500616224"/>
      </c:barChart>
      <c:catAx>
        <c:axId val="50062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0616224"/>
        <c:crosses val="autoZero"/>
        <c:auto val="1"/>
        <c:lblAlgn val="ctr"/>
        <c:lblOffset val="100"/>
        <c:noMultiLvlLbl val="0"/>
      </c:catAx>
      <c:valAx>
        <c:axId val="500616224"/>
        <c:scaling>
          <c:orientation val="minMax"/>
          <c:max val="5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062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2400" b="1" dirty="0">
                <a:solidFill>
                  <a:schemeClr val="tx1"/>
                </a:solidFill>
              </a:rPr>
              <a:t>Prosječne</a:t>
            </a:r>
            <a:r>
              <a:rPr lang="hr-HR" sz="2400" b="1" baseline="0" dirty="0">
                <a:solidFill>
                  <a:schemeClr val="tx1"/>
                </a:solidFill>
              </a:rPr>
              <a:t> ocjene </a:t>
            </a:r>
            <a:r>
              <a:rPr lang="hr-HR" sz="2400" b="1" baseline="0" dirty="0" smtClean="0">
                <a:solidFill>
                  <a:schemeClr val="tx1"/>
                </a:solidFill>
              </a:rPr>
              <a:t>za predmete po pojedinom nastavniku </a:t>
            </a:r>
            <a:endParaRPr lang="hr-HR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157777777777776"/>
          <c:y val="1.21190789848586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4.6174365704286964E-2"/>
                      <c:h val="5.44094823396117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8A5-438E-815B-0F5E000EDD66}"/>
                </c:ext>
              </c:extLst>
            </c:dLbl>
            <c:dLbl>
              <c:idx val="9"/>
              <c:layout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4.6174365704286964E-2"/>
                      <c:h val="4.58952209517871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A5-438E-815B-0F5E000EDD66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BA0410F6-1C09-412F-9AE7-F22C54440F8C}" type="VALUE">
                      <a:rPr lang="en-US" baseline="0"/>
                      <a:pPr/>
                      <a:t>[VRIJEDNOST]</a:t>
                    </a:fld>
                    <a:endParaRPr lang="hr-HR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8A5-438E-815B-0F5E000EDD66}"/>
                </c:ext>
              </c:extLst>
            </c:dLbl>
            <c:dLbl>
              <c:idx val="12"/>
              <c:layout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4.6174365704286964E-2"/>
                      <c:h val="4.80237862987433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A5-438E-815B-0F5E000EDD66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D1982E38-908A-4D4F-A197-32B6545C20C7}" type="VALUE">
                      <a:rPr lang="en-US" baseline="0"/>
                      <a:pPr/>
                      <a:t>[VRIJEDNOST]</a:t>
                    </a:fld>
                    <a:endParaRPr lang="hr-HR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8A5-438E-815B-0F5E000EDD66}"/>
                </c:ext>
              </c:extLst>
            </c:dLbl>
            <c:dLbl>
              <c:idx val="26"/>
              <c:layout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5.3218547681539809E-2"/>
                      <c:h val="4.895800860141524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8A5-438E-815B-0F5E000EDD6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List2!$L$121:$L$153</c:f>
              <c:numCache>
                <c:formatCode>General</c:formatCode>
                <c:ptCount val="3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</c:numCache>
            </c:numRef>
          </c:cat>
          <c:val>
            <c:numRef>
              <c:f>List2!$M$121:$M$153</c:f>
              <c:numCache>
                <c:formatCode>0.00</c:formatCode>
                <c:ptCount val="33"/>
                <c:pt idx="0">
                  <c:v>4.3125925925925923</c:v>
                </c:pt>
                <c:pt idx="1">
                  <c:v>4.0477777777777781</c:v>
                </c:pt>
                <c:pt idx="2">
                  <c:v>4.7711111111111126</c:v>
                </c:pt>
                <c:pt idx="3">
                  <c:v>4.3022222222222233</c:v>
                </c:pt>
                <c:pt idx="4">
                  <c:v>4.264444444444444</c:v>
                </c:pt>
                <c:pt idx="5">
                  <c:v>3.6059259259259258</c:v>
                </c:pt>
                <c:pt idx="6">
                  <c:v>3.7581481481481482</c:v>
                </c:pt>
                <c:pt idx="7">
                  <c:v>4.1161111111111115</c:v>
                </c:pt>
                <c:pt idx="8">
                  <c:v>4.2944444444444443</c:v>
                </c:pt>
                <c:pt idx="9">
                  <c:v>4.735555555555556</c:v>
                </c:pt>
                <c:pt idx="10">
                  <c:v>2.7377777777777772</c:v>
                </c:pt>
                <c:pt idx="11">
                  <c:v>4.4537037037037033</c:v>
                </c:pt>
                <c:pt idx="12">
                  <c:v>4.8233333333333333</c:v>
                </c:pt>
                <c:pt idx="13">
                  <c:v>4.4537037037037033</c:v>
                </c:pt>
                <c:pt idx="14">
                  <c:v>3</c:v>
                </c:pt>
                <c:pt idx="15">
                  <c:v>3.5277777777777777</c:v>
                </c:pt>
                <c:pt idx="16">
                  <c:v>3.8041666666666671</c:v>
                </c:pt>
                <c:pt idx="17">
                  <c:v>4.1816666666666675</c:v>
                </c:pt>
                <c:pt idx="18">
                  <c:v>4.0644444444444447</c:v>
                </c:pt>
                <c:pt idx="19">
                  <c:v>3.7725925925925918</c:v>
                </c:pt>
                <c:pt idx="20">
                  <c:v>4.0585185185185182</c:v>
                </c:pt>
                <c:pt idx="21">
                  <c:v>4.3968888888888902</c:v>
                </c:pt>
                <c:pt idx="22">
                  <c:v>4.0438888888888886</c:v>
                </c:pt>
                <c:pt idx="23">
                  <c:v>4.0222222222222221</c:v>
                </c:pt>
                <c:pt idx="24">
                  <c:v>4.3368888888888888</c:v>
                </c:pt>
                <c:pt idx="25">
                  <c:v>4.6877777777777769</c:v>
                </c:pt>
                <c:pt idx="26">
                  <c:v>4.7477777777777783</c:v>
                </c:pt>
                <c:pt idx="27">
                  <c:v>4.3695555555555554</c:v>
                </c:pt>
                <c:pt idx="28">
                  <c:v>4.4700000000000006</c:v>
                </c:pt>
                <c:pt idx="29">
                  <c:v>4.2966666666666633</c:v>
                </c:pt>
                <c:pt idx="30">
                  <c:v>4.5169444444444444</c:v>
                </c:pt>
                <c:pt idx="31">
                  <c:v>4.3926666666666661</c:v>
                </c:pt>
                <c:pt idx="32">
                  <c:v>4.1794444444444423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A5-438E-815B-0F5E000ED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887184"/>
        <c:axId val="436882592"/>
      </c:barChart>
      <c:catAx>
        <c:axId val="43688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36882592"/>
        <c:crosses val="autoZero"/>
        <c:auto val="1"/>
        <c:lblAlgn val="ctr"/>
        <c:lblOffset val="100"/>
        <c:noMultiLvlLbl val="0"/>
      </c:catAx>
      <c:valAx>
        <c:axId val="436882592"/>
        <c:scaling>
          <c:orientation val="minMax"/>
          <c:max val="5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3688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320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557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544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401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798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966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007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23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839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884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751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22C9B-6852-4240-849E-CB49E76FE776}" type="datetimeFigureOut">
              <a:rPr lang="hr-HR" smtClean="0"/>
              <a:t>23.11.2020.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EADD-2094-414D-9FBA-793074D147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553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906837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Studentsko ocjenjivanje nastavnika i predmeta </a:t>
            </a:r>
            <a:r>
              <a:rPr lang="hr-HR" dirty="0"/>
              <a:t/>
            </a:r>
            <a:br>
              <a:rPr lang="hr-HR" dirty="0"/>
            </a:br>
            <a:r>
              <a:rPr lang="hr-HR" dirty="0" err="1" smtClean="0"/>
              <a:t>VGUK</a:t>
            </a:r>
            <a:r>
              <a:rPr lang="hr-HR" dirty="0" smtClean="0"/>
              <a:t> - </a:t>
            </a:r>
            <a:r>
              <a:rPr lang="hr-HR" dirty="0" err="1" smtClean="0"/>
              <a:t>akad</a:t>
            </a:r>
            <a:r>
              <a:rPr lang="hr-HR" dirty="0" smtClean="0"/>
              <a:t>. god. 2017/2018. preddiplomski Stručni studij </a:t>
            </a:r>
            <a:r>
              <a:rPr lang="hr-HR" i="1" dirty="0" smtClean="0"/>
              <a:t>Poljoprivreda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18266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40180"/>
            <a:ext cx="10515600" cy="4736783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prstClr val="black"/>
                </a:solidFill>
              </a:rPr>
              <a:t>Anketirani su redoviti studenti prve godine i sa sva tri smjera: </a:t>
            </a:r>
            <a:r>
              <a:rPr lang="hr-HR" dirty="0" err="1">
                <a:solidFill>
                  <a:prstClr val="black"/>
                </a:solidFill>
              </a:rPr>
              <a:t>Bilinogojsto</a:t>
            </a:r>
            <a:r>
              <a:rPr lang="hr-HR" dirty="0">
                <a:solidFill>
                  <a:prstClr val="black"/>
                </a:solidFill>
              </a:rPr>
              <a:t>, </a:t>
            </a:r>
            <a:r>
              <a:rPr lang="hr-HR" dirty="0" err="1">
                <a:solidFill>
                  <a:prstClr val="black"/>
                </a:solidFill>
              </a:rPr>
              <a:t>Zootehnika</a:t>
            </a:r>
            <a:r>
              <a:rPr lang="hr-HR" dirty="0">
                <a:solidFill>
                  <a:prstClr val="black"/>
                </a:solidFill>
              </a:rPr>
              <a:t> i Menadžment u poljoprivredi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Anketirano je ukupno 75 studenata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Ocjenjivani su nastavnici po predmetima u zimskim ( 1. 3. i 5. semestar) i ljetnim semestrima (2. i 4.)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Studenti su ocjenama od 1 do 5 ocjenjivali </a:t>
            </a:r>
            <a:r>
              <a:rPr lang="hr-HR" dirty="0" smtClean="0">
                <a:solidFill>
                  <a:prstClr val="black"/>
                </a:solidFill>
              </a:rPr>
              <a:t>nastavnike (33 nastavnika)  </a:t>
            </a:r>
            <a:r>
              <a:rPr lang="hr-HR" dirty="0">
                <a:solidFill>
                  <a:prstClr val="black"/>
                </a:solidFill>
              </a:rPr>
              <a:t>i predmete prema ponuđenim pitanjima/kriterijima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Na sljedećim slajdovima prikazane su u tablici prosječne ocjene za sve nastavnike po pitanjima (1-13) i sve predmete (1-9) te prosječne ocjene po nastavniku na grafikonu po pitanjima (1-13; i 1-9).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619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292570"/>
              </p:ext>
            </p:extLst>
          </p:nvPr>
        </p:nvGraphicFramePr>
        <p:xfrm>
          <a:off x="160020" y="571501"/>
          <a:ext cx="11864341" cy="6286499"/>
        </p:xfrm>
        <a:graphic>
          <a:graphicData uri="http://schemas.openxmlformats.org/drawingml/2006/table">
            <a:tbl>
              <a:tblPr/>
              <a:tblGrid>
                <a:gridCol w="10977511">
                  <a:extLst>
                    <a:ext uri="{9D8B030D-6E8A-4147-A177-3AD203B41FA5}">
                      <a16:colId xmlns:a16="http://schemas.microsoft.com/office/drawing/2014/main" val="2784465121"/>
                    </a:ext>
                  </a:extLst>
                </a:gridCol>
                <a:gridCol w="886830">
                  <a:extLst>
                    <a:ext uri="{9D8B030D-6E8A-4147-A177-3AD203B41FA5}">
                      <a16:colId xmlns:a16="http://schemas.microsoft.com/office/drawing/2014/main" val="4264085442"/>
                    </a:ext>
                  </a:extLst>
                </a:gridCol>
              </a:tblGrid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Kroz nastavu pokazuje dobro poznavanje sadržaja predmeta           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13424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Na postavljena pitanja odgovara stručno i spremno                            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402965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Kvalitetnim primjerima i zadacima olakšava razumijevanje sadržaja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247157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Jasno i razumljivo izlaže/demonstrira nastavne sadržaje                    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81217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Nastava je dobro strukturirana i raspoloživo vrijeme je racionalno iskorišteno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6525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Jasno definira ciljeve nastave i ono što očekuje od studenta             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015125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Nastava je zanimljiva i dinamična                                                            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866635"/>
                  </a:ext>
                </a:extLst>
              </a:tr>
              <a:tr h="476929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Uporabom nastavnih pomagala i suvremene tehnologije podiže kvalitetu nastave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366901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Ima dobre komunikacijske vještine i stvara ugodnu radnu atmosferu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260313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 Dostupan je i susretljiv za konzultacije sa studentima                                          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029428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 Motiviran je za rad i savjesno izvršava svoje obveze    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985393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Nastavu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održava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redovito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na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vrijeme</a:t>
                      </a:r>
                      <a:endParaRPr lang="it-IT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998012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Koju biste opću ocjenu dali ovom nastavniku/nastavnici u cjelini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512428"/>
                  </a:ext>
                </a:extLst>
              </a:tr>
              <a:tr h="44689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nastavno osoblje: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2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961707"/>
                  </a:ext>
                </a:extLst>
              </a:tr>
            </a:tbl>
          </a:graphicData>
        </a:graphic>
      </p:graphicFrame>
      <p:sp>
        <p:nvSpPr>
          <p:cNvPr id="2" name="Pravokutnik 1"/>
          <p:cNvSpPr/>
          <p:nvPr/>
        </p:nvSpPr>
        <p:spPr>
          <a:xfrm>
            <a:off x="2333499" y="0"/>
            <a:ext cx="8138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800" b="1" dirty="0">
                <a:solidFill>
                  <a:prstClr val="black"/>
                </a:solidFill>
              </a:rPr>
              <a:t>P</a:t>
            </a:r>
            <a:r>
              <a:rPr lang="hr-HR" sz="2800" b="1" dirty="0" smtClean="0">
                <a:solidFill>
                  <a:prstClr val="black"/>
                </a:solidFill>
              </a:rPr>
              <a:t>rosječne </a:t>
            </a:r>
            <a:r>
              <a:rPr lang="hr-HR" sz="2800" b="1" dirty="0">
                <a:solidFill>
                  <a:prstClr val="black"/>
                </a:solidFill>
              </a:rPr>
              <a:t>ocjene za sve </a:t>
            </a:r>
            <a:r>
              <a:rPr lang="hr-HR" sz="2800" b="1" dirty="0" smtClean="0">
                <a:solidFill>
                  <a:prstClr val="black"/>
                </a:solidFill>
              </a:rPr>
              <a:t>nastavnike po pitanjima 1-13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84814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179892"/>
              </p:ext>
            </p:extLst>
          </p:nvPr>
        </p:nvGraphicFramePr>
        <p:xfrm>
          <a:off x="160020" y="525780"/>
          <a:ext cx="12031980" cy="565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1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893890"/>
              </p:ext>
            </p:extLst>
          </p:nvPr>
        </p:nvGraphicFramePr>
        <p:xfrm>
          <a:off x="251460" y="662936"/>
          <a:ext cx="11772900" cy="5715003"/>
        </p:xfrm>
        <a:graphic>
          <a:graphicData uri="http://schemas.openxmlformats.org/drawingml/2006/table">
            <a:tbl>
              <a:tblPr/>
              <a:tblGrid>
                <a:gridCol w="10685056">
                  <a:extLst>
                    <a:ext uri="{9D8B030D-6E8A-4147-A177-3AD203B41FA5}">
                      <a16:colId xmlns:a16="http://schemas.microsoft.com/office/drawing/2014/main" val="2679432395"/>
                    </a:ext>
                  </a:extLst>
                </a:gridCol>
                <a:gridCol w="1087844">
                  <a:extLst>
                    <a:ext uri="{9D8B030D-6E8A-4147-A177-3AD203B41FA5}">
                      <a16:colId xmlns:a16="http://schemas.microsoft.com/office/drawing/2014/main" val="1929830074"/>
                    </a:ext>
                  </a:extLst>
                </a:gridCol>
              </a:tblGrid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Ciljevi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zahtjevi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predmeta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bili su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jasno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definirani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481875"/>
                  </a:ext>
                </a:extLst>
              </a:tr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Predmet nudi uvid u ključne sadržaje i omogućuje njihovo razumijevanje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220872"/>
                  </a:ext>
                </a:extLst>
              </a:tr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Propisana literatura je korisna za razumijevanje sadržaja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165297"/>
                  </a:ext>
                </a:extLst>
              </a:tr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Količina nastavnog sadržaja odgovara predviđenoj satnici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683336"/>
                  </a:ext>
                </a:extLst>
              </a:tr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Predmet je omogućio uvid u važnost područja i mogućnosti primjene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423486"/>
                  </a:ext>
                </a:extLst>
              </a:tr>
              <a:tr h="626134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Predavanja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 na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primjeren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način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popraćena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vježbama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seminarima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137912"/>
                  </a:ext>
                </a:extLst>
              </a:tr>
              <a:tr h="542733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Vježbe i seminari omogućili su razvijanje vještina, te praktičnu primjenu znanja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779686"/>
                  </a:ext>
                </a:extLst>
              </a:tr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Organizacija predmeta potiče studente na aktivno sudjelovanje u nastavi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105435"/>
                  </a:ext>
                </a:extLst>
              </a:tr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Koju biste opću ocjenu dali ovom predmetu u cjelini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210014"/>
                  </a:ext>
                </a:extLst>
              </a:tr>
              <a:tr h="568267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predmete: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030119"/>
                  </a:ext>
                </a:extLst>
              </a:tr>
            </a:tbl>
          </a:graphicData>
        </a:graphic>
      </p:graphicFrame>
      <p:sp>
        <p:nvSpPr>
          <p:cNvPr id="2" name="Pravokutnik 1"/>
          <p:cNvSpPr/>
          <p:nvPr/>
        </p:nvSpPr>
        <p:spPr>
          <a:xfrm>
            <a:off x="3492470" y="63705"/>
            <a:ext cx="4633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>
                <a:solidFill>
                  <a:prstClr val="black"/>
                </a:solidFill>
              </a:rPr>
              <a:t>Prosječne </a:t>
            </a:r>
            <a:r>
              <a:rPr lang="hr-HR" sz="2800" b="1" dirty="0">
                <a:solidFill>
                  <a:prstClr val="black"/>
                </a:solidFill>
              </a:rPr>
              <a:t>ocjene za </a:t>
            </a:r>
            <a:r>
              <a:rPr lang="hr-HR" sz="2800" b="1" dirty="0" smtClean="0">
                <a:solidFill>
                  <a:prstClr val="black"/>
                </a:solidFill>
              </a:rPr>
              <a:t>predmete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49143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524198"/>
              </p:ext>
            </p:extLst>
          </p:nvPr>
        </p:nvGraphicFramePr>
        <p:xfrm>
          <a:off x="342900" y="480060"/>
          <a:ext cx="11430000" cy="5966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591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421</Words>
  <Application>Microsoft Office PowerPoint</Application>
  <PresentationFormat>Široki zaslon</PresentationFormat>
  <Paragraphs>69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Studentsko ocjenjivanje nastavnika i predmeta  VGUK - akad. god. 2017/2018. preddiplomski Stručni studij Poljoprivreda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Studentsko ocjenjivanje nastavnika i predmeta  VGUK - akad. god. 2017/2018. preddiplomski Stručni studij Poljoprivreda</dc:title>
  <dc:creator>Tatjana Jelen</dc:creator>
  <cp:lastModifiedBy>Dušanka Gajdić</cp:lastModifiedBy>
  <cp:revision>9</cp:revision>
  <dcterms:created xsi:type="dcterms:W3CDTF">2020-11-08T16:39:23Z</dcterms:created>
  <dcterms:modified xsi:type="dcterms:W3CDTF">2020-11-23T11:56:34Z</dcterms:modified>
</cp:coreProperties>
</file>