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Radni_list_programa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Radni_list_programa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2200" b="1" baseline="0" dirty="0">
                <a:solidFill>
                  <a:schemeClr val="tx1"/>
                </a:solidFill>
              </a:rPr>
              <a:t>Prosječne ocjene za nastavnike (33) po pitanjima 1-13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4.7554062535620556E-2"/>
          <c:y val="0.17378308856640079"/>
          <c:w val="0.93249128608799414"/>
          <c:h val="0.7516843432478023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E7A-4787-90E8-FE41CF42F6A7}"/>
                </c:ext>
              </c:extLst>
            </c:dLbl>
            <c:dLbl>
              <c:idx val="14"/>
              <c:layout>
                <c:manualLayout>
                  <c:x val="-1.4512473728280212E-2"/>
                  <c:y val="-3.2128505928342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E7A-4787-90E8-FE41CF42F6A7}"/>
                </c:ext>
              </c:extLst>
            </c:dLbl>
            <c:dLbl>
              <c:idx val="15"/>
              <c:layout>
                <c:manualLayout>
                  <c:x val="1.4512473728280078E-2"/>
                  <c:y val="6.42570118566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E7A-4787-90E8-FE41CF42F6A7}"/>
                </c:ext>
              </c:extLst>
            </c:dLbl>
            <c:dLbl>
              <c:idx val="3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E7A-4787-90E8-FE41CF42F6A7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'13'!$M$101:$M$133</c:f>
              <c:numCache>
                <c:formatCode>General</c:formatCode>
                <c:ptCount val="3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</c:numCache>
            </c:numRef>
          </c:cat>
          <c:val>
            <c:numRef>
              <c:f>'13'!$N$101:$N$133</c:f>
              <c:numCache>
                <c:formatCode>General</c:formatCode>
                <c:ptCount val="33"/>
                <c:pt idx="0">
                  <c:v>4.3600000000000003</c:v>
                </c:pt>
                <c:pt idx="1">
                  <c:v>4.37</c:v>
                </c:pt>
                <c:pt idx="2">
                  <c:v>4.76</c:v>
                </c:pt>
                <c:pt idx="3">
                  <c:v>4.18</c:v>
                </c:pt>
                <c:pt idx="4">
                  <c:v>4.62</c:v>
                </c:pt>
                <c:pt idx="5">
                  <c:v>3.99</c:v>
                </c:pt>
                <c:pt idx="6">
                  <c:v>4.3499999999999996</c:v>
                </c:pt>
                <c:pt idx="7">
                  <c:v>3.68</c:v>
                </c:pt>
                <c:pt idx="8">
                  <c:v>4.53</c:v>
                </c:pt>
                <c:pt idx="9">
                  <c:v>4.99</c:v>
                </c:pt>
                <c:pt idx="10">
                  <c:v>3.79</c:v>
                </c:pt>
                <c:pt idx="11">
                  <c:v>4.0599999999999996</c:v>
                </c:pt>
                <c:pt idx="12">
                  <c:v>4.88</c:v>
                </c:pt>
                <c:pt idx="13">
                  <c:v>4.87</c:v>
                </c:pt>
                <c:pt idx="14">
                  <c:v>3.57</c:v>
                </c:pt>
                <c:pt idx="15">
                  <c:v>3.53</c:v>
                </c:pt>
                <c:pt idx="16">
                  <c:v>4.53</c:v>
                </c:pt>
                <c:pt idx="17">
                  <c:v>4.63</c:v>
                </c:pt>
                <c:pt idx="18">
                  <c:v>4.59</c:v>
                </c:pt>
                <c:pt idx="19">
                  <c:v>3.82</c:v>
                </c:pt>
                <c:pt idx="20">
                  <c:v>4.26</c:v>
                </c:pt>
                <c:pt idx="21">
                  <c:v>4.63</c:v>
                </c:pt>
                <c:pt idx="22">
                  <c:v>4.3499999999999996</c:v>
                </c:pt>
                <c:pt idx="23">
                  <c:v>3.72</c:v>
                </c:pt>
                <c:pt idx="24">
                  <c:v>4.17</c:v>
                </c:pt>
                <c:pt idx="25">
                  <c:v>3.82</c:v>
                </c:pt>
                <c:pt idx="26">
                  <c:v>4.6900000000000004</c:v>
                </c:pt>
                <c:pt idx="27">
                  <c:v>4.3899999999999997</c:v>
                </c:pt>
                <c:pt idx="28">
                  <c:v>4.71</c:v>
                </c:pt>
                <c:pt idx="29">
                  <c:v>4.04</c:v>
                </c:pt>
                <c:pt idx="30">
                  <c:v>4.8899999999999997</c:v>
                </c:pt>
                <c:pt idx="31">
                  <c:v>4.3099999999999996</c:v>
                </c:pt>
                <c:pt idx="32">
                  <c:v>4.3600000000000003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7A-4787-90E8-FE41CF42F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8508088"/>
        <c:axId val="418506120"/>
      </c:barChart>
      <c:catAx>
        <c:axId val="418508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18506120"/>
        <c:crosses val="autoZero"/>
        <c:auto val="1"/>
        <c:lblAlgn val="ctr"/>
        <c:lblOffset val="100"/>
        <c:noMultiLvlLbl val="0"/>
      </c:catAx>
      <c:valAx>
        <c:axId val="418506120"/>
        <c:scaling>
          <c:orientation val="minMax"/>
          <c:max val="5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18508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2400" b="1" baseline="0" dirty="0">
                <a:solidFill>
                  <a:schemeClr val="tx1"/>
                </a:solidFill>
              </a:rPr>
              <a:t>Prosječne ocjene </a:t>
            </a:r>
            <a:r>
              <a:rPr lang="hr-HR" sz="2400" b="1" baseline="0" dirty="0" smtClean="0">
                <a:solidFill>
                  <a:schemeClr val="tx1"/>
                </a:solidFill>
              </a:rPr>
              <a:t>za predmete po pojedinom nastavniku </a:t>
            </a:r>
            <a:endParaRPr lang="hr-HR" sz="2400" b="1" baseline="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4.5869094488188975E-2"/>
          <c:y val="0.19510951481941952"/>
          <c:w val="0.93488332746169112"/>
          <c:h val="0.7291396234430231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C4-4CA1-A729-4177752EF663}"/>
                </c:ext>
              </c:extLst>
            </c:dLbl>
            <c:dLbl>
              <c:idx val="1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C4-4CA1-A729-4177752EF663}"/>
                </c:ext>
              </c:extLst>
            </c:dLbl>
            <c:dLbl>
              <c:idx val="1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9C4-4CA1-A729-4177752EF663}"/>
                </c:ext>
              </c:extLst>
            </c:dLbl>
            <c:dLbl>
              <c:idx val="3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9C4-4CA1-A729-4177752EF663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'9'!$L$98:$L$130</c:f>
              <c:numCache>
                <c:formatCode>General</c:formatCode>
                <c:ptCount val="33"/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10</c:v>
                </c:pt>
                <c:pt idx="12">
                  <c:v>11</c:v>
                </c:pt>
                <c:pt idx="13">
                  <c:v>12</c:v>
                </c:pt>
                <c:pt idx="14">
                  <c:v>13</c:v>
                </c:pt>
                <c:pt idx="15">
                  <c:v>14</c:v>
                </c:pt>
                <c:pt idx="16">
                  <c:v>15</c:v>
                </c:pt>
                <c:pt idx="17">
                  <c:v>16</c:v>
                </c:pt>
                <c:pt idx="18">
                  <c:v>17</c:v>
                </c:pt>
                <c:pt idx="19">
                  <c:v>18</c:v>
                </c:pt>
                <c:pt idx="20">
                  <c:v>19</c:v>
                </c:pt>
                <c:pt idx="21">
                  <c:v>20</c:v>
                </c:pt>
                <c:pt idx="22">
                  <c:v>21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</c:numCache>
            </c:numRef>
          </c:cat>
          <c:val>
            <c:numRef>
              <c:f>'9'!$M$98:$M$130</c:f>
              <c:numCache>
                <c:formatCode>General</c:formatCode>
                <c:ptCount val="33"/>
                <c:pt idx="2">
                  <c:v>4.33</c:v>
                </c:pt>
                <c:pt idx="3">
                  <c:v>4.0599999999999996</c:v>
                </c:pt>
                <c:pt idx="4" formatCode="0.00">
                  <c:v>4.7</c:v>
                </c:pt>
                <c:pt idx="5">
                  <c:v>4.1900000000000004</c:v>
                </c:pt>
                <c:pt idx="6">
                  <c:v>4.57</c:v>
                </c:pt>
                <c:pt idx="7">
                  <c:v>3.98</c:v>
                </c:pt>
                <c:pt idx="8">
                  <c:v>4.45</c:v>
                </c:pt>
                <c:pt idx="9">
                  <c:v>3.72</c:v>
                </c:pt>
                <c:pt idx="10">
                  <c:v>4.38</c:v>
                </c:pt>
                <c:pt idx="11" formatCode="0.00">
                  <c:v>5</c:v>
                </c:pt>
                <c:pt idx="12">
                  <c:v>3.81</c:v>
                </c:pt>
                <c:pt idx="13">
                  <c:v>4.07</c:v>
                </c:pt>
                <c:pt idx="14">
                  <c:v>4.75</c:v>
                </c:pt>
                <c:pt idx="15">
                  <c:v>4.8099999999999996</c:v>
                </c:pt>
                <c:pt idx="16">
                  <c:v>3.62</c:v>
                </c:pt>
                <c:pt idx="17">
                  <c:v>3.49</c:v>
                </c:pt>
                <c:pt idx="18">
                  <c:v>4.5599999999999996</c:v>
                </c:pt>
                <c:pt idx="19">
                  <c:v>4.5599999999999996</c:v>
                </c:pt>
                <c:pt idx="20">
                  <c:v>4.6399999999999997</c:v>
                </c:pt>
                <c:pt idx="21">
                  <c:v>3.98</c:v>
                </c:pt>
                <c:pt idx="22">
                  <c:v>4.22</c:v>
                </c:pt>
                <c:pt idx="23">
                  <c:v>4.4800000000000004</c:v>
                </c:pt>
                <c:pt idx="24">
                  <c:v>4.43</c:v>
                </c:pt>
                <c:pt idx="25" formatCode="0.00">
                  <c:v>3.7</c:v>
                </c:pt>
                <c:pt idx="26">
                  <c:v>4.12</c:v>
                </c:pt>
                <c:pt idx="27">
                  <c:v>3.77</c:v>
                </c:pt>
                <c:pt idx="28">
                  <c:v>4.6900000000000004</c:v>
                </c:pt>
                <c:pt idx="29">
                  <c:v>4.37</c:v>
                </c:pt>
                <c:pt idx="30">
                  <c:v>4.6500000000000004</c:v>
                </c:pt>
                <c:pt idx="31">
                  <c:v>3.96</c:v>
                </c:pt>
                <c:pt idx="32">
                  <c:v>4.82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C4-4CA1-A729-4177752EF6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91315752"/>
        <c:axId val="491316080"/>
      </c:barChart>
      <c:catAx>
        <c:axId val="491315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91316080"/>
        <c:crosses val="autoZero"/>
        <c:auto val="1"/>
        <c:lblAlgn val="ctr"/>
        <c:lblOffset val="100"/>
        <c:noMultiLvlLbl val="0"/>
      </c:catAx>
      <c:valAx>
        <c:axId val="491316080"/>
        <c:scaling>
          <c:orientation val="minMax"/>
          <c:max val="5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91315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774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088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992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980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878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627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61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316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889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165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53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826EC-B9D8-42AC-B869-7A3430FB97D3}" type="datetimeFigureOut">
              <a:rPr lang="hr-HR" smtClean="0"/>
              <a:t>23.11.2020.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34B7-A355-44C9-AD47-C6A3157C680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013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769677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Studentsko ocjenjivanje nastavnika i predmeta </a:t>
            </a:r>
            <a:br>
              <a:rPr lang="hr-HR" dirty="0" smtClean="0"/>
            </a:br>
            <a:r>
              <a:rPr lang="hr-HR" dirty="0" err="1" smtClean="0"/>
              <a:t>VGUK</a:t>
            </a:r>
            <a:r>
              <a:rPr lang="hr-HR" dirty="0" smtClean="0"/>
              <a:t> - </a:t>
            </a:r>
            <a:r>
              <a:rPr lang="hr-HR" dirty="0" err="1" smtClean="0"/>
              <a:t>akad</a:t>
            </a:r>
            <a:r>
              <a:rPr lang="hr-HR" dirty="0" smtClean="0"/>
              <a:t>. god. 2018/2019. preddiplomski Stručni studij </a:t>
            </a:r>
            <a:r>
              <a:rPr lang="hr-HR" i="1" dirty="0" smtClean="0"/>
              <a:t>Poljoprivreda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3811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51560"/>
            <a:ext cx="10515600" cy="5125403"/>
          </a:xfrm>
        </p:spPr>
        <p:txBody>
          <a:bodyPr>
            <a:normAutofit/>
          </a:bodyPr>
          <a:lstStyle/>
          <a:p>
            <a:pPr lvl="0"/>
            <a:r>
              <a:rPr lang="hr-HR" dirty="0">
                <a:solidFill>
                  <a:prstClr val="black"/>
                </a:solidFill>
              </a:rPr>
              <a:t>Anketirani su redoviti studenti prve godine i sa sva tri smjera: </a:t>
            </a:r>
            <a:r>
              <a:rPr lang="hr-HR" dirty="0" err="1">
                <a:solidFill>
                  <a:prstClr val="black"/>
                </a:solidFill>
              </a:rPr>
              <a:t>Bilinogojsto</a:t>
            </a:r>
            <a:r>
              <a:rPr lang="hr-HR" dirty="0">
                <a:solidFill>
                  <a:prstClr val="black"/>
                </a:solidFill>
              </a:rPr>
              <a:t>, </a:t>
            </a:r>
            <a:r>
              <a:rPr lang="hr-HR" dirty="0" err="1">
                <a:solidFill>
                  <a:prstClr val="black"/>
                </a:solidFill>
              </a:rPr>
              <a:t>Zootehnika</a:t>
            </a:r>
            <a:r>
              <a:rPr lang="hr-HR" dirty="0">
                <a:solidFill>
                  <a:prstClr val="black"/>
                </a:solidFill>
              </a:rPr>
              <a:t> i Menadžment u poljoprivredi </a:t>
            </a:r>
          </a:p>
          <a:p>
            <a:pPr lvl="0"/>
            <a:r>
              <a:rPr lang="hr-HR" dirty="0">
                <a:solidFill>
                  <a:prstClr val="black"/>
                </a:solidFill>
              </a:rPr>
              <a:t>Anketirano je ukupno 8</a:t>
            </a:r>
            <a:r>
              <a:rPr lang="hr-HR" dirty="0" smtClean="0">
                <a:solidFill>
                  <a:prstClr val="black"/>
                </a:solidFill>
              </a:rPr>
              <a:t>5 </a:t>
            </a:r>
            <a:r>
              <a:rPr lang="hr-HR" dirty="0">
                <a:solidFill>
                  <a:prstClr val="black"/>
                </a:solidFill>
              </a:rPr>
              <a:t>studenata </a:t>
            </a:r>
          </a:p>
          <a:p>
            <a:pPr lvl="0"/>
            <a:r>
              <a:rPr lang="hr-HR" dirty="0">
                <a:solidFill>
                  <a:prstClr val="black"/>
                </a:solidFill>
              </a:rPr>
              <a:t>Ocjenjivani su nastavnici po predmetima u zimskim ( 1. 3. i 5. semestar) i ljetnim semestrima (2. i 4.) </a:t>
            </a:r>
          </a:p>
          <a:p>
            <a:pPr lvl="0"/>
            <a:r>
              <a:rPr lang="hr-HR" dirty="0">
                <a:solidFill>
                  <a:prstClr val="black"/>
                </a:solidFill>
              </a:rPr>
              <a:t>Studenti su ocjenama od 1 do 5 ocjenjivali nastavnike </a:t>
            </a:r>
            <a:r>
              <a:rPr lang="hr-HR" dirty="0" smtClean="0">
                <a:solidFill>
                  <a:prstClr val="black"/>
                </a:solidFill>
              </a:rPr>
              <a:t>(33 nastavnika) i pripadajuće predmete </a:t>
            </a:r>
            <a:r>
              <a:rPr lang="hr-HR" dirty="0">
                <a:solidFill>
                  <a:prstClr val="black"/>
                </a:solidFill>
              </a:rPr>
              <a:t>prema ponuđenim pitanjima/kriterijima </a:t>
            </a:r>
          </a:p>
          <a:p>
            <a:pPr lvl="0"/>
            <a:r>
              <a:rPr lang="hr-HR" dirty="0" smtClean="0">
                <a:solidFill>
                  <a:prstClr val="black"/>
                </a:solidFill>
              </a:rPr>
              <a:t>Na sljedećim slajdovima prikazane su u tablici prosječne </a:t>
            </a:r>
            <a:r>
              <a:rPr lang="hr-HR" dirty="0">
                <a:solidFill>
                  <a:prstClr val="black"/>
                </a:solidFill>
              </a:rPr>
              <a:t>ocjene za sve nastavnike </a:t>
            </a:r>
            <a:r>
              <a:rPr lang="hr-HR" dirty="0" smtClean="0">
                <a:solidFill>
                  <a:prstClr val="black"/>
                </a:solidFill>
              </a:rPr>
              <a:t>po pitanjima </a:t>
            </a:r>
            <a:r>
              <a:rPr lang="hr-HR" dirty="0">
                <a:solidFill>
                  <a:prstClr val="black"/>
                </a:solidFill>
              </a:rPr>
              <a:t>(1-13) i sve predmete (1-9) </a:t>
            </a:r>
            <a:r>
              <a:rPr lang="hr-HR" dirty="0" smtClean="0">
                <a:solidFill>
                  <a:prstClr val="black"/>
                </a:solidFill>
              </a:rPr>
              <a:t>te </a:t>
            </a:r>
            <a:r>
              <a:rPr lang="hr-HR" dirty="0">
                <a:solidFill>
                  <a:prstClr val="black"/>
                </a:solidFill>
              </a:rPr>
              <a:t>prosječne ocjene po </a:t>
            </a:r>
            <a:r>
              <a:rPr lang="hr-HR" dirty="0" smtClean="0">
                <a:solidFill>
                  <a:prstClr val="black"/>
                </a:solidFill>
              </a:rPr>
              <a:t>nastavniku na grafikonu po pitanjima (1-13; i 1-9).</a:t>
            </a:r>
            <a:endParaRPr lang="hr-HR" dirty="0">
              <a:solidFill>
                <a:prstClr val="black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5923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01208"/>
            <a:ext cx="10515600" cy="889480"/>
          </a:xfrm>
        </p:spPr>
        <p:txBody>
          <a:bodyPr/>
          <a:lstStyle/>
          <a:p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079132"/>
              </p:ext>
            </p:extLst>
          </p:nvPr>
        </p:nvGraphicFramePr>
        <p:xfrm>
          <a:off x="0" y="801208"/>
          <a:ext cx="12192000" cy="6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57565">
                  <a:extLst>
                    <a:ext uri="{9D8B030D-6E8A-4147-A177-3AD203B41FA5}">
                      <a16:colId xmlns:a16="http://schemas.microsoft.com/office/drawing/2014/main" val="2708113257"/>
                    </a:ext>
                  </a:extLst>
                </a:gridCol>
                <a:gridCol w="1634435">
                  <a:extLst>
                    <a:ext uri="{9D8B030D-6E8A-4147-A177-3AD203B41FA5}">
                      <a16:colId xmlns:a16="http://schemas.microsoft.com/office/drawing/2014/main" val="167313847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Kroz nastavu pokazuje dobro poznavanje sadržaja predmeta                                                  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53575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Na postavljena pitanja odgovara stručno i spremno                                               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090173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Kvalitetnim primjerima i zadacima olakšava razumijevanje sadržaja                   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185123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Jasno i razumljivo izlaže/demonstrira nastavne sadržaje                                       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732595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Nastava je dobro strukturirana i raspoloživo vrijeme je racionalno iskorišteno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956906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Jasno definira ciljeve nastave i ono što očekuje od studenta                                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046731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Nastava je zanimljiva i dinamična                                                                               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62549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 Uporabom nastavnih pomagala i suvremene tehnologije podiže kvalitetu nastave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068175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 Ima dobre komunikacijske vještine i stvara ugodnu radnu atmosferu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694045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 Dostupan je i susretljiv za konzultacije sa studentima                                          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230283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 Motiviran je za rad i savjesno izvršava svoje obveze              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723504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 </a:t>
                      </a:r>
                      <a:r>
                        <a:rPr lang="it-IT" sz="20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Nastavu</a:t>
                      </a:r>
                      <a:r>
                        <a:rPr lang="it-IT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0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održava</a:t>
                      </a:r>
                      <a:r>
                        <a:rPr lang="it-IT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0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redovito</a:t>
                      </a:r>
                      <a:r>
                        <a:rPr lang="it-IT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na </a:t>
                      </a:r>
                      <a:r>
                        <a:rPr lang="it-IT" sz="20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vrijeme</a:t>
                      </a:r>
                      <a:endParaRPr lang="it-IT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14781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 Koju biste opću ocjenu dali ovom nastavniku/nastavnici u cjelini 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227322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Prosječna ocjena pitanja za nastavno osoblje: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4655291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742342" y="123092"/>
            <a:ext cx="8707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r-HR" sz="2800" b="1" dirty="0">
                <a:solidFill>
                  <a:prstClr val="black"/>
                </a:solidFill>
              </a:rPr>
              <a:t>Prosječne ocjene za sve nastavnike po pitanjima 1-13 </a:t>
            </a:r>
            <a:endParaRPr lang="hr-HR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7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917446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92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532254"/>
              </p:ext>
            </p:extLst>
          </p:nvPr>
        </p:nvGraphicFramePr>
        <p:xfrm>
          <a:off x="0" y="1055728"/>
          <a:ext cx="12192000" cy="5040000"/>
        </p:xfrm>
        <a:graphic>
          <a:graphicData uri="http://schemas.openxmlformats.org/drawingml/2006/table">
            <a:tbl>
              <a:tblPr/>
              <a:tblGrid>
                <a:gridCol w="10668000">
                  <a:extLst>
                    <a:ext uri="{9D8B030D-6E8A-4147-A177-3AD203B41FA5}">
                      <a16:colId xmlns:a16="http://schemas.microsoft.com/office/drawing/2014/main" val="174810027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9656766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Ciljevi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zahtjevi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predmeta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bili su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jasno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definirani</a:t>
                      </a:r>
                      <a:endParaRPr lang="it-IT" sz="2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01011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Predmet nudi uvid u ključne sadržaje i omogućuje njihovo razumijevanje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09716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Propisana literatura je korisna za razumijevanje sadržaja predmeta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69722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Količina nastavnog sadržaja odgovara predviđenoj satnici predmeta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02512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Predmet je omogućio uvid u važnost područja i mogućnosti primjene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69815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Predavanja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 na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primjeren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način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bila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popraćena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vježbama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seminarima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it-IT" sz="2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</a:t>
                      </a:r>
                      <a:r>
                        <a:rPr lang="it-IT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46526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Vježbe i seminari omogućili su razvijanje vještina, te praktičnu primjenu znanja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99259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 Organizacija predmeta potiče studente na aktivno sudjelovanje u nastavi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43890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 Koju biste opću ocjenu dali ovom predmetu u cjelini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27845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1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Prosječna ocjena pitanja za predmete: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92755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079232" y="292305"/>
            <a:ext cx="4633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b="1" dirty="0" smtClean="0">
                <a:solidFill>
                  <a:prstClr val="black"/>
                </a:solidFill>
              </a:rPr>
              <a:t>Prosječne </a:t>
            </a:r>
            <a:r>
              <a:rPr lang="hr-HR" sz="2800" b="1" dirty="0">
                <a:solidFill>
                  <a:prstClr val="black"/>
                </a:solidFill>
              </a:rPr>
              <a:t>ocjene za </a:t>
            </a:r>
            <a:r>
              <a:rPr lang="hr-HR" sz="2800" b="1" dirty="0" smtClean="0">
                <a:solidFill>
                  <a:prstClr val="black"/>
                </a:solidFill>
              </a:rPr>
              <a:t>predmete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40654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704CACA7-4C70-44F4-8DAF-5228591390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388336"/>
              </p:ext>
            </p:extLst>
          </p:nvPr>
        </p:nvGraphicFramePr>
        <p:xfrm>
          <a:off x="-43962" y="263769"/>
          <a:ext cx="12192000" cy="651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0032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418</Words>
  <Application>Microsoft Office PowerPoint</Application>
  <PresentationFormat>Široki zaslon</PresentationFormat>
  <Paragraphs>66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Studentsko ocjenjivanje nastavnika i predmeta  VGUK - akad. god. 2018/2019. preddiplomski Stručni studij Poljoprivreda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Studentsko ocjenjivanje nastavnika i predmeta  VGUK - akad. god. 2018/2019. preddiplomski Stručni studij Poljoprivreda</dc:title>
  <dc:creator>Tatjana Jelen</dc:creator>
  <cp:lastModifiedBy>Dušanka Gajdić</cp:lastModifiedBy>
  <cp:revision>12</cp:revision>
  <dcterms:created xsi:type="dcterms:W3CDTF">2020-11-08T16:40:47Z</dcterms:created>
  <dcterms:modified xsi:type="dcterms:W3CDTF">2020-11-23T11:57:22Z</dcterms:modified>
</cp:coreProperties>
</file>