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82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2400" dirty="0"/>
              <a:t>Prosječna ocjena za nastavnike (pitanja 1 do 13)</a:t>
            </a:r>
          </a:p>
        </c:rich>
      </c:tx>
      <c:layout>
        <c:manualLayout>
          <c:xMode val="edge"/>
          <c:yMode val="edge"/>
          <c:x val="0.1262670347324138"/>
          <c:y val="1.74208112446353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3931596446399065E-2"/>
          <c:y val="0.19851865347265099"/>
          <c:w val="0.95393980603967687"/>
          <c:h val="0.7541481124816988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C000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F6-4CAB-A35D-4AA07E2C144C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F6-4CAB-A35D-4AA07E2C144C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F6-4CAB-A35D-4AA07E2C144C}"/>
                </c:ext>
              </c:extLst>
            </c:dLbl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F6-4CAB-A35D-4AA07E2C144C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List3!$D$1:$D$30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List3!$E$1:$E$30</c:f>
              <c:numCache>
                <c:formatCode>0.00</c:formatCode>
                <c:ptCount val="30"/>
                <c:pt idx="0">
                  <c:v>4.51</c:v>
                </c:pt>
                <c:pt idx="1">
                  <c:v>4.43</c:v>
                </c:pt>
                <c:pt idx="2">
                  <c:v>4.74</c:v>
                </c:pt>
                <c:pt idx="3">
                  <c:v>4.5599999999999996</c:v>
                </c:pt>
                <c:pt idx="4">
                  <c:v>4.6399999999999997</c:v>
                </c:pt>
                <c:pt idx="5">
                  <c:v>3.89</c:v>
                </c:pt>
                <c:pt idx="6">
                  <c:v>4.47</c:v>
                </c:pt>
                <c:pt idx="7">
                  <c:v>4.83</c:v>
                </c:pt>
                <c:pt idx="8">
                  <c:v>4.26</c:v>
                </c:pt>
                <c:pt idx="9">
                  <c:v>4.2699999999999996</c:v>
                </c:pt>
                <c:pt idx="10">
                  <c:v>4.8600000000000003</c:v>
                </c:pt>
                <c:pt idx="11">
                  <c:v>4.76</c:v>
                </c:pt>
                <c:pt idx="12">
                  <c:v>3.69</c:v>
                </c:pt>
                <c:pt idx="13">
                  <c:v>3.8</c:v>
                </c:pt>
                <c:pt idx="14">
                  <c:v>4.45</c:v>
                </c:pt>
                <c:pt idx="15">
                  <c:v>4.6500000000000004</c:v>
                </c:pt>
                <c:pt idx="16">
                  <c:v>4.6399999999999997</c:v>
                </c:pt>
                <c:pt idx="17">
                  <c:v>3.71</c:v>
                </c:pt>
                <c:pt idx="18">
                  <c:v>4.26</c:v>
                </c:pt>
                <c:pt idx="19">
                  <c:v>4.54</c:v>
                </c:pt>
                <c:pt idx="20">
                  <c:v>4.2699999999999996</c:v>
                </c:pt>
                <c:pt idx="21">
                  <c:v>3.83</c:v>
                </c:pt>
                <c:pt idx="22">
                  <c:v>4.55</c:v>
                </c:pt>
                <c:pt idx="23">
                  <c:v>4.42</c:v>
                </c:pt>
                <c:pt idx="24">
                  <c:v>4.33</c:v>
                </c:pt>
                <c:pt idx="25">
                  <c:v>4.72</c:v>
                </c:pt>
                <c:pt idx="26">
                  <c:v>4.0199999999999996</c:v>
                </c:pt>
                <c:pt idx="27">
                  <c:v>4.45</c:v>
                </c:pt>
                <c:pt idx="28">
                  <c:v>4.49</c:v>
                </c:pt>
                <c:pt idx="29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F6-4CAB-A35D-4AA07E2C14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1800639"/>
        <c:axId val="1591793151"/>
      </c:barChart>
      <c:catAx>
        <c:axId val="1591800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1793151"/>
        <c:crosses val="autoZero"/>
        <c:auto val="1"/>
        <c:lblAlgn val="ctr"/>
        <c:lblOffset val="100"/>
        <c:noMultiLvlLbl val="0"/>
      </c:catAx>
      <c:valAx>
        <c:axId val="1591793151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1800639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600" b="1" i="0" baseline="0">
                <a:effectLst/>
              </a:rPr>
              <a:t>Prosječne ocjene za predmete po pojedinom nastavniku </a:t>
            </a:r>
            <a:endParaRPr lang="en-US" sz="1600">
              <a:effectLst/>
            </a:endParaRPr>
          </a:p>
        </c:rich>
      </c:tx>
      <c:layout>
        <c:manualLayout>
          <c:xMode val="edge"/>
          <c:yMode val="edge"/>
          <c:x val="7.6812619706320487E-2"/>
          <c:y val="2.093228407758771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4655600482372137E-2"/>
          <c:y val="0.27904147181842465"/>
          <c:w val="0.95295701213024042"/>
          <c:h val="0.672114653079637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C000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FE-4368-ADDB-2522C842E6FB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FE-4368-ADDB-2522C842E6FB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List3!$K$1:$K$30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List3!$L$1:$L$30</c:f>
              <c:numCache>
                <c:formatCode>0.00</c:formatCode>
                <c:ptCount val="30"/>
                <c:pt idx="0">
                  <c:v>4.6900000000000004</c:v>
                </c:pt>
                <c:pt idx="1">
                  <c:v>4.2699999999999996</c:v>
                </c:pt>
                <c:pt idx="2">
                  <c:v>4.67</c:v>
                </c:pt>
                <c:pt idx="3">
                  <c:v>4.54</c:v>
                </c:pt>
                <c:pt idx="4">
                  <c:v>4.5</c:v>
                </c:pt>
                <c:pt idx="5">
                  <c:v>3.65</c:v>
                </c:pt>
                <c:pt idx="6">
                  <c:v>4.51</c:v>
                </c:pt>
                <c:pt idx="7">
                  <c:v>4.82</c:v>
                </c:pt>
                <c:pt idx="8">
                  <c:v>4.2</c:v>
                </c:pt>
                <c:pt idx="9">
                  <c:v>4.4000000000000004</c:v>
                </c:pt>
                <c:pt idx="10">
                  <c:v>4.8899999999999997</c:v>
                </c:pt>
                <c:pt idx="11">
                  <c:v>4.76</c:v>
                </c:pt>
                <c:pt idx="12">
                  <c:v>4.1100000000000003</c:v>
                </c:pt>
                <c:pt idx="13">
                  <c:v>3.81</c:v>
                </c:pt>
                <c:pt idx="14">
                  <c:v>4.37</c:v>
                </c:pt>
                <c:pt idx="15">
                  <c:v>4.72</c:v>
                </c:pt>
                <c:pt idx="16">
                  <c:v>4.63</c:v>
                </c:pt>
                <c:pt idx="17">
                  <c:v>3.76</c:v>
                </c:pt>
                <c:pt idx="18">
                  <c:v>4.22</c:v>
                </c:pt>
                <c:pt idx="19">
                  <c:v>4.66</c:v>
                </c:pt>
                <c:pt idx="20">
                  <c:v>4.43</c:v>
                </c:pt>
                <c:pt idx="21">
                  <c:v>3.82</c:v>
                </c:pt>
                <c:pt idx="22">
                  <c:v>4.42</c:v>
                </c:pt>
                <c:pt idx="23">
                  <c:v>4.41</c:v>
                </c:pt>
                <c:pt idx="24">
                  <c:v>4.34</c:v>
                </c:pt>
                <c:pt idx="25">
                  <c:v>4.66</c:v>
                </c:pt>
                <c:pt idx="26">
                  <c:v>4</c:v>
                </c:pt>
                <c:pt idx="27">
                  <c:v>4.41</c:v>
                </c:pt>
                <c:pt idx="28">
                  <c:v>4.47</c:v>
                </c:pt>
                <c:pt idx="29">
                  <c:v>4.46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FE-4368-ADDB-2522C842E6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58623"/>
        <c:axId val="1726256959"/>
      </c:barChart>
      <c:catAx>
        <c:axId val="1726258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56959"/>
        <c:crosses val="autoZero"/>
        <c:auto val="1"/>
        <c:lblAlgn val="ctr"/>
        <c:lblOffset val="100"/>
        <c:noMultiLvlLbl val="0"/>
      </c:catAx>
      <c:valAx>
        <c:axId val="1726256959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58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77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088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399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980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878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627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61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316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889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165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53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013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544161"/>
            <a:ext cx="9144000" cy="3769677"/>
          </a:xfrm>
        </p:spPr>
        <p:txBody>
          <a:bodyPr>
            <a:normAutofit fontScale="90000"/>
          </a:bodyPr>
          <a:lstStyle/>
          <a:p>
            <a:r>
              <a:rPr lang="hr-HR" dirty="0"/>
              <a:t>Studentsko ocjenjivanje nastavnika i predmeta </a:t>
            </a:r>
            <a:br>
              <a:rPr lang="hr-HR" dirty="0"/>
            </a:br>
            <a:r>
              <a:rPr lang="hr-HR" dirty="0"/>
              <a:t>VGUK za </a:t>
            </a:r>
            <a:r>
              <a:rPr lang="hr-HR" dirty="0" err="1"/>
              <a:t>akad</a:t>
            </a:r>
            <a:r>
              <a:rPr lang="hr-HR" dirty="0"/>
              <a:t>. god. 2019/2020. preddiplomski Stručni studij </a:t>
            </a:r>
            <a:r>
              <a:rPr lang="hr-HR" i="1" dirty="0"/>
              <a:t>Poljoprivreda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3811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261767"/>
            <a:ext cx="10515600" cy="5125403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prstClr val="black"/>
                </a:solidFill>
              </a:rPr>
              <a:t>Anketirano je ukupno 90 redovitih studenata. Studenti s prve godine i sa sva tri smjera druge i treće godine (</a:t>
            </a:r>
            <a:r>
              <a:rPr lang="hr-HR" dirty="0" err="1">
                <a:solidFill>
                  <a:prstClr val="black"/>
                </a:solidFill>
              </a:rPr>
              <a:t>Bilinogojsto</a:t>
            </a:r>
            <a:r>
              <a:rPr lang="hr-HR" dirty="0">
                <a:solidFill>
                  <a:prstClr val="black"/>
                </a:solidFill>
              </a:rPr>
              <a:t>, </a:t>
            </a:r>
            <a:r>
              <a:rPr lang="hr-HR" dirty="0" err="1">
                <a:solidFill>
                  <a:prstClr val="black"/>
                </a:solidFill>
              </a:rPr>
              <a:t>Zootehnika</a:t>
            </a:r>
            <a:r>
              <a:rPr lang="hr-HR" dirty="0">
                <a:solidFill>
                  <a:prstClr val="black"/>
                </a:solidFill>
              </a:rPr>
              <a:t> i Menadžment u poljoprivredi)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Studenti su ocjenama od 1 do 5 ocjenjivali nastavnike (30 nastavnika) na pripadajućim predmetima prema ponuđenim pitanjima/kriterijima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U tablicama su prikazane prosječne ocjene po pojedinim pitanjima (1-13) zbirno za sve nastavnike i za sve predmete (1-9)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Prosječne ocjene po nastavniku prikazane su na grafikonima grupirano po pitanjima (1-13; i 1-9)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9592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801208"/>
            <a:ext cx="10515600" cy="889480"/>
          </a:xfrm>
        </p:spPr>
        <p:txBody>
          <a:bodyPr/>
          <a:lstStyle/>
          <a:p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710776"/>
              </p:ext>
            </p:extLst>
          </p:nvPr>
        </p:nvGraphicFramePr>
        <p:xfrm>
          <a:off x="0" y="801208"/>
          <a:ext cx="12192000" cy="6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7565">
                  <a:extLst>
                    <a:ext uri="{9D8B030D-6E8A-4147-A177-3AD203B41FA5}">
                      <a16:colId xmlns:a16="http://schemas.microsoft.com/office/drawing/2014/main" val="2708113257"/>
                    </a:ext>
                  </a:extLst>
                </a:gridCol>
                <a:gridCol w="1634435">
                  <a:extLst>
                    <a:ext uri="{9D8B030D-6E8A-4147-A177-3AD203B41FA5}">
                      <a16:colId xmlns:a16="http://schemas.microsoft.com/office/drawing/2014/main" val="167313847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Kroz nastavu pokazuje dobro poznavanje sadržaja predmeta                                                  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53575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Na postavljena pitanja odgovara stručno i spremno                                                                   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90173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Kvalitetnim primjerima i zadacima olakšava razumijevanje sadržaja                                       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85123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Jasno i razumljivo izlaže/demonstrira nastavne sadržaje                                                           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32595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Nastava je dobro strukturirana i raspoloživo vrijeme je racionalno iskorišteno                    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5690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Jasno definira ciljeve nastave i ono što očekuje od studenta                                                    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4673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Nastava je zanimljiva i dinamična                                                                                                   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4,38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2549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 Uporabom nastavnih pomagala i suvremene tehnologije podiže kvalitetu nastave 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4,39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6817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 Ima dobre komunikacijske vještine i stvara ugodnu radnu atmosferu          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94045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 Dostupan je i susretljiv za konzultacije sa studentima                                                            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30283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 Motiviran je za rad i savjesno izvršava svoje obveze                  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3504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 </a:t>
                      </a:r>
                      <a:r>
                        <a:rPr lang="it-IT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Nastavu</a:t>
                      </a:r>
                      <a:r>
                        <a:rPr lang="it-IT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održava</a:t>
                      </a:r>
                      <a:r>
                        <a:rPr lang="it-IT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redovito</a:t>
                      </a:r>
                      <a:r>
                        <a:rPr lang="it-IT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na </a:t>
                      </a:r>
                      <a:r>
                        <a:rPr lang="it-IT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vrijeme</a:t>
                      </a:r>
                      <a:endParaRPr lang="it-IT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4781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 Koju biste opću ocjenu dali ovom nastavniku/nastavnici u cjelini    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27322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Prosječna ocjena pitanja za nastavno osoblje: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655291"/>
                  </a:ext>
                </a:extLst>
              </a:tr>
            </a:tbl>
          </a:graphicData>
        </a:graphic>
      </p:graphicFrame>
      <p:sp>
        <p:nvSpPr>
          <p:cNvPr id="3" name="Pravokutnik 2"/>
          <p:cNvSpPr/>
          <p:nvPr/>
        </p:nvSpPr>
        <p:spPr>
          <a:xfrm>
            <a:off x="1742342" y="123092"/>
            <a:ext cx="8707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r-HR" sz="2800" b="1" dirty="0">
                <a:solidFill>
                  <a:prstClr val="black"/>
                </a:solidFill>
              </a:rPr>
              <a:t>Prosječne ocjene za sve nastavnike po pitanjima 1-13 </a:t>
            </a:r>
            <a:endParaRPr lang="hr-HR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476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91BF9897-B24F-4181-8EC1-BB7B6C0877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116626"/>
              </p:ext>
            </p:extLst>
          </p:nvPr>
        </p:nvGraphicFramePr>
        <p:xfrm>
          <a:off x="304800" y="288758"/>
          <a:ext cx="11518232" cy="6224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5001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131018"/>
              </p:ext>
            </p:extLst>
          </p:nvPr>
        </p:nvGraphicFramePr>
        <p:xfrm>
          <a:off x="0" y="1055728"/>
          <a:ext cx="12192000" cy="5040000"/>
        </p:xfrm>
        <a:graphic>
          <a:graphicData uri="http://schemas.openxmlformats.org/drawingml/2006/table">
            <a:tbl>
              <a:tblPr/>
              <a:tblGrid>
                <a:gridCol w="10668000">
                  <a:extLst>
                    <a:ext uri="{9D8B030D-6E8A-4147-A177-3AD203B41FA5}">
                      <a16:colId xmlns:a16="http://schemas.microsoft.com/office/drawing/2014/main" val="174810027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656766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Ciljevi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zahtjevi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predmeta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bili su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jasno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definirani</a:t>
                      </a:r>
                      <a:endParaRPr lang="it-IT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01011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Predmet nudi uvid u ključne sadržaje i omogućuje njihovo razumijevanje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09716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Propisana literatura je korisna za razumijevanje sadržaja predmeta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69722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Količina nastavnog sadržaja odgovara predviđenoj satnici predmeta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02512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Predmet je omogućio uvid u važnost područja i mogućnosti primjene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69815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Predavanja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 na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primjeren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način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popraćena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vježbama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seminarima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46526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Vježbe i seminari omogućili su razvijanje vještina, te praktičnu primjenu znanja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99259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 Organizacija predmeta potiče studente na aktivno sudjelovanje u nastavi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43890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 Koju biste opću ocjenu dali ovom predmetu u cjelini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7845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Prosječna ocjena pitanja za predmete: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892755"/>
                  </a:ext>
                </a:extLst>
              </a:tr>
            </a:tbl>
          </a:graphicData>
        </a:graphic>
      </p:graphicFrame>
      <p:sp>
        <p:nvSpPr>
          <p:cNvPr id="3" name="Pravokutnik 2"/>
          <p:cNvSpPr/>
          <p:nvPr/>
        </p:nvSpPr>
        <p:spPr>
          <a:xfrm>
            <a:off x="3079232" y="292305"/>
            <a:ext cx="4633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>
                <a:solidFill>
                  <a:prstClr val="black"/>
                </a:solidFill>
              </a:rPr>
              <a:t>Prosječne ocjene za predmete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40654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chemeClr val="accent4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C2F92394-9E09-42AA-91F4-4F3358B973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490712"/>
              </p:ext>
            </p:extLst>
          </p:nvPr>
        </p:nvGraphicFramePr>
        <p:xfrm>
          <a:off x="457200" y="413084"/>
          <a:ext cx="11277600" cy="6031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31917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403</Words>
  <Application>Microsoft Office PowerPoint</Application>
  <PresentationFormat>Široki zaslon</PresentationFormat>
  <Paragraphs>63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Studentsko ocjenjivanje nastavnika i predmeta  VGUK za akad. god. 2019/2020. preddiplomski Stručni studij Poljoprivreda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Studentsko ocjenjivanje nastavnika i predmeta  VGUK - akad. god. 2018/2019. preddiplomski Stručni studij Poljoprivreda</dc:title>
  <dc:creator>Tatjana Jelen</dc:creator>
  <cp:lastModifiedBy>Referada2</cp:lastModifiedBy>
  <cp:revision>17</cp:revision>
  <dcterms:created xsi:type="dcterms:W3CDTF">2020-11-08T16:40:47Z</dcterms:created>
  <dcterms:modified xsi:type="dcterms:W3CDTF">2023-04-14T13:30:16Z</dcterms:modified>
</cp:coreProperties>
</file>