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2" r:id="rId5"/>
    <p:sldId id="261" r:id="rId6"/>
    <p:sldId id="263" r:id="rId7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3" d="100"/>
          <a:sy n="73" d="100"/>
        </p:scale>
        <p:origin x="82" y="25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hr-HR" sz="2400" dirty="0"/>
              <a:t>Prosječna ocjena za nastavnike (pitanja 1 do 13)</a:t>
            </a:r>
          </a:p>
        </c:rich>
      </c:tx>
      <c:layout>
        <c:manualLayout>
          <c:xMode val="edge"/>
          <c:yMode val="edge"/>
          <c:x val="0.1262670347324138"/>
          <c:y val="1.742081124463537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3.3931596446399065E-2"/>
          <c:y val="0.19851865347265099"/>
          <c:w val="0.95393980603967687"/>
          <c:h val="0.75414811248169888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FFC000">
                <a:lumMod val="75000"/>
              </a:srgbClr>
            </a:solidFill>
            <a:ln>
              <a:noFill/>
            </a:ln>
            <a:effectLst/>
          </c:spPr>
          <c:invertIfNegative val="0"/>
          <c:dLbls>
            <c:dLbl>
              <c:idx val="7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CCF6-4CAB-A35D-4AA07E2C144C}"/>
                </c:ext>
              </c:extLst>
            </c:dLbl>
            <c:dLbl>
              <c:idx val="1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CF6-4CAB-A35D-4AA07E2C144C}"/>
                </c:ext>
              </c:extLst>
            </c:dLbl>
            <c:dLbl>
              <c:idx val="12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CCF6-4CAB-A35D-4AA07E2C144C}"/>
                </c:ext>
              </c:extLst>
            </c:dLbl>
            <c:dLbl>
              <c:idx val="17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CF6-4CAB-A35D-4AA07E2C144C}"/>
                </c:ext>
              </c:extLst>
            </c:dLbl>
            <c:spPr>
              <a:solidFill>
                <a:prstClr val="white"/>
              </a:solidFill>
              <a:ln>
                <a:solidFill>
                  <a:prstClr val="black">
                    <a:lumMod val="25000"/>
                    <a:lumOff val="75000"/>
                  </a:prstClr>
                </a:solidFill>
              </a:ln>
              <a:effectLst/>
            </c:spPr>
            <c:txPr>
              <a:bodyPr rot="0" spcFirstLastPara="1" vertOverflow="clip" horzOverflow="clip" vert="horz" wrap="square" lIns="36576" tIns="18288" rIns="36576" bIns="18288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EllipseCallout">
                    <a:avLst/>
                  </a:prstGeom>
                  <a:noFill/>
                  <a:ln>
                    <a:noFill/>
                  </a:ln>
                </c15:spPr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List3!$D$1:$D$30</c:f>
              <c:numCache>
                <c:formatCode>General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</c:numRef>
          </c:cat>
          <c:val>
            <c:numRef>
              <c:f>List3!$E$1:$E$30</c:f>
              <c:numCache>
                <c:formatCode>0.00</c:formatCode>
                <c:ptCount val="30"/>
                <c:pt idx="0">
                  <c:v>4.51</c:v>
                </c:pt>
                <c:pt idx="1">
                  <c:v>4.43</c:v>
                </c:pt>
                <c:pt idx="2">
                  <c:v>4.74</c:v>
                </c:pt>
                <c:pt idx="3">
                  <c:v>4.5599999999999996</c:v>
                </c:pt>
                <c:pt idx="4">
                  <c:v>4.6399999999999997</c:v>
                </c:pt>
                <c:pt idx="5">
                  <c:v>3.89</c:v>
                </c:pt>
                <c:pt idx="6">
                  <c:v>4.47</c:v>
                </c:pt>
                <c:pt idx="7">
                  <c:v>4.83</c:v>
                </c:pt>
                <c:pt idx="8">
                  <c:v>4.26</c:v>
                </c:pt>
                <c:pt idx="9">
                  <c:v>4.2699999999999996</c:v>
                </c:pt>
                <c:pt idx="10">
                  <c:v>4.8600000000000003</c:v>
                </c:pt>
                <c:pt idx="11">
                  <c:v>4.76</c:v>
                </c:pt>
                <c:pt idx="12">
                  <c:v>3.69</c:v>
                </c:pt>
                <c:pt idx="13">
                  <c:v>3.8</c:v>
                </c:pt>
                <c:pt idx="14">
                  <c:v>4.45</c:v>
                </c:pt>
                <c:pt idx="15">
                  <c:v>4.6500000000000004</c:v>
                </c:pt>
                <c:pt idx="16">
                  <c:v>4.6399999999999997</c:v>
                </c:pt>
                <c:pt idx="17">
                  <c:v>3.71</c:v>
                </c:pt>
                <c:pt idx="18">
                  <c:v>4.26</c:v>
                </c:pt>
                <c:pt idx="19">
                  <c:v>4.54</c:v>
                </c:pt>
                <c:pt idx="20">
                  <c:v>4.2699999999999996</c:v>
                </c:pt>
                <c:pt idx="21">
                  <c:v>3.83</c:v>
                </c:pt>
                <c:pt idx="22">
                  <c:v>4.55</c:v>
                </c:pt>
                <c:pt idx="23">
                  <c:v>4.42</c:v>
                </c:pt>
                <c:pt idx="24">
                  <c:v>4.33</c:v>
                </c:pt>
                <c:pt idx="25">
                  <c:v>4.72</c:v>
                </c:pt>
                <c:pt idx="26">
                  <c:v>4.0199999999999996</c:v>
                </c:pt>
                <c:pt idx="27">
                  <c:v>4.45</c:v>
                </c:pt>
                <c:pt idx="28">
                  <c:v>4.49</c:v>
                </c:pt>
                <c:pt idx="29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CF6-4CAB-A35D-4AA07E2C144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591800639"/>
        <c:axId val="1591793151"/>
      </c:barChart>
      <c:catAx>
        <c:axId val="159180063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91793151"/>
        <c:crosses val="autoZero"/>
        <c:auto val="1"/>
        <c:lblAlgn val="ctr"/>
        <c:lblOffset val="100"/>
        <c:noMultiLvlLbl val="0"/>
      </c:catAx>
      <c:valAx>
        <c:axId val="1591793151"/>
        <c:scaling>
          <c:orientation val="minMax"/>
          <c:max val="5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91800639"/>
        <c:crosses val="autoZero"/>
        <c:crossBetween val="between"/>
        <c:majorUnit val="0.5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hr-HR" sz="1600" b="1" i="0" baseline="0">
                <a:effectLst/>
              </a:rPr>
              <a:t>Prosječne ocjene za predmete po pojedinom nastavniku </a:t>
            </a:r>
            <a:endParaRPr lang="en-US" sz="1600">
              <a:effectLst/>
            </a:endParaRPr>
          </a:p>
        </c:rich>
      </c:tx>
      <c:layout>
        <c:manualLayout>
          <c:xMode val="edge"/>
          <c:yMode val="edge"/>
          <c:x val="7.6812619706320487E-2"/>
          <c:y val="2.0932284077587711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3.4655600482372137E-2"/>
          <c:y val="0.27904147181842465"/>
          <c:w val="0.95295701213024042"/>
          <c:h val="0.67211465307963703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FFC000">
                <a:lumMod val="75000"/>
              </a:srgbClr>
            </a:solidFill>
            <a:ln>
              <a:noFill/>
            </a:ln>
            <a:effectLst/>
          </c:spPr>
          <c:invertIfNegative val="0"/>
          <c:dLbls>
            <c:dLbl>
              <c:idx val="5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8AFE-4368-ADDB-2522C842E6FB}"/>
                </c:ext>
              </c:extLst>
            </c:dLbl>
            <c:dLbl>
              <c:idx val="1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AFE-4368-ADDB-2522C842E6FB}"/>
                </c:ext>
              </c:extLst>
            </c:dLbl>
            <c:spPr>
              <a:solidFill>
                <a:prstClr val="white"/>
              </a:solidFill>
              <a:ln>
                <a:solidFill>
                  <a:prstClr val="black">
                    <a:lumMod val="25000"/>
                    <a:lumOff val="75000"/>
                  </a:prstClr>
                </a:solidFill>
              </a:ln>
              <a:effectLst/>
            </c:spPr>
            <c:txPr>
              <a:bodyPr rot="0" spcFirstLastPara="1" vertOverflow="clip" horzOverflow="clip" vert="horz" wrap="square" lIns="36576" tIns="18288" rIns="36576" bIns="18288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EllipseCallout">
                    <a:avLst/>
                  </a:prstGeom>
                  <a:noFill/>
                  <a:ln>
                    <a:noFill/>
                  </a:ln>
                </c15:spPr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List3!$K$1:$K$30</c:f>
              <c:numCache>
                <c:formatCode>General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</c:numRef>
          </c:cat>
          <c:val>
            <c:numRef>
              <c:f>List3!$L$1:$L$30</c:f>
              <c:numCache>
                <c:formatCode>0.00</c:formatCode>
                <c:ptCount val="30"/>
                <c:pt idx="0">
                  <c:v>4.6900000000000004</c:v>
                </c:pt>
                <c:pt idx="1">
                  <c:v>4.2699999999999996</c:v>
                </c:pt>
                <c:pt idx="2">
                  <c:v>4.67</c:v>
                </c:pt>
                <c:pt idx="3">
                  <c:v>4.54</c:v>
                </c:pt>
                <c:pt idx="4">
                  <c:v>4.5</c:v>
                </c:pt>
                <c:pt idx="5">
                  <c:v>3.65</c:v>
                </c:pt>
                <c:pt idx="6">
                  <c:v>4.51</c:v>
                </c:pt>
                <c:pt idx="7">
                  <c:v>4.82</c:v>
                </c:pt>
                <c:pt idx="8">
                  <c:v>4.2</c:v>
                </c:pt>
                <c:pt idx="9">
                  <c:v>4.4000000000000004</c:v>
                </c:pt>
                <c:pt idx="10">
                  <c:v>4.8899999999999997</c:v>
                </c:pt>
                <c:pt idx="11">
                  <c:v>4.76</c:v>
                </c:pt>
                <c:pt idx="12">
                  <c:v>4.1100000000000003</c:v>
                </c:pt>
                <c:pt idx="13">
                  <c:v>3.81</c:v>
                </c:pt>
                <c:pt idx="14">
                  <c:v>4.37</c:v>
                </c:pt>
                <c:pt idx="15">
                  <c:v>4.72</c:v>
                </c:pt>
                <c:pt idx="16">
                  <c:v>4.63</c:v>
                </c:pt>
                <c:pt idx="17">
                  <c:v>3.76</c:v>
                </c:pt>
                <c:pt idx="18">
                  <c:v>4.22</c:v>
                </c:pt>
                <c:pt idx="19">
                  <c:v>4.66</c:v>
                </c:pt>
                <c:pt idx="20">
                  <c:v>4.43</c:v>
                </c:pt>
                <c:pt idx="21">
                  <c:v>3.82</c:v>
                </c:pt>
                <c:pt idx="22">
                  <c:v>4.42</c:v>
                </c:pt>
                <c:pt idx="23">
                  <c:v>4.41</c:v>
                </c:pt>
                <c:pt idx="24">
                  <c:v>4.34</c:v>
                </c:pt>
                <c:pt idx="25">
                  <c:v>4.66</c:v>
                </c:pt>
                <c:pt idx="26">
                  <c:v>4</c:v>
                </c:pt>
                <c:pt idx="27">
                  <c:v>4.41</c:v>
                </c:pt>
                <c:pt idx="28">
                  <c:v>4.47</c:v>
                </c:pt>
                <c:pt idx="29">
                  <c:v>4.46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AFE-4368-ADDB-2522C842E6F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726258623"/>
        <c:axId val="1726256959"/>
      </c:barChart>
      <c:catAx>
        <c:axId val="172625862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26256959"/>
        <c:crosses val="autoZero"/>
        <c:auto val="1"/>
        <c:lblAlgn val="ctr"/>
        <c:lblOffset val="100"/>
        <c:noMultiLvlLbl val="0"/>
      </c:catAx>
      <c:valAx>
        <c:axId val="1726256959"/>
        <c:scaling>
          <c:orientation val="minMax"/>
          <c:max val="5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2625862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/>
              <a:t>Kliknite da biste uredili stil podnaslova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826EC-B9D8-42AC-B869-7A3430FB97D3}" type="datetimeFigureOut">
              <a:rPr lang="hr-HR" smtClean="0"/>
              <a:t>14.4.2023.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B34B7-A355-44C9-AD47-C6A3157C680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677432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826EC-B9D8-42AC-B869-7A3430FB97D3}" type="datetimeFigureOut">
              <a:rPr lang="hr-HR" smtClean="0"/>
              <a:t>14.4.2023.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B34B7-A355-44C9-AD47-C6A3157C680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108835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826EC-B9D8-42AC-B869-7A3430FB97D3}" type="datetimeFigureOut">
              <a:rPr lang="hr-HR" smtClean="0"/>
              <a:t>14.4.2023.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B34B7-A355-44C9-AD47-C6A3157C680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539921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826EC-B9D8-42AC-B869-7A3430FB97D3}" type="datetimeFigureOut">
              <a:rPr lang="hr-HR" smtClean="0"/>
              <a:t>14.4.2023.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B34B7-A355-44C9-AD47-C6A3157C680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198042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826EC-B9D8-42AC-B869-7A3430FB97D3}" type="datetimeFigureOut">
              <a:rPr lang="hr-HR" smtClean="0"/>
              <a:t>14.4.2023.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B34B7-A355-44C9-AD47-C6A3157C680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187806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826EC-B9D8-42AC-B869-7A3430FB97D3}" type="datetimeFigureOut">
              <a:rPr lang="hr-HR" smtClean="0"/>
              <a:t>14.4.2023.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B34B7-A355-44C9-AD47-C6A3157C680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462771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826EC-B9D8-42AC-B869-7A3430FB97D3}" type="datetimeFigureOut">
              <a:rPr lang="hr-HR" smtClean="0"/>
              <a:t>14.4.2023.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B34B7-A355-44C9-AD47-C6A3157C680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26113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826EC-B9D8-42AC-B869-7A3430FB97D3}" type="datetimeFigureOut">
              <a:rPr lang="hr-HR" smtClean="0"/>
              <a:t>14.4.2023.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B34B7-A355-44C9-AD47-C6A3157C680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231662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826EC-B9D8-42AC-B869-7A3430FB97D3}" type="datetimeFigureOut">
              <a:rPr lang="hr-HR" smtClean="0"/>
              <a:t>14.4.2023.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B34B7-A355-44C9-AD47-C6A3157C680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988946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826EC-B9D8-42AC-B869-7A3430FB97D3}" type="datetimeFigureOut">
              <a:rPr lang="hr-HR" smtClean="0"/>
              <a:t>14.4.2023.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B34B7-A355-44C9-AD47-C6A3157C680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616551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826EC-B9D8-42AC-B869-7A3430FB97D3}" type="datetimeFigureOut">
              <a:rPr lang="hr-HR" smtClean="0"/>
              <a:t>14.4.2023.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B34B7-A355-44C9-AD47-C6A3157C680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853632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dotDmnd">
          <a:fgClr>
            <a:schemeClr val="accent2">
              <a:lumMod val="60000"/>
              <a:lumOff val="4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9826EC-B9D8-42AC-B869-7A3430FB97D3}" type="datetimeFigureOut">
              <a:rPr lang="hr-HR" smtClean="0"/>
              <a:t>14.4.2023.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3B34B7-A355-44C9-AD47-C6A3157C680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901336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544161"/>
            <a:ext cx="9144000" cy="3769677"/>
          </a:xfrm>
        </p:spPr>
        <p:txBody>
          <a:bodyPr>
            <a:normAutofit fontScale="90000"/>
          </a:bodyPr>
          <a:lstStyle/>
          <a:p>
            <a:r>
              <a:rPr lang="hr-HR" dirty="0"/>
              <a:t>Studentsko ocjenjivanje nastavnika i predmeta </a:t>
            </a:r>
            <a:br>
              <a:rPr lang="hr-HR" dirty="0"/>
            </a:br>
            <a:r>
              <a:rPr lang="hr-HR" dirty="0"/>
              <a:t>VGUK za </a:t>
            </a:r>
            <a:r>
              <a:rPr lang="hr-HR" dirty="0" err="1"/>
              <a:t>akad</a:t>
            </a:r>
            <a:r>
              <a:rPr lang="hr-HR" dirty="0"/>
              <a:t>. god. 2019/2020. preddiplomski Stručni studij </a:t>
            </a:r>
            <a:r>
              <a:rPr lang="hr-HR" i="1" dirty="0"/>
              <a:t>Poljoprivreda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5381100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838200" y="1261767"/>
            <a:ext cx="10515600" cy="5125403"/>
          </a:xfrm>
        </p:spPr>
        <p:txBody>
          <a:bodyPr>
            <a:normAutofit/>
          </a:bodyPr>
          <a:lstStyle/>
          <a:p>
            <a:r>
              <a:rPr lang="hr-HR" dirty="0">
                <a:solidFill>
                  <a:prstClr val="black"/>
                </a:solidFill>
              </a:rPr>
              <a:t>Anketirano je ukupno 90 redovitih studenata. Studenti s prve godine i sa sva tri smjera druge i treće godine (</a:t>
            </a:r>
            <a:r>
              <a:rPr lang="hr-HR" dirty="0" err="1">
                <a:solidFill>
                  <a:prstClr val="black"/>
                </a:solidFill>
              </a:rPr>
              <a:t>Bilinogojsto</a:t>
            </a:r>
            <a:r>
              <a:rPr lang="hr-HR" dirty="0">
                <a:solidFill>
                  <a:prstClr val="black"/>
                </a:solidFill>
              </a:rPr>
              <a:t>, </a:t>
            </a:r>
            <a:r>
              <a:rPr lang="hr-HR" dirty="0" err="1">
                <a:solidFill>
                  <a:prstClr val="black"/>
                </a:solidFill>
              </a:rPr>
              <a:t>Zootehnika</a:t>
            </a:r>
            <a:r>
              <a:rPr lang="hr-HR" dirty="0">
                <a:solidFill>
                  <a:prstClr val="black"/>
                </a:solidFill>
              </a:rPr>
              <a:t> i Menadžment u poljoprivredi) </a:t>
            </a:r>
          </a:p>
          <a:p>
            <a:pPr lvl="0"/>
            <a:r>
              <a:rPr lang="hr-HR" dirty="0">
                <a:solidFill>
                  <a:prstClr val="black"/>
                </a:solidFill>
              </a:rPr>
              <a:t>Studenti su ocjenama od 1 do 5 ocjenjivali nastavnike (30 nastavnika) na pripadajućim predmetima prema ponuđenim pitanjima/kriterijima </a:t>
            </a:r>
          </a:p>
          <a:p>
            <a:pPr lvl="0"/>
            <a:r>
              <a:rPr lang="hr-HR" dirty="0">
                <a:solidFill>
                  <a:prstClr val="black"/>
                </a:solidFill>
              </a:rPr>
              <a:t>U tablicama su prikazane prosječne ocjene po pojedinim pitanjima (1-13) zbirno za sve nastavnike i za sve predmete (1-9) </a:t>
            </a:r>
          </a:p>
          <a:p>
            <a:pPr lvl="0"/>
            <a:r>
              <a:rPr lang="hr-HR" dirty="0">
                <a:solidFill>
                  <a:prstClr val="black"/>
                </a:solidFill>
              </a:rPr>
              <a:t>Prosječne ocjene po nastavniku prikazane su na grafikonima grupirano po pitanjima (1-13; i 1-9)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5959238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8200" y="801208"/>
            <a:ext cx="10515600" cy="889480"/>
          </a:xfrm>
        </p:spPr>
        <p:txBody>
          <a:bodyPr/>
          <a:lstStyle/>
          <a:p>
            <a:endParaRPr lang="hr-HR" dirty="0"/>
          </a:p>
        </p:txBody>
      </p:sp>
      <p:graphicFrame>
        <p:nvGraphicFramePr>
          <p:cNvPr id="5" name="Rezervirano mjesto sadržaja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25710776"/>
              </p:ext>
            </p:extLst>
          </p:nvPr>
        </p:nvGraphicFramePr>
        <p:xfrm>
          <a:off x="0" y="801208"/>
          <a:ext cx="12192000" cy="604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557565">
                  <a:extLst>
                    <a:ext uri="{9D8B030D-6E8A-4147-A177-3AD203B41FA5}">
                      <a16:colId xmlns:a16="http://schemas.microsoft.com/office/drawing/2014/main" val="2708113257"/>
                    </a:ext>
                  </a:extLst>
                </a:gridCol>
                <a:gridCol w="1634435">
                  <a:extLst>
                    <a:ext uri="{9D8B030D-6E8A-4147-A177-3AD203B41FA5}">
                      <a16:colId xmlns:a16="http://schemas.microsoft.com/office/drawing/2014/main" val="1673138473"/>
                    </a:ext>
                  </a:extLst>
                </a:gridCol>
              </a:tblGrid>
              <a:tr h="432000">
                <a:tc>
                  <a:txBody>
                    <a:bodyPr/>
                    <a:lstStyle/>
                    <a:p>
                      <a:pPr algn="l" fontAlgn="b"/>
                      <a:r>
                        <a:rPr lang="pl-PL" sz="20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 Kroz nastavu pokazuje dobro poznavanje sadržaja predmeta                                                   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20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4,46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5535752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l" fontAlgn="b"/>
                      <a:r>
                        <a:rPr lang="pl-PL" sz="20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 Na postavljena pitanja odgovara stručno i spremno                                                                    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20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4,45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0901736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l" fontAlgn="b"/>
                      <a:r>
                        <a:rPr lang="hr-HR" sz="20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 Kvalitetnim primjerima i zadacima olakšava razumijevanje sadržaja                                        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20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4,42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1851235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l" fontAlgn="b"/>
                      <a:r>
                        <a:rPr lang="hr-HR" sz="20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 Jasno i razumljivo izlaže/demonstrira nastavne sadržaje                                                            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20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4,42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7325954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l" fontAlgn="b"/>
                      <a:r>
                        <a:rPr lang="hr-HR" sz="20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 Nastava je dobro strukturirana i raspoloživo vrijeme je racionalno iskorišteno                     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20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4,41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9569061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l" fontAlgn="b"/>
                      <a:r>
                        <a:rPr lang="pl-PL" sz="20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 Jasno definira ciljeve nastave i ono što očekuje od studenta                                                     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20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4,41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0467315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l" fontAlgn="b"/>
                      <a:r>
                        <a:rPr lang="pl-PL" sz="20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 Nastava je zanimljiva i dinamična                                                                                                    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20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4,38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6254908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l" fontAlgn="b"/>
                      <a:r>
                        <a:rPr lang="hr-HR" sz="20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 Uporabom nastavnih pomagala i suvremene tehnologije podiže kvalitetu nastave  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20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4,39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0681759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l" fontAlgn="b"/>
                      <a:r>
                        <a:rPr lang="hr-HR" sz="20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 Ima dobre komunikacijske vještine i stvara ugodnu radnu atmosferu           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20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4,40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6940457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l" fontAlgn="b"/>
                      <a:r>
                        <a:rPr lang="pl-PL" sz="20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 Dostupan je i susretljiv za konzultacije sa studentima                                                             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20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4,42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2302839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l" fontAlgn="b"/>
                      <a:r>
                        <a:rPr lang="hr-HR" sz="20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 Motiviran je za rad i savjesno izvršava svoje obveze                   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20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4,41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7235043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l" fontAlgn="b"/>
                      <a:r>
                        <a:rPr lang="it-IT" sz="20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 </a:t>
                      </a:r>
                      <a:r>
                        <a:rPr lang="it-IT" sz="20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Nastavu</a:t>
                      </a:r>
                      <a:r>
                        <a:rPr lang="it-IT" sz="20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it-IT" sz="20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održava</a:t>
                      </a:r>
                      <a:r>
                        <a:rPr lang="it-IT" sz="20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it-IT" sz="20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redovito</a:t>
                      </a:r>
                      <a:r>
                        <a:rPr lang="it-IT" sz="20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i na </a:t>
                      </a:r>
                      <a:r>
                        <a:rPr lang="it-IT" sz="20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vrijeme</a:t>
                      </a:r>
                      <a:endParaRPr lang="it-IT" sz="20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20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4,43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1478100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l" fontAlgn="b"/>
                      <a:r>
                        <a:rPr lang="pl-PL" sz="20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 Koju biste opću ocjenu dali ovom nastavniku/nastavnici u cjelini     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20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4,44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2273228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l" fontAlgn="b"/>
                      <a:r>
                        <a:rPr lang="pl-PL" sz="2000" b="1" i="1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Prosječna ocjena pitanja za nastavno osoblje: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20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4,42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4655291"/>
                  </a:ext>
                </a:extLst>
              </a:tr>
            </a:tbl>
          </a:graphicData>
        </a:graphic>
      </p:graphicFrame>
      <p:sp>
        <p:nvSpPr>
          <p:cNvPr id="3" name="Pravokutnik 2"/>
          <p:cNvSpPr/>
          <p:nvPr/>
        </p:nvSpPr>
        <p:spPr>
          <a:xfrm>
            <a:off x="1742342" y="123092"/>
            <a:ext cx="870731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hr-HR" sz="2800" b="1" dirty="0">
                <a:solidFill>
                  <a:prstClr val="black"/>
                </a:solidFill>
              </a:rPr>
              <a:t>Prosječne ocjene za sve nastavnike po pitanjima 1-13 </a:t>
            </a:r>
            <a:endParaRPr lang="hr-HR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34760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Rezervirano mjesto sadržaja 3">
            <a:extLst>
              <a:ext uri="{FF2B5EF4-FFF2-40B4-BE49-F238E27FC236}">
                <a16:creationId xmlns:a16="http://schemas.microsoft.com/office/drawing/2014/main" id="{91BF9897-B24F-4181-8EC1-BB7B6C0877C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27116626"/>
              </p:ext>
            </p:extLst>
          </p:nvPr>
        </p:nvGraphicFramePr>
        <p:xfrm>
          <a:off x="304800" y="288758"/>
          <a:ext cx="11518232" cy="62243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350010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41131018"/>
              </p:ext>
            </p:extLst>
          </p:nvPr>
        </p:nvGraphicFramePr>
        <p:xfrm>
          <a:off x="0" y="1055728"/>
          <a:ext cx="12192000" cy="5040000"/>
        </p:xfrm>
        <a:graphic>
          <a:graphicData uri="http://schemas.openxmlformats.org/drawingml/2006/table">
            <a:tbl>
              <a:tblPr/>
              <a:tblGrid>
                <a:gridCol w="10668000">
                  <a:extLst>
                    <a:ext uri="{9D8B030D-6E8A-4147-A177-3AD203B41FA5}">
                      <a16:colId xmlns:a16="http://schemas.microsoft.com/office/drawing/2014/main" val="1748100273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196567663"/>
                    </a:ext>
                  </a:extLst>
                </a:gridCol>
              </a:tblGrid>
              <a:tr h="504000">
                <a:tc>
                  <a:txBody>
                    <a:bodyPr/>
                    <a:lstStyle/>
                    <a:p>
                      <a:pPr algn="l" fontAlgn="b"/>
                      <a:r>
                        <a:rPr lang="it-IT" sz="2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 </a:t>
                      </a:r>
                      <a:r>
                        <a:rPr lang="it-IT" sz="24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Ciljevi</a:t>
                      </a:r>
                      <a:r>
                        <a:rPr lang="it-IT" sz="2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i </a:t>
                      </a:r>
                      <a:r>
                        <a:rPr lang="it-IT" sz="24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zahtjevi</a:t>
                      </a:r>
                      <a:r>
                        <a:rPr lang="it-IT" sz="2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it-IT" sz="24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predmeta</a:t>
                      </a:r>
                      <a:r>
                        <a:rPr lang="it-IT" sz="2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bili su </a:t>
                      </a:r>
                      <a:r>
                        <a:rPr lang="it-IT" sz="24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jasno</a:t>
                      </a:r>
                      <a:r>
                        <a:rPr lang="it-IT" sz="2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it-IT" sz="24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definirani</a:t>
                      </a:r>
                      <a:endParaRPr lang="it-IT" sz="24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2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4,39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8010114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l" fontAlgn="b"/>
                      <a:r>
                        <a:rPr lang="hr-HR" sz="2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 Predmet nudi uvid u ključne sadržaje i omogućuje njihovo razumijevanje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2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4,40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6097160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l" fontAlgn="b"/>
                      <a:r>
                        <a:rPr lang="pl-PL" sz="2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 Propisana literatura je korisna za razumijevanje sadržaja predmeta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2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4,39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7697229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l" fontAlgn="b"/>
                      <a:r>
                        <a:rPr lang="hr-HR" sz="2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 Količina nastavnog sadržaja odgovara predviđenoj satnici predmeta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2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4,39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2025120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l" fontAlgn="b"/>
                      <a:r>
                        <a:rPr lang="hr-HR" sz="2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 Predmet je omogućio uvid u važnost područja i mogućnosti primjene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2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4,41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3698154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l" fontAlgn="b"/>
                      <a:r>
                        <a:rPr lang="it-IT" sz="2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 </a:t>
                      </a:r>
                      <a:r>
                        <a:rPr lang="it-IT" sz="24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Predavanja</a:t>
                      </a:r>
                      <a:r>
                        <a:rPr lang="it-IT" sz="2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su na </a:t>
                      </a:r>
                      <a:r>
                        <a:rPr lang="it-IT" sz="24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primjeren</a:t>
                      </a:r>
                      <a:r>
                        <a:rPr lang="it-IT" sz="2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it-IT" sz="24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način</a:t>
                      </a:r>
                      <a:r>
                        <a:rPr lang="it-IT" sz="2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it-IT" sz="24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bila</a:t>
                      </a:r>
                      <a:r>
                        <a:rPr lang="it-IT" sz="2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it-IT" sz="24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popraćena</a:t>
                      </a:r>
                      <a:r>
                        <a:rPr lang="it-IT" sz="2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it-IT" sz="24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vježbama</a:t>
                      </a:r>
                      <a:r>
                        <a:rPr lang="it-IT" sz="2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 </a:t>
                      </a:r>
                      <a:r>
                        <a:rPr lang="it-IT" sz="24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seminarima</a:t>
                      </a:r>
                      <a:r>
                        <a:rPr lang="it-IT" sz="2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i </a:t>
                      </a:r>
                      <a:r>
                        <a:rPr lang="it-IT" sz="24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sl</a:t>
                      </a:r>
                      <a:r>
                        <a:rPr lang="it-IT" sz="2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2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4,40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6465266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l" fontAlgn="b"/>
                      <a:r>
                        <a:rPr lang="hr-HR" sz="2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 Vježbe i seminari omogućili su razvijanje vještina, te praktičnu primjenu znanja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2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4,41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9992594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l" fontAlgn="b"/>
                      <a:r>
                        <a:rPr lang="hr-HR" sz="2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 Organizacija predmeta potiče studente na aktivno sudjelovanje u nastavi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2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4,40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5438907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l" fontAlgn="b"/>
                      <a:r>
                        <a:rPr lang="hr-HR" sz="2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 Koju biste opću ocjenu dali ovom predmetu u cjelini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2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4,39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3278458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l" fontAlgn="b"/>
                      <a:r>
                        <a:rPr lang="pl-PL" sz="2400" b="1" i="1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Prosječna ocjena pitanja za predmete: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24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4,33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9892755"/>
                  </a:ext>
                </a:extLst>
              </a:tr>
            </a:tbl>
          </a:graphicData>
        </a:graphic>
      </p:graphicFrame>
      <p:sp>
        <p:nvSpPr>
          <p:cNvPr id="3" name="Pravokutnik 2"/>
          <p:cNvSpPr/>
          <p:nvPr/>
        </p:nvSpPr>
        <p:spPr>
          <a:xfrm>
            <a:off x="3079232" y="292305"/>
            <a:ext cx="463351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2800" b="1" dirty="0">
                <a:solidFill>
                  <a:prstClr val="black"/>
                </a:solidFill>
              </a:rPr>
              <a:t>Prosječne ocjene za predmete</a:t>
            </a:r>
            <a:endParaRPr lang="hr-HR" b="1" dirty="0"/>
          </a:p>
        </p:txBody>
      </p:sp>
    </p:spTree>
    <p:extLst>
      <p:ext uri="{BB962C8B-B14F-4D97-AF65-F5344CB8AC3E}">
        <p14:creationId xmlns:p14="http://schemas.microsoft.com/office/powerpoint/2010/main" val="4065475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dotDmnd">
          <a:fgClr>
            <a:schemeClr val="accent4">
              <a:lumMod val="75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Rezervirano mjesto sadržaja 3">
            <a:extLst>
              <a:ext uri="{FF2B5EF4-FFF2-40B4-BE49-F238E27FC236}">
                <a16:creationId xmlns:a16="http://schemas.microsoft.com/office/drawing/2014/main" id="{C2F92394-9E09-42AA-91F4-4F3358B9734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82490712"/>
              </p:ext>
            </p:extLst>
          </p:nvPr>
        </p:nvGraphicFramePr>
        <p:xfrm>
          <a:off x="457200" y="413084"/>
          <a:ext cx="11277600" cy="60318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2319170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114</TotalTime>
  <Words>403</Words>
  <Application>Microsoft Office PowerPoint</Application>
  <PresentationFormat>Široki zaslon</PresentationFormat>
  <Paragraphs>63</Paragraphs>
  <Slides>6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Tema sustava Office</vt:lpstr>
      <vt:lpstr>Studentsko ocjenjivanje nastavnika i predmeta  VGUK za akad. god. 2019/2020. preddiplomski Stručni studij Poljoprivreda</vt:lpstr>
      <vt:lpstr>PowerPoint prezentacija</vt:lpstr>
      <vt:lpstr>PowerPoint prezentacija</vt:lpstr>
      <vt:lpstr>PowerPoint prezentacija</vt:lpstr>
      <vt:lpstr>PowerPoint prezentacija</vt:lpstr>
      <vt:lpstr>PowerPoint prezentacija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Studentsko ocjenjivanje nastavnika i predmeta  VGUK - akad. god. 2018/2019. preddiplomski Stručni studij Poljoprivreda</dc:title>
  <dc:creator>Tatjana Jelen</dc:creator>
  <cp:lastModifiedBy>Referada2</cp:lastModifiedBy>
  <cp:revision>17</cp:revision>
  <dcterms:created xsi:type="dcterms:W3CDTF">2020-11-08T16:40:47Z</dcterms:created>
  <dcterms:modified xsi:type="dcterms:W3CDTF">2023-04-14T13:30:16Z</dcterms:modified>
</cp:coreProperties>
</file>