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2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1" i="0" baseline="0" dirty="0">
                <a:effectLst/>
              </a:rPr>
              <a:t>Prosječne ocjene za nastavnike (33) po pitanjima 1-13</a:t>
            </a:r>
            <a:endParaRPr lang="en-US" sz="1800" b="1" dirty="0">
              <a:effectLst/>
            </a:endParaRPr>
          </a:p>
        </c:rich>
      </c:tx>
      <c:layout>
        <c:manualLayout>
          <c:xMode val="edge"/>
          <c:yMode val="edge"/>
          <c:x val="0.285034972203357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8823453834509807E-2"/>
          <c:y val="0.25411470703981415"/>
          <c:w val="0.95908163897853527"/>
          <c:h val="0.6975555606226313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45AB-4810-B73E-AE83A607D4DB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69E7CA8-C5B0-4485-BDAE-1B8C7791E46F}" type="VALUE">
                      <a:rPr lang="en-US" baseline="0"/>
                      <a:pPr/>
                      <a:t>[VRIJEDNOST]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5AB-4810-B73E-AE83A607D4DB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'[ankete 20 21.xlsx]List3'!$E$1:$E$29</c:f>
              <c:numCache>
                <c:formatCode>General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</c:numCache>
            </c:numRef>
          </c:cat>
          <c:val>
            <c:numRef>
              <c:f>'[ankete 20 21.xlsx]List3'!$F$1:$F$29</c:f>
              <c:numCache>
                <c:formatCode>General</c:formatCode>
                <c:ptCount val="29"/>
                <c:pt idx="0">
                  <c:v>4.76</c:v>
                </c:pt>
                <c:pt idx="1">
                  <c:v>4.51</c:v>
                </c:pt>
                <c:pt idx="2">
                  <c:v>4.7699999999999996</c:v>
                </c:pt>
                <c:pt idx="3">
                  <c:v>4.47</c:v>
                </c:pt>
                <c:pt idx="4">
                  <c:v>4.4000000000000004</c:v>
                </c:pt>
                <c:pt idx="5">
                  <c:v>4.68</c:v>
                </c:pt>
                <c:pt idx="6">
                  <c:v>4.34</c:v>
                </c:pt>
                <c:pt idx="7">
                  <c:v>4.76</c:v>
                </c:pt>
                <c:pt idx="8">
                  <c:v>4.96</c:v>
                </c:pt>
                <c:pt idx="9">
                  <c:v>4.33</c:v>
                </c:pt>
                <c:pt idx="10">
                  <c:v>4.34</c:v>
                </c:pt>
                <c:pt idx="11">
                  <c:v>4.9400000000000004</c:v>
                </c:pt>
                <c:pt idx="12">
                  <c:v>4.5999999999999996</c:v>
                </c:pt>
                <c:pt idx="13">
                  <c:v>4.13</c:v>
                </c:pt>
                <c:pt idx="14">
                  <c:v>4.41</c:v>
                </c:pt>
                <c:pt idx="15">
                  <c:v>4.53</c:v>
                </c:pt>
                <c:pt idx="16">
                  <c:v>4.34</c:v>
                </c:pt>
                <c:pt idx="17">
                  <c:v>4.1500000000000004</c:v>
                </c:pt>
                <c:pt idx="18">
                  <c:v>4.3600000000000003</c:v>
                </c:pt>
                <c:pt idx="19">
                  <c:v>4.66</c:v>
                </c:pt>
                <c:pt idx="20">
                  <c:v>3.68</c:v>
                </c:pt>
                <c:pt idx="21">
                  <c:v>4.79</c:v>
                </c:pt>
                <c:pt idx="22">
                  <c:v>4.88</c:v>
                </c:pt>
                <c:pt idx="23">
                  <c:v>4.5199999999999996</c:v>
                </c:pt>
                <c:pt idx="24">
                  <c:v>4.59</c:v>
                </c:pt>
                <c:pt idx="25">
                  <c:v>4.3499999999999996</c:v>
                </c:pt>
                <c:pt idx="26">
                  <c:v>4.8</c:v>
                </c:pt>
                <c:pt idx="27">
                  <c:v>4.55</c:v>
                </c:pt>
                <c:pt idx="28">
                  <c:v>4.8600000000000003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AB-4810-B73E-AE83A607D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260608"/>
        <c:axId val="516263104"/>
      </c:barChart>
      <c:catAx>
        <c:axId val="51626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263104"/>
        <c:crosses val="autoZero"/>
        <c:auto val="1"/>
        <c:lblAlgn val="ctr"/>
        <c:lblOffset val="100"/>
        <c:noMultiLvlLbl val="0"/>
      </c:catAx>
      <c:valAx>
        <c:axId val="516263104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26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 b="1" i="0" baseline="0">
                <a:effectLst/>
              </a:rPr>
              <a:t>Prosječne ocjene za predmete po pojedinom nastavniku </a:t>
            </a:r>
            <a:endParaRPr lang="en-US" sz="16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817147856517939E-2"/>
          <c:y val="0.2512228230029519"/>
          <c:w val="0.8966272965879265"/>
          <c:h val="0.641377688489630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7B-417B-A37A-68174084FA2D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7B-417B-A37A-68174084FA2D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7B-417B-A37A-68174084FA2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'[ankete 20 21.xlsx]List3'!$M$1:$M$29</c:f>
              <c:numCache>
                <c:formatCode>General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</c:numCache>
            </c:numRef>
          </c:cat>
          <c:val>
            <c:numRef>
              <c:f>'[ankete 20 21.xlsx]List3'!$N$1:$N$29</c:f>
              <c:numCache>
                <c:formatCode>General</c:formatCode>
                <c:ptCount val="29"/>
                <c:pt idx="0">
                  <c:v>4.68</c:v>
                </c:pt>
                <c:pt idx="1">
                  <c:v>4.38</c:v>
                </c:pt>
                <c:pt idx="2">
                  <c:v>4.78</c:v>
                </c:pt>
                <c:pt idx="3">
                  <c:v>3.99</c:v>
                </c:pt>
                <c:pt idx="4">
                  <c:v>4.5</c:v>
                </c:pt>
                <c:pt idx="5">
                  <c:v>4.66</c:v>
                </c:pt>
                <c:pt idx="6">
                  <c:v>4.24</c:v>
                </c:pt>
                <c:pt idx="7">
                  <c:v>4.58</c:v>
                </c:pt>
                <c:pt idx="8">
                  <c:v>4.9400000000000004</c:v>
                </c:pt>
                <c:pt idx="9">
                  <c:v>4.34</c:v>
                </c:pt>
                <c:pt idx="10">
                  <c:v>4.33</c:v>
                </c:pt>
                <c:pt idx="11">
                  <c:v>4.96</c:v>
                </c:pt>
                <c:pt idx="12">
                  <c:v>4.5599999999999996</c:v>
                </c:pt>
                <c:pt idx="13">
                  <c:v>4.2</c:v>
                </c:pt>
                <c:pt idx="14">
                  <c:v>4.41</c:v>
                </c:pt>
                <c:pt idx="15">
                  <c:v>4.6100000000000003</c:v>
                </c:pt>
                <c:pt idx="16">
                  <c:v>4.3099999999999996</c:v>
                </c:pt>
                <c:pt idx="17">
                  <c:v>4.18</c:v>
                </c:pt>
                <c:pt idx="18">
                  <c:v>4.3</c:v>
                </c:pt>
                <c:pt idx="19">
                  <c:v>4.68</c:v>
                </c:pt>
                <c:pt idx="20">
                  <c:v>3.52</c:v>
                </c:pt>
                <c:pt idx="21">
                  <c:v>4.7300000000000004</c:v>
                </c:pt>
                <c:pt idx="22">
                  <c:v>4.7699999999999996</c:v>
                </c:pt>
                <c:pt idx="23">
                  <c:v>4.43</c:v>
                </c:pt>
                <c:pt idx="24">
                  <c:v>4.5999999999999996</c:v>
                </c:pt>
                <c:pt idx="25">
                  <c:v>4.2</c:v>
                </c:pt>
                <c:pt idx="26">
                  <c:v>4.79</c:v>
                </c:pt>
                <c:pt idx="27">
                  <c:v>4.59</c:v>
                </c:pt>
                <c:pt idx="28">
                  <c:v>4.88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7B-417B-A37A-68174084F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1850704"/>
        <c:axId val="511852784"/>
      </c:barChart>
      <c:catAx>
        <c:axId val="51185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852784"/>
        <c:crosses val="autoZero"/>
        <c:auto val="1"/>
        <c:lblAlgn val="ctr"/>
        <c:lblOffset val="100"/>
        <c:noMultiLvlLbl val="0"/>
      </c:catAx>
      <c:valAx>
        <c:axId val="511852784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185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7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8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9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80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87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2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1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1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8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65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3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26EC-B9D8-42AC-B869-7A3430FB97D3}" type="datetimeFigureOut">
              <a:rPr lang="hr-HR" smtClean="0"/>
              <a:t>14.4.2023.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13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69677"/>
          </a:xfrm>
        </p:spPr>
        <p:txBody>
          <a:bodyPr>
            <a:normAutofit fontScale="90000"/>
          </a:bodyPr>
          <a:lstStyle/>
          <a:p>
            <a:r>
              <a:rPr lang="hr-HR" dirty="0"/>
              <a:t>Studentsko ocjenjivanje nastavnika i predmeta </a:t>
            </a:r>
            <a:br>
              <a:rPr lang="hr-HR" dirty="0"/>
            </a:br>
            <a:r>
              <a:rPr lang="hr-HR" dirty="0" err="1"/>
              <a:t>VGUK</a:t>
            </a:r>
            <a:r>
              <a:rPr lang="hr-HR" dirty="0"/>
              <a:t> - </a:t>
            </a:r>
            <a:r>
              <a:rPr lang="hr-HR" dirty="0" err="1"/>
              <a:t>akad</a:t>
            </a:r>
            <a:r>
              <a:rPr lang="hr-HR" dirty="0"/>
              <a:t>. god. 2020/2021. preddiplomski Stručni studij </a:t>
            </a:r>
            <a:r>
              <a:rPr lang="hr-HR" i="1" dirty="0"/>
              <a:t>Poljoprivreda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811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335340"/>
            <a:ext cx="10515600" cy="5125403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prstClr val="black"/>
                </a:solidFill>
              </a:rPr>
              <a:t>Anketirani su redoviti studenti preddiplomskog stručnog studija </a:t>
            </a:r>
            <a:r>
              <a:rPr lang="hr-HR" i="1" dirty="0" err="1">
                <a:solidFill>
                  <a:prstClr val="black"/>
                </a:solidFill>
              </a:rPr>
              <a:t>Poljopriveda</a:t>
            </a:r>
            <a:r>
              <a:rPr lang="hr-HR" dirty="0">
                <a:solidFill>
                  <a:prstClr val="black"/>
                </a:solidFill>
              </a:rPr>
              <a:t> - prve godine i sa sva tri smjera na višim godinama studija: </a:t>
            </a:r>
            <a:r>
              <a:rPr lang="hr-HR" dirty="0" err="1">
                <a:solidFill>
                  <a:prstClr val="black"/>
                </a:solidFill>
              </a:rPr>
              <a:t>Bilinogojsto</a:t>
            </a:r>
            <a:r>
              <a:rPr lang="hr-HR" dirty="0">
                <a:solidFill>
                  <a:prstClr val="black"/>
                </a:solidFill>
              </a:rPr>
              <a:t>, </a:t>
            </a:r>
            <a:r>
              <a:rPr lang="hr-HR" dirty="0" err="1">
                <a:solidFill>
                  <a:prstClr val="black"/>
                </a:solidFill>
              </a:rPr>
              <a:t>Zootehnika</a:t>
            </a:r>
            <a:r>
              <a:rPr lang="hr-HR" dirty="0">
                <a:solidFill>
                  <a:prstClr val="black"/>
                </a:solidFill>
              </a:rPr>
              <a:t> i Menadžment u poljoprivredi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Anketirano je ukupno 79 studenata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Studenti su ocjenama od 1 do 5 ocjenjivali nastavnike i pripadajuće predmete prema ponuđenim pitanjima/kriterijima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Prosječne ocjene za sve nastavnike (po pitanjima 1-13) prikazane su u tablici kao i za sve predmete (1-9)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Prosječne ocjene po nastavniku prikazane su na grafikonima po pitanjima (1-13; i 1-9).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592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801208"/>
            <a:ext cx="10515600" cy="889480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852419"/>
              </p:ext>
            </p:extLst>
          </p:nvPr>
        </p:nvGraphicFramePr>
        <p:xfrm>
          <a:off x="0" y="801208"/>
          <a:ext cx="12192000" cy="6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7565">
                  <a:extLst>
                    <a:ext uri="{9D8B030D-6E8A-4147-A177-3AD203B41FA5}">
                      <a16:colId xmlns:a16="http://schemas.microsoft.com/office/drawing/2014/main" val="2708113257"/>
                    </a:ext>
                  </a:extLst>
                </a:gridCol>
                <a:gridCol w="1634435">
                  <a:extLst>
                    <a:ext uri="{9D8B030D-6E8A-4147-A177-3AD203B41FA5}">
                      <a16:colId xmlns:a16="http://schemas.microsoft.com/office/drawing/2014/main" val="167313847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Kroz nastavu pokazuje dobro poznavanje sadržaja predmeta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3575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Na postavljena pitanja odgovara stručno i spremno       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09017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Kvalitetnim primjerima i zadacima olakšava razumijevanje sadržaja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18512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Jasno i razumljivo izlaže/demonstrira nastavne sadržaje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732595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Nastava je dobro strukturirana i raspoloživo vrijeme je racionalno iskorišteno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95690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Jasno definira ciljeve nastave i ono što očekuje od studenta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04673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Nastava je zanimljiva i dinamična                                       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62549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Uporabom nastavnih pomagala i suvremene tehnologije podiže kvalitetu nastave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06817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Ima dobre komunikacijske vještine i stvara ugodnu radnu atmosferu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69404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Dostupan je i susretljiv za konzultacije sa studentima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230283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 Motiviran je za rad i savjesno izvršava svoje obveze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723504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Nastavu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održava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redovito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na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vrijeme</a:t>
                      </a:r>
                      <a:endParaRPr lang="it-IT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14781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Koju biste opću ocjenu dali ovom nastavniku/nastavnici u cjelini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227322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nastavno osoblje: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4655291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1742342" y="123092"/>
            <a:ext cx="8707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2800" b="1" dirty="0">
                <a:solidFill>
                  <a:prstClr val="black"/>
                </a:solidFill>
              </a:rPr>
              <a:t>Prosječne ocjene za sve nastavnike po pitanjima 1-13 </a:t>
            </a:r>
            <a:endParaRPr lang="hr-H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7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AFB1348B-4358-4ED0-8FEE-FB2C9979C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152816"/>
              </p:ext>
            </p:extLst>
          </p:nvPr>
        </p:nvGraphicFramePr>
        <p:xfrm>
          <a:off x="272716" y="288758"/>
          <a:ext cx="11550316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45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528823"/>
              </p:ext>
            </p:extLst>
          </p:nvPr>
        </p:nvGraphicFramePr>
        <p:xfrm>
          <a:off x="0" y="1055728"/>
          <a:ext cx="12192000" cy="5040000"/>
        </p:xfrm>
        <a:graphic>
          <a:graphicData uri="http://schemas.openxmlformats.org/drawingml/2006/table">
            <a:tbl>
              <a:tblPr/>
              <a:tblGrid>
                <a:gridCol w="10668000">
                  <a:extLst>
                    <a:ext uri="{9D8B030D-6E8A-4147-A177-3AD203B41FA5}">
                      <a16:colId xmlns:a16="http://schemas.microsoft.com/office/drawing/2014/main" val="174810027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56766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Ciljevi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zahtjevi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predmeta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bili su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jasno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definirani</a:t>
                      </a:r>
                      <a:endParaRPr lang="it-IT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1011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Predmet nudi uvid u ključne sadržaje i omogućuje njihovo razumijevanje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9716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Propisana literatura je korisna za razumijevanje sadržaja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972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Količina nastavnog sadržaja odgovara predviđenoj satnici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2512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Predmet je omogućio uvid u važnost područja i mogućnosti primjene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69815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Predavanja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 na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primjeren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način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popraćena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vježbama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seminarima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6526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Vježbe i seminari omogućili su razvijanje vještina, te praktičnu primjenu znanja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9259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Organizacija predmeta potiče studente na aktivno sudjelovanje u nastavi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4389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Koju biste opću ocjenu dali ovom predmetu u cjelini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7845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predmete: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92755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3079232" y="292305"/>
            <a:ext cx="4633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prstClr val="black"/>
                </a:solidFill>
              </a:rPr>
              <a:t>Prosječne ocjene za predmete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0654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DD76F73B-1A29-48EB-8C6F-115B0DD51D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645414"/>
              </p:ext>
            </p:extLst>
          </p:nvPr>
        </p:nvGraphicFramePr>
        <p:xfrm>
          <a:off x="838200" y="802105"/>
          <a:ext cx="10515600" cy="5374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2846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401</Words>
  <Application>Microsoft Office PowerPoint</Application>
  <PresentationFormat>Široki zaslon</PresentationFormat>
  <Paragraphs>63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Studentsko ocjenjivanje nastavnika i predmeta  VGUK - akad. god. 2020/2021. preddiplomski Stručni studij Poljoprivreda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Studentsko ocjenjivanje nastavnika i predmeta  VGUK - akad. god. 2018/2019. preddiplomski Stručni studij Poljoprivreda</dc:title>
  <dc:creator>Tatjana Jelen</dc:creator>
  <cp:lastModifiedBy>Referada2</cp:lastModifiedBy>
  <cp:revision>15</cp:revision>
  <dcterms:created xsi:type="dcterms:W3CDTF">2020-11-08T16:40:47Z</dcterms:created>
  <dcterms:modified xsi:type="dcterms:W3CDTF">2023-04-14T13:26:18Z</dcterms:modified>
</cp:coreProperties>
</file>