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1" r:id="rId6"/>
    <p:sldId id="267" r:id="rId7"/>
    <p:sldId id="265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Radni_list_programa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Radni_list_programa_Microsoft_Excel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1800" b="0" i="0" baseline="0">
                <a:effectLst/>
              </a:rPr>
              <a:t>Prosječna ocjena za nastavnike (pitanja 1 do 13)</a:t>
            </a:r>
            <a:endParaRPr lang="en-US" sz="18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>
        <c:manualLayout>
          <c:layoutTarget val="inner"/>
          <c:xMode val="edge"/>
          <c:yMode val="edge"/>
          <c:x val="3.1659629502833887E-2"/>
          <c:y val="0.27470228040300354"/>
          <c:w val="0.95505534634257672"/>
          <c:h val="0.6694416669794869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AC4-404D-8B40-1C7A017952FC}"/>
                </c:ext>
              </c:extLst>
            </c:dLbl>
            <c:dLbl>
              <c:idx val="1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AC4-404D-8B40-1C7A017952FC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Ellipse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List3!$E$1:$E$30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List3!$F$1:$F$31</c:f>
              <c:numCache>
                <c:formatCode>General</c:formatCode>
                <c:ptCount val="31"/>
                <c:pt idx="0">
                  <c:v>4.66</c:v>
                </c:pt>
                <c:pt idx="1">
                  <c:v>4.5599999999999996</c:v>
                </c:pt>
                <c:pt idx="2">
                  <c:v>4.88</c:v>
                </c:pt>
                <c:pt idx="3">
                  <c:v>4.22</c:v>
                </c:pt>
                <c:pt idx="4">
                  <c:v>4.54</c:v>
                </c:pt>
                <c:pt idx="5">
                  <c:v>4.37</c:v>
                </c:pt>
                <c:pt idx="6">
                  <c:v>4.1900000000000004</c:v>
                </c:pt>
                <c:pt idx="7">
                  <c:v>4.6900000000000004</c:v>
                </c:pt>
                <c:pt idx="8">
                  <c:v>4.93</c:v>
                </c:pt>
                <c:pt idx="9">
                  <c:v>3.96</c:v>
                </c:pt>
                <c:pt idx="10">
                  <c:v>4.5199999999999996</c:v>
                </c:pt>
                <c:pt idx="11">
                  <c:v>4.8499999999999996</c:v>
                </c:pt>
                <c:pt idx="12">
                  <c:v>4.83</c:v>
                </c:pt>
                <c:pt idx="13">
                  <c:v>4.21</c:v>
                </c:pt>
                <c:pt idx="14">
                  <c:v>4.55</c:v>
                </c:pt>
                <c:pt idx="15">
                  <c:v>4.58</c:v>
                </c:pt>
                <c:pt idx="16">
                  <c:v>3.93</c:v>
                </c:pt>
                <c:pt idx="17">
                  <c:v>4.6500000000000004</c:v>
                </c:pt>
                <c:pt idx="18">
                  <c:v>4.54</c:v>
                </c:pt>
                <c:pt idx="19">
                  <c:v>3.92</c:v>
                </c:pt>
                <c:pt idx="20">
                  <c:v>4.8600000000000003</c:v>
                </c:pt>
                <c:pt idx="21">
                  <c:v>4.8600000000000003</c:v>
                </c:pt>
                <c:pt idx="22">
                  <c:v>4.74</c:v>
                </c:pt>
                <c:pt idx="23">
                  <c:v>4.4400000000000004</c:v>
                </c:pt>
                <c:pt idx="24">
                  <c:v>4.4800000000000004</c:v>
                </c:pt>
                <c:pt idx="25">
                  <c:v>4.78</c:v>
                </c:pt>
                <c:pt idx="26">
                  <c:v>3.97</c:v>
                </c:pt>
                <c:pt idx="27">
                  <c:v>4.26</c:v>
                </c:pt>
                <c:pt idx="28">
                  <c:v>4.58</c:v>
                </c:pt>
                <c:pt idx="29">
                  <c:v>4.67</c:v>
                </c:pt>
                <c:pt idx="30">
                  <c:v>4.82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C4-404D-8B40-1C7A017952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81753440"/>
        <c:axId val="781772160"/>
      </c:barChart>
      <c:catAx>
        <c:axId val="78175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781772160"/>
        <c:crosses val="autoZero"/>
        <c:auto val="1"/>
        <c:lblAlgn val="ctr"/>
        <c:lblOffset val="100"/>
        <c:noMultiLvlLbl val="0"/>
      </c:catAx>
      <c:valAx>
        <c:axId val="781772160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781753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1400" b="1" i="0" baseline="0" dirty="0">
                <a:effectLst/>
              </a:rPr>
              <a:t>Prosječne ocjene za predmete </a:t>
            </a:r>
            <a:r>
              <a:rPr lang="hr-HR" sz="1400" b="1" i="0" baseline="0" dirty="0" smtClean="0">
                <a:effectLst/>
              </a:rPr>
              <a:t>(pitanja 1-9) po </a:t>
            </a:r>
            <a:r>
              <a:rPr lang="hr-HR" sz="1400" b="1" i="0" baseline="0" dirty="0">
                <a:effectLst/>
              </a:rPr>
              <a:t>pojedinom nastavniku </a:t>
            </a:r>
            <a:endParaRPr lang="en-US" sz="1400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>
        <c:manualLayout>
          <c:layoutTarget val="inner"/>
          <c:xMode val="edge"/>
          <c:yMode val="edge"/>
          <c:x val="3.1659629502833887E-2"/>
          <c:y val="0.26517457074056267"/>
          <c:w val="0.95505534634257672"/>
          <c:h val="0.680697926543582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E63436C4-3A14-4EE1-BDEC-E24D37CD52F8}" type="VALUE">
                      <a:rPr lang="en-US" baseline="0"/>
                      <a:pPr/>
                      <a:t>[VRIJEDNOST]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2A71-48D4-A7D3-3E1349039C59}"/>
                </c:ext>
              </c:extLst>
            </c:dLbl>
            <c:dLbl>
              <c:idx val="9"/>
              <c:layout/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Ellipse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1-2A71-48D4-A7D3-3E1349039C59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Ellipse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List3!$M$1:$M$30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List3!$N$1:$N$31</c:f>
              <c:numCache>
                <c:formatCode>General</c:formatCode>
                <c:ptCount val="31"/>
                <c:pt idx="0">
                  <c:v>4.6900000000000004</c:v>
                </c:pt>
                <c:pt idx="1">
                  <c:v>4.58</c:v>
                </c:pt>
                <c:pt idx="2">
                  <c:v>4.8499999999999996</c:v>
                </c:pt>
                <c:pt idx="3">
                  <c:v>4.2</c:v>
                </c:pt>
                <c:pt idx="4">
                  <c:v>4.5599999999999996</c:v>
                </c:pt>
                <c:pt idx="5">
                  <c:v>4.3099999999999996</c:v>
                </c:pt>
                <c:pt idx="6">
                  <c:v>4.25</c:v>
                </c:pt>
                <c:pt idx="7">
                  <c:v>4.55</c:v>
                </c:pt>
                <c:pt idx="8">
                  <c:v>4.95</c:v>
                </c:pt>
                <c:pt idx="9">
                  <c:v>3.85</c:v>
                </c:pt>
                <c:pt idx="10">
                  <c:v>4.54</c:v>
                </c:pt>
                <c:pt idx="11">
                  <c:v>4.8600000000000003</c:v>
                </c:pt>
                <c:pt idx="12">
                  <c:v>4.8099999999999996</c:v>
                </c:pt>
                <c:pt idx="13">
                  <c:v>4.18</c:v>
                </c:pt>
                <c:pt idx="14">
                  <c:v>4.42</c:v>
                </c:pt>
                <c:pt idx="15">
                  <c:v>4.59</c:v>
                </c:pt>
                <c:pt idx="16">
                  <c:v>4.6500000000000004</c:v>
                </c:pt>
                <c:pt idx="17">
                  <c:v>3.96</c:v>
                </c:pt>
                <c:pt idx="18">
                  <c:v>4.59</c:v>
                </c:pt>
                <c:pt idx="19">
                  <c:v>4.53</c:v>
                </c:pt>
                <c:pt idx="20">
                  <c:v>4.01</c:v>
                </c:pt>
                <c:pt idx="21">
                  <c:v>4.8899999999999997</c:v>
                </c:pt>
                <c:pt idx="22">
                  <c:v>4.6399999999999997</c:v>
                </c:pt>
                <c:pt idx="23">
                  <c:v>4.38</c:v>
                </c:pt>
                <c:pt idx="24">
                  <c:v>4.41</c:v>
                </c:pt>
                <c:pt idx="25">
                  <c:v>4.79</c:v>
                </c:pt>
                <c:pt idx="26">
                  <c:v>3.95</c:v>
                </c:pt>
                <c:pt idx="27">
                  <c:v>4.16</c:v>
                </c:pt>
                <c:pt idx="28">
                  <c:v>4.3899999999999997</c:v>
                </c:pt>
                <c:pt idx="29">
                  <c:v>4.59</c:v>
                </c:pt>
                <c:pt idx="30">
                  <c:v>4.78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71-48D4-A7D3-3E1349039C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3514464"/>
        <c:axId val="713506560"/>
      </c:barChart>
      <c:catAx>
        <c:axId val="71351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713506560"/>
        <c:crosses val="autoZero"/>
        <c:auto val="1"/>
        <c:lblAlgn val="ctr"/>
        <c:lblOffset val="100"/>
        <c:noMultiLvlLbl val="0"/>
      </c:catAx>
      <c:valAx>
        <c:axId val="713506560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713514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1600" b="1" i="0" baseline="0">
                <a:effectLst/>
              </a:rPr>
              <a:t>Prosječne ocjene za predmete po pojedinom nastavniku </a:t>
            </a:r>
            <a:endParaRPr lang="en-US" sz="16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>
        <c:manualLayout>
          <c:layoutTarget val="inner"/>
          <c:xMode val="edge"/>
          <c:yMode val="edge"/>
          <c:x val="3.1659629502833887E-2"/>
          <c:y val="0.25520062911716085"/>
          <c:w val="0.95505534634257672"/>
          <c:h val="0.6903105304255158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E63436C4-3A14-4EE1-BDEC-E24D37CD52F8}" type="VALUE">
                      <a:rPr lang="en-US" baseline="0"/>
                      <a:pPr/>
                      <a:t>[VRIJEDNOST]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1206-4F78-A9A8-1468DAF74A25}"/>
                </c:ext>
              </c:extLst>
            </c:dLbl>
            <c:dLbl>
              <c:idx val="8"/>
              <c:layout/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Ellipse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1-1206-4F78-A9A8-1468DAF74A25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Ellipse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'[ankete 21 22.xlsx]List3'!$M$1:$M$30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'[ankete 21 22.xlsx]List3'!$N$1:$N$30</c:f>
              <c:numCache>
                <c:formatCode>General</c:formatCode>
                <c:ptCount val="30"/>
                <c:pt idx="0">
                  <c:v>4.6900000000000004</c:v>
                </c:pt>
                <c:pt idx="1">
                  <c:v>4.58</c:v>
                </c:pt>
                <c:pt idx="2">
                  <c:v>4.2</c:v>
                </c:pt>
                <c:pt idx="3">
                  <c:v>4.5599999999999996</c:v>
                </c:pt>
                <c:pt idx="4">
                  <c:v>4.3099999999999996</c:v>
                </c:pt>
                <c:pt idx="5">
                  <c:v>4.25</c:v>
                </c:pt>
                <c:pt idx="6">
                  <c:v>4.55</c:v>
                </c:pt>
                <c:pt idx="7">
                  <c:v>4.95</c:v>
                </c:pt>
                <c:pt idx="8">
                  <c:v>3.85</c:v>
                </c:pt>
                <c:pt idx="9">
                  <c:v>4.54</c:v>
                </c:pt>
                <c:pt idx="10">
                  <c:v>4.8600000000000003</c:v>
                </c:pt>
                <c:pt idx="11">
                  <c:v>4.8099999999999996</c:v>
                </c:pt>
                <c:pt idx="12">
                  <c:v>4.18</c:v>
                </c:pt>
                <c:pt idx="13">
                  <c:v>4.42</c:v>
                </c:pt>
                <c:pt idx="14">
                  <c:v>4.59</c:v>
                </c:pt>
                <c:pt idx="15">
                  <c:v>4.6500000000000004</c:v>
                </c:pt>
                <c:pt idx="16">
                  <c:v>3.96</c:v>
                </c:pt>
                <c:pt idx="17">
                  <c:v>4.59</c:v>
                </c:pt>
                <c:pt idx="18">
                  <c:v>4.53</c:v>
                </c:pt>
                <c:pt idx="19">
                  <c:v>4.01</c:v>
                </c:pt>
                <c:pt idx="20">
                  <c:v>4.8899999999999997</c:v>
                </c:pt>
                <c:pt idx="21">
                  <c:v>4.6399999999999997</c:v>
                </c:pt>
                <c:pt idx="22">
                  <c:v>4.38</c:v>
                </c:pt>
                <c:pt idx="23">
                  <c:v>4.41</c:v>
                </c:pt>
                <c:pt idx="24">
                  <c:v>4.79</c:v>
                </c:pt>
                <c:pt idx="25">
                  <c:v>3.95</c:v>
                </c:pt>
                <c:pt idx="26">
                  <c:v>4.16</c:v>
                </c:pt>
                <c:pt idx="27">
                  <c:v>4.3899999999999997</c:v>
                </c:pt>
                <c:pt idx="28">
                  <c:v>4.59</c:v>
                </c:pt>
                <c:pt idx="29">
                  <c:v>4.78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06-4F78-A9A8-1468DAF74A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3514464"/>
        <c:axId val="713506560"/>
      </c:barChart>
      <c:catAx>
        <c:axId val="71351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713506560"/>
        <c:crosses val="autoZero"/>
        <c:auto val="1"/>
        <c:lblAlgn val="ctr"/>
        <c:lblOffset val="100"/>
        <c:noMultiLvlLbl val="0"/>
      </c:catAx>
      <c:valAx>
        <c:axId val="713506560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713514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15.4.2023.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6774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15.4.2023.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10883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15.4.2023.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399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15.4.2023.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9804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15.4.2023.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8780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15.4.2023.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46277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15.4.2023.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611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15.4.2023.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23166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15.4.2023.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8894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15.4.2023.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1655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15.4.2023.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536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000">
              <a:schemeClr val="accent4">
                <a:lumMod val="40000"/>
                <a:lumOff val="60000"/>
              </a:schemeClr>
            </a:gs>
            <a:gs pos="48000">
              <a:schemeClr val="accent1">
                <a:lumMod val="45000"/>
                <a:lumOff val="55000"/>
              </a:schemeClr>
            </a:gs>
            <a:gs pos="67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826EC-B9D8-42AC-B869-7A3430FB97D3}" type="datetimeFigureOut">
              <a:rPr lang="hr-HR" smtClean="0"/>
              <a:t>15.4.2023.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0133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544161"/>
            <a:ext cx="9144000" cy="3769677"/>
          </a:xfrm>
        </p:spPr>
        <p:txBody>
          <a:bodyPr>
            <a:normAutofit fontScale="90000"/>
          </a:bodyPr>
          <a:lstStyle/>
          <a:p>
            <a:r>
              <a:rPr lang="hr-HR" dirty="0"/>
              <a:t>Studentsko ocjenjivanje nastavnika i predmeta </a:t>
            </a:r>
            <a:br>
              <a:rPr lang="hr-HR" dirty="0"/>
            </a:br>
            <a:r>
              <a:rPr lang="hr-HR" dirty="0"/>
              <a:t>VGUK za </a:t>
            </a:r>
            <a:r>
              <a:rPr lang="hr-HR" dirty="0" err="1"/>
              <a:t>akad</a:t>
            </a:r>
            <a:r>
              <a:rPr lang="hr-HR" dirty="0"/>
              <a:t>. god. 2021/2022. preddiplomski Stručni studij </a:t>
            </a:r>
            <a:r>
              <a:rPr lang="hr-HR" i="1" dirty="0"/>
              <a:t>Poljoprivreda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38110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732597"/>
            <a:ext cx="10515600" cy="5125403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prstClr val="black"/>
                </a:solidFill>
              </a:rPr>
              <a:t>Anketirano je ukupno 67 redovitih studenata. Studenti s prve godine i sa sva tri smjera druge i treće godine (</a:t>
            </a:r>
            <a:r>
              <a:rPr lang="hr-HR" dirty="0" err="1">
                <a:solidFill>
                  <a:prstClr val="black"/>
                </a:solidFill>
              </a:rPr>
              <a:t>Bilinogojsto</a:t>
            </a:r>
            <a:r>
              <a:rPr lang="hr-HR" dirty="0">
                <a:solidFill>
                  <a:prstClr val="black"/>
                </a:solidFill>
              </a:rPr>
              <a:t>, </a:t>
            </a:r>
            <a:r>
              <a:rPr lang="hr-HR" dirty="0" err="1">
                <a:solidFill>
                  <a:prstClr val="black"/>
                </a:solidFill>
              </a:rPr>
              <a:t>Zootehnika</a:t>
            </a:r>
            <a:r>
              <a:rPr lang="hr-HR" dirty="0">
                <a:solidFill>
                  <a:prstClr val="black"/>
                </a:solidFill>
              </a:rPr>
              <a:t> i Menadžment u poljoprivredi) </a:t>
            </a:r>
          </a:p>
          <a:p>
            <a:pPr lvl="0"/>
            <a:r>
              <a:rPr lang="hr-HR" dirty="0">
                <a:solidFill>
                  <a:prstClr val="black"/>
                </a:solidFill>
              </a:rPr>
              <a:t>Studenti su ocjenama od 1 do 5 ocjenjivali nastavnike (</a:t>
            </a:r>
            <a:r>
              <a:rPr lang="hr-HR" dirty="0" smtClean="0">
                <a:solidFill>
                  <a:prstClr val="black"/>
                </a:solidFill>
              </a:rPr>
              <a:t>31 nastavnik) </a:t>
            </a:r>
            <a:r>
              <a:rPr lang="hr-HR" dirty="0">
                <a:solidFill>
                  <a:prstClr val="black"/>
                </a:solidFill>
              </a:rPr>
              <a:t>na pripadajućim predmetima prema ponuđenim pitanjima/kriterijima </a:t>
            </a:r>
          </a:p>
          <a:p>
            <a:pPr lvl="0"/>
            <a:r>
              <a:rPr lang="hr-HR" dirty="0">
                <a:solidFill>
                  <a:prstClr val="black"/>
                </a:solidFill>
              </a:rPr>
              <a:t>U tablicama su prikazane prosječne ocjene po pojedinim pitanjima (1-13) zbirno za sve nastavnike i za sve predmete (1-9) </a:t>
            </a:r>
          </a:p>
          <a:p>
            <a:pPr lvl="0"/>
            <a:r>
              <a:rPr lang="hr-HR" dirty="0">
                <a:solidFill>
                  <a:prstClr val="black"/>
                </a:solidFill>
              </a:rPr>
              <a:t>Prosječne ocjene po svakom nastavniku prikazane su na grafikonima (grupirano po pitanjima (1-13; i 1-9))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95923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801208"/>
            <a:ext cx="10515600" cy="889480"/>
          </a:xfrm>
        </p:spPr>
        <p:txBody>
          <a:bodyPr/>
          <a:lstStyle/>
          <a:p>
            <a:endParaRPr lang="hr-HR" dirty="0"/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5712592"/>
              </p:ext>
            </p:extLst>
          </p:nvPr>
        </p:nvGraphicFramePr>
        <p:xfrm>
          <a:off x="0" y="801208"/>
          <a:ext cx="12192000" cy="6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7565">
                  <a:extLst>
                    <a:ext uri="{9D8B030D-6E8A-4147-A177-3AD203B41FA5}">
                      <a16:colId xmlns:a16="http://schemas.microsoft.com/office/drawing/2014/main" val="2708113257"/>
                    </a:ext>
                  </a:extLst>
                </a:gridCol>
                <a:gridCol w="1634435">
                  <a:extLst>
                    <a:ext uri="{9D8B030D-6E8A-4147-A177-3AD203B41FA5}">
                      <a16:colId xmlns:a16="http://schemas.microsoft.com/office/drawing/2014/main" val="167313847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Kroz nastavu pokazuje dobro poznavanje sadržaja predmeta                                                   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4,59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53575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Na postavljena pitanja odgovara stručno i spremno                                                                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090173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 Kvalitetnim primjerima i zadacima olakšava razumijevanje sadržaja                                    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1185123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 Jasno i razumljivo izlaže/demonstrira nastavne sadržaje                                                        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0732595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 Nastava je dobro strukturirana i raspoloživo vrijeme je racionalno iskorišteno                 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956906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 Jasno definira ciljeve nastave i ono što očekuje od studenta                                                 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6046731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 Nastava je zanimljiva i dinamična                                                                                                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625490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 Uporabom nastavnih pomagala i suvremene tehnologije podiže kvalitetu nastave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068175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 Ima dobre komunikacijske vještine i stvara ugodnu radnu atmosferu       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694045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 Dostupan je i susretljiv za konzultacije sa studentima                                                         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5230283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 Motiviran je za rad i savjesno izvršava svoje obveze               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723504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 </a:t>
                      </a:r>
                      <a:r>
                        <a:rPr lang="it-IT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Nastavu</a:t>
                      </a:r>
                      <a:r>
                        <a:rPr lang="it-IT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održava</a:t>
                      </a:r>
                      <a:r>
                        <a:rPr lang="it-IT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redovito</a:t>
                      </a:r>
                      <a:r>
                        <a:rPr lang="it-IT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 na </a:t>
                      </a:r>
                      <a:r>
                        <a:rPr lang="it-IT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vrijeme</a:t>
                      </a:r>
                      <a:endParaRPr lang="it-IT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14781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 Koju biste opću ocjenu dali ovom nastavniku/nastavnici u cjelini 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227322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1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Prosječna ocjena pitanja za nastavno osoblje: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4655291"/>
                  </a:ext>
                </a:extLst>
              </a:tr>
            </a:tbl>
          </a:graphicData>
        </a:graphic>
      </p:graphicFrame>
      <p:sp>
        <p:nvSpPr>
          <p:cNvPr id="3" name="Pravokutnik 2"/>
          <p:cNvSpPr/>
          <p:nvPr/>
        </p:nvSpPr>
        <p:spPr>
          <a:xfrm>
            <a:off x="1742342" y="123092"/>
            <a:ext cx="87073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r-HR" sz="2800" b="1" dirty="0">
                <a:solidFill>
                  <a:prstClr val="black"/>
                </a:solidFill>
              </a:rPr>
              <a:t>Prosječne ocjene za sve nastavnike po pitanjima 1-13 </a:t>
            </a:r>
            <a:endParaRPr lang="hr-HR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476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8BB1420C-9E0B-4967-9029-86C7ED8787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2213414"/>
              </p:ext>
            </p:extLst>
          </p:nvPr>
        </p:nvGraphicFramePr>
        <p:xfrm>
          <a:off x="741948" y="957764"/>
          <a:ext cx="10515600" cy="5274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0319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4637961"/>
              </p:ext>
            </p:extLst>
          </p:nvPr>
        </p:nvGraphicFramePr>
        <p:xfrm>
          <a:off x="0" y="1055728"/>
          <a:ext cx="12192000" cy="5040000"/>
        </p:xfrm>
        <a:graphic>
          <a:graphicData uri="http://schemas.openxmlformats.org/drawingml/2006/table">
            <a:tbl>
              <a:tblPr/>
              <a:tblGrid>
                <a:gridCol w="10668000">
                  <a:extLst>
                    <a:ext uri="{9D8B030D-6E8A-4147-A177-3AD203B41FA5}">
                      <a16:colId xmlns:a16="http://schemas.microsoft.com/office/drawing/2014/main" val="174810027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96567663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Ciljevi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zahtjevi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predmeta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bili su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jasno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definirani</a:t>
                      </a:r>
                      <a:endParaRPr lang="it-IT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01011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Predmet nudi uvid u ključne sadržaje i omogućuje njihovo razumijevanje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09716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 Propisana literatura je korisna za razumijevanje sadržaja predmeta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69722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 Količina nastavnog sadržaja odgovara predviđenoj satnici predmeta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02512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 Predmet je omogućio uvid u važnost područja i mogućnosti primjene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69815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Predavanja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su na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primjeren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način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bila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popraćena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vježbama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seminarima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 </a:t>
                      </a:r>
                      <a:r>
                        <a:rPr lang="it-IT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</a:t>
                      </a:r>
                      <a:r>
                        <a:rPr lang="it-IT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465266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 Vježbe i seminari omogućili su razvijanje vještina, te praktičnu primjenu znanja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99259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 Organizacija predmeta potiče studente na aktivno sudjelovanje u nastavi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438907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 Koju biste opću ocjenu dali ovom predmetu u cjelini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278458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b"/>
                      <a:r>
                        <a:rPr lang="pl-PL" sz="2400" b="1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Prosječna ocjena pitanja za predmete: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892755"/>
                  </a:ext>
                </a:extLst>
              </a:tr>
            </a:tbl>
          </a:graphicData>
        </a:graphic>
      </p:graphicFrame>
      <p:sp>
        <p:nvSpPr>
          <p:cNvPr id="3" name="Pravokutnik 2"/>
          <p:cNvSpPr/>
          <p:nvPr/>
        </p:nvSpPr>
        <p:spPr>
          <a:xfrm>
            <a:off x="3079232" y="292305"/>
            <a:ext cx="46335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b="1" dirty="0">
                <a:solidFill>
                  <a:prstClr val="black"/>
                </a:solidFill>
              </a:rPr>
              <a:t>Prosječne ocjene za predmete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406547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53CA9D8C-92B3-4FD8-85AB-ACD638F95A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1481739"/>
              </p:ext>
            </p:extLst>
          </p:nvPr>
        </p:nvGraphicFramePr>
        <p:xfrm>
          <a:off x="838200" y="733926"/>
          <a:ext cx="10515600" cy="5443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9344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53CA9D8C-92B3-4FD8-85AB-ACD638F95A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0361878"/>
              </p:ext>
            </p:extLst>
          </p:nvPr>
        </p:nvGraphicFramePr>
        <p:xfrm>
          <a:off x="838200" y="770021"/>
          <a:ext cx="10515600" cy="5406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55105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425</Words>
  <Application>Microsoft Office PowerPoint</Application>
  <PresentationFormat>Široki zaslon</PresentationFormat>
  <Paragraphs>64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sustava Office</vt:lpstr>
      <vt:lpstr>Studentsko ocjenjivanje nastavnika i predmeta  VGUK za akad. god. 2021/2022. preddiplomski Stručni studij Poljoprivreda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Studentsko ocjenjivanje nastavnika i predmeta  VGUK - akad. god. 2018/2019. preddiplomski Stručni studij Poljoprivreda</dc:title>
  <dc:creator>Tatjana Jelen</dc:creator>
  <cp:lastModifiedBy>Tatjana Jelen</cp:lastModifiedBy>
  <cp:revision>22</cp:revision>
  <dcterms:created xsi:type="dcterms:W3CDTF">2020-11-08T16:40:47Z</dcterms:created>
  <dcterms:modified xsi:type="dcterms:W3CDTF">2023-04-15T07:11:50Z</dcterms:modified>
</cp:coreProperties>
</file>