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0" r:id="rId6"/>
    <p:sldId id="264" r:id="rId7"/>
    <p:sldId id="262" r:id="rId8"/>
    <p:sldId id="259" r:id="rId9"/>
    <p:sldId id="261" r:id="rId10"/>
    <p:sldId id="266" r:id="rId11"/>
    <p:sldId id="263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cuments\KVALITETA\NOVE%20ANKETE\NASTAVNICI%20I%20PREDMETI\usporedni%20prikaz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cuments\KVALITETA\NOVE%20ANKETE\NASTAVNICI%20I%20PREDMETI\5%20usporedni%20prikaz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cuments\KVALITETA\NOVE%20ANKETE\NASTAVNICI%20I%20PREDMETI\usporedni%20prikaz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List1!$B$5</c:f>
              <c:strCache>
                <c:ptCount val="1"/>
                <c:pt idx="0">
                  <c:v>2017./18.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-4.1666666666666768E-2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63-4707-B0CE-2C9FB16038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List1!$C$4:$O$4</c:f>
              <c:strCache>
                <c:ptCount val="13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</c:strCache>
            </c:strRef>
          </c:cat>
          <c:val>
            <c:numRef>
              <c:f>List1!$C$5:$O$5</c:f>
              <c:numCache>
                <c:formatCode>0.00</c:formatCode>
                <c:ptCount val="13"/>
                <c:pt idx="0">
                  <c:v>4.2260714285714283</c:v>
                </c:pt>
                <c:pt idx="1">
                  <c:v>4.240089285714288</c:v>
                </c:pt>
                <c:pt idx="2">
                  <c:v>4.2404464285714294</c:v>
                </c:pt>
                <c:pt idx="3">
                  <c:v>4.2135714285714281</c:v>
                </c:pt>
                <c:pt idx="4">
                  <c:v>4.1835714285714287</c:v>
                </c:pt>
                <c:pt idx="5">
                  <c:v>4.2477678571428568</c:v>
                </c:pt>
                <c:pt idx="6">
                  <c:v>4.168392857142857</c:v>
                </c:pt>
                <c:pt idx="7">
                  <c:v>4.1490178571428569</c:v>
                </c:pt>
                <c:pt idx="8">
                  <c:v>4.2088392857142853</c:v>
                </c:pt>
                <c:pt idx="9">
                  <c:v>4.2058035714285715</c:v>
                </c:pt>
                <c:pt idx="10">
                  <c:v>4.229107142857143</c:v>
                </c:pt>
                <c:pt idx="11">
                  <c:v>4.2482142857142868</c:v>
                </c:pt>
                <c:pt idx="12">
                  <c:v>4.2067857142857159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63-4707-B0CE-2C9FB1603881}"/>
            </c:ext>
          </c:extLst>
        </c:ser>
        <c:ser>
          <c:idx val="1"/>
          <c:order val="1"/>
          <c:tx>
            <c:strRef>
              <c:f>List1!$B$6</c:f>
              <c:strCache>
                <c:ptCount val="1"/>
                <c:pt idx="0">
                  <c:v>2018./19.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List1!$C$4:$O$4</c:f>
              <c:strCache>
                <c:ptCount val="13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</c:strCache>
            </c:strRef>
          </c:cat>
          <c:val>
            <c:numRef>
              <c:f>List1!$C$6:$O$6</c:f>
              <c:numCache>
                <c:formatCode>0.00</c:formatCode>
                <c:ptCount val="13"/>
                <c:pt idx="0">
                  <c:v>4.3700000000000019</c:v>
                </c:pt>
                <c:pt idx="1">
                  <c:v>4.3760000000000012</c:v>
                </c:pt>
                <c:pt idx="2">
                  <c:v>4.3747368421052624</c:v>
                </c:pt>
                <c:pt idx="3">
                  <c:v>4.342421052631579</c:v>
                </c:pt>
                <c:pt idx="4">
                  <c:v>4.3313684210526331</c:v>
                </c:pt>
                <c:pt idx="5">
                  <c:v>4.3516842105263169</c:v>
                </c:pt>
                <c:pt idx="6">
                  <c:v>4.2914736842105263</c:v>
                </c:pt>
                <c:pt idx="7">
                  <c:v>4.2670526315789488</c:v>
                </c:pt>
                <c:pt idx="8">
                  <c:v>4.3097894736842113</c:v>
                </c:pt>
                <c:pt idx="9">
                  <c:v>4.3478947368421057</c:v>
                </c:pt>
                <c:pt idx="10">
                  <c:v>4.34263157894737</c:v>
                </c:pt>
                <c:pt idx="11">
                  <c:v>4.4150526315789484</c:v>
                </c:pt>
                <c:pt idx="12">
                  <c:v>4.3951578947368439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63-4707-B0CE-2C9FB1603881}"/>
            </c:ext>
          </c:extLst>
        </c:ser>
        <c:ser>
          <c:idx val="2"/>
          <c:order val="2"/>
          <c:tx>
            <c:strRef>
              <c:f>List1!$B$7</c:f>
              <c:strCache>
                <c:ptCount val="1"/>
                <c:pt idx="0">
                  <c:v>2019./20.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List1!$C$4:$O$4</c:f>
              <c:strCache>
                <c:ptCount val="13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</c:strCache>
            </c:strRef>
          </c:cat>
          <c:val>
            <c:numRef>
              <c:f>List1!$C$7:$O$7</c:f>
              <c:numCache>
                <c:formatCode>0.00</c:formatCode>
                <c:ptCount val="13"/>
                <c:pt idx="0">
                  <c:v>4.4628235294117626</c:v>
                </c:pt>
                <c:pt idx="1">
                  <c:v>4.4518823529411771</c:v>
                </c:pt>
                <c:pt idx="2">
                  <c:v>4.4216470588235293</c:v>
                </c:pt>
                <c:pt idx="3">
                  <c:v>4.4219999999999997</c:v>
                </c:pt>
                <c:pt idx="4">
                  <c:v>4.4149411764705873</c:v>
                </c:pt>
                <c:pt idx="5">
                  <c:v>4.4142352941176473</c:v>
                </c:pt>
                <c:pt idx="6">
                  <c:v>4.376235294117647</c:v>
                </c:pt>
                <c:pt idx="7">
                  <c:v>4.3920000000000003</c:v>
                </c:pt>
                <c:pt idx="8">
                  <c:v>4.400823529411765</c:v>
                </c:pt>
                <c:pt idx="9">
                  <c:v>4.4208235294117637</c:v>
                </c:pt>
                <c:pt idx="10">
                  <c:v>4.4136470588235301</c:v>
                </c:pt>
                <c:pt idx="11">
                  <c:v>4.4340000000000002</c:v>
                </c:pt>
                <c:pt idx="12">
                  <c:v>4.4358823529411788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863-4707-B0CE-2C9FB1603881}"/>
            </c:ext>
          </c:extLst>
        </c:ser>
        <c:ser>
          <c:idx val="3"/>
          <c:order val="3"/>
          <c:tx>
            <c:strRef>
              <c:f>List1!$B$8</c:f>
              <c:strCache>
                <c:ptCount val="1"/>
                <c:pt idx="0">
                  <c:v>2020./21.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63-4707-B0CE-2C9FB16038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List1!$C$4:$O$4</c:f>
              <c:strCache>
                <c:ptCount val="13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</c:strCache>
            </c:strRef>
          </c:cat>
          <c:val>
            <c:numRef>
              <c:f>List1!$C$8:$O$8</c:f>
              <c:numCache>
                <c:formatCode>0.00</c:formatCode>
                <c:ptCount val="13"/>
                <c:pt idx="0">
                  <c:v>4.6606521739130429</c:v>
                </c:pt>
                <c:pt idx="1">
                  <c:v>4.6389130434782606</c:v>
                </c:pt>
                <c:pt idx="2">
                  <c:v>4.5417391304347818</c:v>
                </c:pt>
                <c:pt idx="3">
                  <c:v>4.5809782608695651</c:v>
                </c:pt>
                <c:pt idx="4">
                  <c:v>4.5718478260869571</c:v>
                </c:pt>
                <c:pt idx="5">
                  <c:v>4.6048913043478281</c:v>
                </c:pt>
                <c:pt idx="6">
                  <c:v>4.4094565217391297</c:v>
                </c:pt>
                <c:pt idx="7">
                  <c:v>4.4301086956521738</c:v>
                </c:pt>
                <c:pt idx="8">
                  <c:v>4.5327173913043461</c:v>
                </c:pt>
                <c:pt idx="9">
                  <c:v>4.6179347826086943</c:v>
                </c:pt>
                <c:pt idx="10">
                  <c:v>4.6359782608695648</c:v>
                </c:pt>
                <c:pt idx="11">
                  <c:v>4.7342391304347817</c:v>
                </c:pt>
                <c:pt idx="12">
                  <c:v>4.5276086956521748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863-4707-B0CE-2C9FB1603881}"/>
            </c:ext>
          </c:extLst>
        </c:ser>
        <c:ser>
          <c:idx val="4"/>
          <c:order val="4"/>
          <c:tx>
            <c:strRef>
              <c:f>List1!$B$9</c:f>
              <c:strCache>
                <c:ptCount val="1"/>
                <c:pt idx="0">
                  <c:v>2021./22.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List1!$C$4:$O$4</c:f>
              <c:strCache>
                <c:ptCount val="13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  <c:pt idx="9">
                  <c:v>10.</c:v>
                </c:pt>
                <c:pt idx="10">
                  <c:v>11.</c:v>
                </c:pt>
                <c:pt idx="11">
                  <c:v>12.</c:v>
                </c:pt>
                <c:pt idx="12">
                  <c:v>13.</c:v>
                </c:pt>
              </c:strCache>
            </c:strRef>
          </c:cat>
          <c:val>
            <c:numRef>
              <c:f>List1!$C$9:$O$9</c:f>
              <c:numCache>
                <c:formatCode>0.00</c:formatCode>
                <c:ptCount val="13"/>
                <c:pt idx="0">
                  <c:v>4.5912087912087918</c:v>
                </c:pt>
                <c:pt idx="1">
                  <c:v>4.5835164835164832</c:v>
                </c:pt>
                <c:pt idx="2">
                  <c:v>4.5428571428571436</c:v>
                </c:pt>
                <c:pt idx="3">
                  <c:v>4.5439560439560447</c:v>
                </c:pt>
                <c:pt idx="4">
                  <c:v>4.4450549450549453</c:v>
                </c:pt>
                <c:pt idx="5">
                  <c:v>4.5318681318681318</c:v>
                </c:pt>
                <c:pt idx="6">
                  <c:v>4.4417582417582402</c:v>
                </c:pt>
                <c:pt idx="7">
                  <c:v>4.4505494505494507</c:v>
                </c:pt>
                <c:pt idx="8">
                  <c:v>4.4989010989010998</c:v>
                </c:pt>
                <c:pt idx="9">
                  <c:v>4.5197802197802179</c:v>
                </c:pt>
                <c:pt idx="10">
                  <c:v>4.5549450549450547</c:v>
                </c:pt>
                <c:pt idx="11">
                  <c:v>4.6725274725274728</c:v>
                </c:pt>
                <c:pt idx="12">
                  <c:v>4.4989010989011007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863-4707-B0CE-2C9FB16038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301840"/>
        <c:axId val="343304136"/>
      </c:lineChart>
      <c:catAx>
        <c:axId val="34330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304136"/>
        <c:crosses val="autoZero"/>
        <c:auto val="1"/>
        <c:lblAlgn val="ctr"/>
        <c:lblOffset val="100"/>
        <c:noMultiLvlLbl val="0"/>
      </c:catAx>
      <c:valAx>
        <c:axId val="343304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301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List2!$B$89:$C$89</c:f>
              <c:strCache>
                <c:ptCount val="2"/>
                <c:pt idx="0">
                  <c:v>2019./20.</c:v>
                </c:pt>
                <c:pt idx="1">
                  <c:v>min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List2!$D$88:$P$88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List2!$D$89:$P$89</c:f>
              <c:numCache>
                <c:formatCode>0.0</c:formatCode>
                <c:ptCount val="13"/>
                <c:pt idx="0">
                  <c:v>3</c:v>
                </c:pt>
                <c:pt idx="1">
                  <c:v>3.2</c:v>
                </c:pt>
                <c:pt idx="2">
                  <c:v>3</c:v>
                </c:pt>
                <c:pt idx="3">
                  <c:v>3</c:v>
                </c:pt>
                <c:pt idx="4">
                  <c:v>3.2</c:v>
                </c:pt>
                <c:pt idx="5">
                  <c:v>3.3</c:v>
                </c:pt>
                <c:pt idx="6">
                  <c:v>3.2</c:v>
                </c:pt>
                <c:pt idx="7">
                  <c:v>3.1</c:v>
                </c:pt>
                <c:pt idx="8">
                  <c:v>3.5</c:v>
                </c:pt>
                <c:pt idx="9">
                  <c:v>3.1</c:v>
                </c:pt>
                <c:pt idx="10">
                  <c:v>3</c:v>
                </c:pt>
                <c:pt idx="11">
                  <c:v>3</c:v>
                </c:pt>
                <c:pt idx="1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7-4A41-9F98-5203F05728BD}"/>
            </c:ext>
          </c:extLst>
        </c:ser>
        <c:ser>
          <c:idx val="1"/>
          <c:order val="1"/>
          <c:tx>
            <c:strRef>
              <c:f>List2!$B$90:$C$90</c:f>
              <c:strCache>
                <c:ptCount val="2"/>
                <c:pt idx="0">
                  <c:v>2020./21.</c:v>
                </c:pt>
                <c:pt idx="1">
                  <c:v>min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List2!$D$88:$P$88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List2!$D$90:$P$90</c:f>
              <c:numCache>
                <c:formatCode>0.0</c:formatCode>
                <c:ptCount val="13"/>
                <c:pt idx="0">
                  <c:v>3.2</c:v>
                </c:pt>
                <c:pt idx="1">
                  <c:v>3.6</c:v>
                </c:pt>
                <c:pt idx="2">
                  <c:v>3.3</c:v>
                </c:pt>
                <c:pt idx="3">
                  <c:v>3.5</c:v>
                </c:pt>
                <c:pt idx="4">
                  <c:v>3.6</c:v>
                </c:pt>
                <c:pt idx="5">
                  <c:v>3.7</c:v>
                </c:pt>
                <c:pt idx="6">
                  <c:v>3</c:v>
                </c:pt>
                <c:pt idx="7">
                  <c:v>3</c:v>
                </c:pt>
                <c:pt idx="8">
                  <c:v>3.4</c:v>
                </c:pt>
                <c:pt idx="9">
                  <c:v>3.5</c:v>
                </c:pt>
                <c:pt idx="10">
                  <c:v>3.5</c:v>
                </c:pt>
                <c:pt idx="11">
                  <c:v>3.7</c:v>
                </c:pt>
                <c:pt idx="1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27-4A41-9F98-5203F05728BD}"/>
            </c:ext>
          </c:extLst>
        </c:ser>
        <c:ser>
          <c:idx val="2"/>
          <c:order val="2"/>
          <c:tx>
            <c:strRef>
              <c:f>List2!$B$91:$C$91</c:f>
              <c:strCache>
                <c:ptCount val="2"/>
                <c:pt idx="0">
                  <c:v>2021./22.</c:v>
                </c:pt>
                <c:pt idx="1">
                  <c:v>min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27-4A41-9F98-5203F05728BD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27-4A41-9F98-5203F05728BD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List2!$D$88:$P$88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List2!$D$91:$P$91</c:f>
              <c:numCache>
                <c:formatCode>0.0</c:formatCode>
                <c:ptCount val="13"/>
                <c:pt idx="0">
                  <c:v>3.7</c:v>
                </c:pt>
                <c:pt idx="1">
                  <c:v>3.6</c:v>
                </c:pt>
                <c:pt idx="2">
                  <c:v>2.2999999999999998</c:v>
                </c:pt>
                <c:pt idx="3">
                  <c:v>3.5</c:v>
                </c:pt>
                <c:pt idx="4">
                  <c:v>3</c:v>
                </c:pt>
                <c:pt idx="5">
                  <c:v>3.5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3.7</c:v>
                </c:pt>
                <c:pt idx="11">
                  <c:v>3.8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27-4A41-9F98-5203F0572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8766776"/>
        <c:axId val="318761528"/>
      </c:barChart>
      <c:catAx>
        <c:axId val="31876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761528"/>
        <c:crosses val="autoZero"/>
        <c:auto val="1"/>
        <c:lblAlgn val="ctr"/>
        <c:lblOffset val="100"/>
        <c:noMultiLvlLbl val="0"/>
      </c:catAx>
      <c:valAx>
        <c:axId val="318761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76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List1!$B$14</c:f>
              <c:strCache>
                <c:ptCount val="1"/>
                <c:pt idx="0">
                  <c:v>2017./18.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-3.4188034188034191E-2"/>
                  <c:y val="7.24174653887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3F-4666-82C5-0DBC336A2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List1!$C$13:$K$13</c:f>
              <c:strCache>
                <c:ptCount val="9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</c:strCache>
            </c:strRef>
          </c:cat>
          <c:val>
            <c:numRef>
              <c:f>List1!$C$14:$K$14</c:f>
              <c:numCache>
                <c:formatCode>0.00</c:formatCode>
                <c:ptCount val="9"/>
                <c:pt idx="0">
                  <c:v>4.1736607142857141</c:v>
                </c:pt>
                <c:pt idx="1">
                  <c:v>4.2109821428571417</c:v>
                </c:pt>
                <c:pt idx="2">
                  <c:v>4.1861607142857133</c:v>
                </c:pt>
                <c:pt idx="3">
                  <c:v>4.1834821428571418</c:v>
                </c:pt>
                <c:pt idx="4">
                  <c:v>4.1916964285714284</c:v>
                </c:pt>
                <c:pt idx="5">
                  <c:v>4.1877678571428563</c:v>
                </c:pt>
                <c:pt idx="6">
                  <c:v>4.1610714285714279</c:v>
                </c:pt>
                <c:pt idx="7">
                  <c:v>4.1618750000000002</c:v>
                </c:pt>
                <c:pt idx="8">
                  <c:v>4.2030357142857131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3F-4666-82C5-0DBC336A2017}"/>
            </c:ext>
          </c:extLst>
        </c:ser>
        <c:ser>
          <c:idx val="1"/>
          <c:order val="1"/>
          <c:tx>
            <c:strRef>
              <c:f>List1!$B$15</c:f>
              <c:strCache>
                <c:ptCount val="1"/>
                <c:pt idx="0">
                  <c:v>2018./19.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List1!$C$13:$K$13</c:f>
              <c:strCache>
                <c:ptCount val="9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</c:strCache>
            </c:strRef>
          </c:cat>
          <c:val>
            <c:numRef>
              <c:f>List1!$C$15:$K$15</c:f>
              <c:numCache>
                <c:formatCode>0.00</c:formatCode>
                <c:ptCount val="9"/>
                <c:pt idx="0">
                  <c:v>4.2788421052631582</c:v>
                </c:pt>
                <c:pt idx="1">
                  <c:v>4.3385263157894736</c:v>
                </c:pt>
                <c:pt idx="2">
                  <c:v>4.2908421052631587</c:v>
                </c:pt>
                <c:pt idx="3">
                  <c:v>4.3573684210526329</c:v>
                </c:pt>
                <c:pt idx="4">
                  <c:v>4.3309473684210529</c:v>
                </c:pt>
                <c:pt idx="5">
                  <c:v>4.3635789473684214</c:v>
                </c:pt>
                <c:pt idx="6">
                  <c:v>4.3282105263157913</c:v>
                </c:pt>
                <c:pt idx="7">
                  <c:v>4.3108421052631591</c:v>
                </c:pt>
                <c:pt idx="8">
                  <c:v>4.3252631578947369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3F-4666-82C5-0DBC336A2017}"/>
            </c:ext>
          </c:extLst>
        </c:ser>
        <c:ser>
          <c:idx val="2"/>
          <c:order val="2"/>
          <c:tx>
            <c:strRef>
              <c:f>List1!$B$16</c:f>
              <c:strCache>
                <c:ptCount val="1"/>
                <c:pt idx="0">
                  <c:v>2019./20.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List1!$C$13:$K$13</c:f>
              <c:strCache>
                <c:ptCount val="9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</c:strCache>
            </c:strRef>
          </c:cat>
          <c:val>
            <c:numRef>
              <c:f>List1!$C$16:$K$16</c:f>
              <c:numCache>
                <c:formatCode>0.00</c:formatCode>
                <c:ptCount val="9"/>
                <c:pt idx="0">
                  <c:v>4.3932941176470592</c:v>
                </c:pt>
                <c:pt idx="1">
                  <c:v>4.4049411764705892</c:v>
                </c:pt>
                <c:pt idx="2">
                  <c:v>4.3912941176470603</c:v>
                </c:pt>
                <c:pt idx="3">
                  <c:v>4.389058823529413</c:v>
                </c:pt>
                <c:pt idx="4">
                  <c:v>4.4149411764705881</c:v>
                </c:pt>
                <c:pt idx="5">
                  <c:v>4.4049411764705892</c:v>
                </c:pt>
                <c:pt idx="6">
                  <c:v>4.4144705882352921</c:v>
                </c:pt>
                <c:pt idx="7">
                  <c:v>4.4019999999999992</c:v>
                </c:pt>
                <c:pt idx="8">
                  <c:v>4.3915294117647043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3F-4666-82C5-0DBC336A2017}"/>
            </c:ext>
          </c:extLst>
        </c:ser>
        <c:ser>
          <c:idx val="3"/>
          <c:order val="3"/>
          <c:tx>
            <c:strRef>
              <c:f>List1!$B$17</c:f>
              <c:strCache>
                <c:ptCount val="1"/>
                <c:pt idx="0">
                  <c:v>2020./21.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3F-4666-82C5-0DBC336A2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List1!$C$13:$K$13</c:f>
              <c:strCache>
                <c:ptCount val="9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</c:strCache>
            </c:strRef>
          </c:cat>
          <c:val>
            <c:numRef>
              <c:f>List1!$C$17:$K$17</c:f>
              <c:numCache>
                <c:formatCode>0.00</c:formatCode>
                <c:ptCount val="9"/>
                <c:pt idx="0">
                  <c:v>4.5718478260869571</c:v>
                </c:pt>
                <c:pt idx="1">
                  <c:v>4.6048913043478281</c:v>
                </c:pt>
                <c:pt idx="2">
                  <c:v>4.4094565217391297</c:v>
                </c:pt>
                <c:pt idx="3">
                  <c:v>4.4301086956521738</c:v>
                </c:pt>
                <c:pt idx="4">
                  <c:v>4.5327173913043461</c:v>
                </c:pt>
                <c:pt idx="5">
                  <c:v>4.6179347826086943</c:v>
                </c:pt>
                <c:pt idx="6">
                  <c:v>4.6359782608695648</c:v>
                </c:pt>
                <c:pt idx="7">
                  <c:v>4.7342391304347817</c:v>
                </c:pt>
                <c:pt idx="8">
                  <c:v>4.5276086956521748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C3F-4666-82C5-0DBC336A2017}"/>
            </c:ext>
          </c:extLst>
        </c:ser>
        <c:ser>
          <c:idx val="4"/>
          <c:order val="4"/>
          <c:tx>
            <c:strRef>
              <c:f>List1!$B$18</c:f>
              <c:strCache>
                <c:ptCount val="1"/>
                <c:pt idx="0">
                  <c:v>2021./22.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List1!$C$13:$K$13</c:f>
              <c:strCache>
                <c:ptCount val="9"/>
                <c:pt idx="0">
                  <c:v>1.</c:v>
                </c:pt>
                <c:pt idx="1">
                  <c:v>2.</c:v>
                </c:pt>
                <c:pt idx="2">
                  <c:v>3.</c:v>
                </c:pt>
                <c:pt idx="3">
                  <c:v>4.</c:v>
                </c:pt>
                <c:pt idx="4">
                  <c:v>5.</c:v>
                </c:pt>
                <c:pt idx="5">
                  <c:v>6.</c:v>
                </c:pt>
                <c:pt idx="6">
                  <c:v>7.</c:v>
                </c:pt>
                <c:pt idx="7">
                  <c:v>8.</c:v>
                </c:pt>
                <c:pt idx="8">
                  <c:v>9.</c:v>
                </c:pt>
              </c:strCache>
            </c:strRef>
          </c:cat>
          <c:val>
            <c:numRef>
              <c:f>List1!$C$18:$K$18</c:f>
              <c:numCache>
                <c:formatCode>0.00</c:formatCode>
                <c:ptCount val="9"/>
                <c:pt idx="0">
                  <c:v>4.5561538461538467</c:v>
                </c:pt>
                <c:pt idx="1">
                  <c:v>4.4753846153846162</c:v>
                </c:pt>
                <c:pt idx="2">
                  <c:v>4.4920879120879107</c:v>
                </c:pt>
                <c:pt idx="3">
                  <c:v>4.4948351648351634</c:v>
                </c:pt>
                <c:pt idx="4">
                  <c:v>4.5148351648351639</c:v>
                </c:pt>
                <c:pt idx="5">
                  <c:v>4.4995604395604403</c:v>
                </c:pt>
                <c:pt idx="6">
                  <c:v>4.4983516483516475</c:v>
                </c:pt>
                <c:pt idx="7">
                  <c:v>4.485384615384616</c:v>
                </c:pt>
                <c:pt idx="8">
                  <c:v>4.4547252747252752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C3F-4666-82C5-0DBC336A2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9998600"/>
        <c:axId val="420001224"/>
      </c:lineChart>
      <c:catAx>
        <c:axId val="41999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001224"/>
        <c:crosses val="autoZero"/>
        <c:auto val="1"/>
        <c:lblAlgn val="ctr"/>
        <c:lblOffset val="100"/>
        <c:noMultiLvlLbl val="0"/>
      </c:catAx>
      <c:valAx>
        <c:axId val="42000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998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List2!$B$101:$C$101</c:f>
              <c:strCache>
                <c:ptCount val="2"/>
                <c:pt idx="0">
                  <c:v>2019./20.</c:v>
                </c:pt>
                <c:pt idx="1">
                  <c:v>min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E5-4199-95EC-A501B376D64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List2!$D$100:$L$100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List2!$D$101:$L$101</c:f>
              <c:numCache>
                <c:formatCode>0.0</c:formatCode>
                <c:ptCount val="9"/>
                <c:pt idx="0">
                  <c:v>3.2</c:v>
                </c:pt>
                <c:pt idx="1">
                  <c:v>3.2</c:v>
                </c:pt>
                <c:pt idx="2">
                  <c:v>3.2</c:v>
                </c:pt>
                <c:pt idx="3">
                  <c:v>3.2</c:v>
                </c:pt>
                <c:pt idx="4">
                  <c:v>3.2</c:v>
                </c:pt>
                <c:pt idx="5">
                  <c:v>3.1</c:v>
                </c:pt>
                <c:pt idx="6">
                  <c:v>3.2</c:v>
                </c:pt>
                <c:pt idx="7">
                  <c:v>3</c:v>
                </c:pt>
                <c:pt idx="8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E5-4199-95EC-A501B376D64F}"/>
            </c:ext>
          </c:extLst>
        </c:ser>
        <c:ser>
          <c:idx val="1"/>
          <c:order val="1"/>
          <c:tx>
            <c:strRef>
              <c:f>List2!$B$102:$C$102</c:f>
              <c:strCache>
                <c:ptCount val="2"/>
                <c:pt idx="0">
                  <c:v>2020./21.</c:v>
                </c:pt>
                <c:pt idx="1">
                  <c:v>min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E5-4199-95EC-A501B376D64F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E5-4199-95EC-A501B376D64F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E5-4199-95EC-A501B376D64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List2!$D$100:$L$100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List2!$D$102:$L$102</c:f>
              <c:numCache>
                <c:formatCode>0.0</c:formatCode>
                <c:ptCount val="9"/>
                <c:pt idx="0">
                  <c:v>3</c:v>
                </c:pt>
                <c:pt idx="1">
                  <c:v>3.5</c:v>
                </c:pt>
                <c:pt idx="2">
                  <c:v>3.4</c:v>
                </c:pt>
                <c:pt idx="3">
                  <c:v>3.3</c:v>
                </c:pt>
                <c:pt idx="4">
                  <c:v>3.5</c:v>
                </c:pt>
                <c:pt idx="5">
                  <c:v>3.6</c:v>
                </c:pt>
                <c:pt idx="6">
                  <c:v>3</c:v>
                </c:pt>
                <c:pt idx="7">
                  <c:v>3</c:v>
                </c:pt>
                <c:pt idx="8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E5-4199-95EC-A501B376D64F}"/>
            </c:ext>
          </c:extLst>
        </c:ser>
        <c:ser>
          <c:idx val="2"/>
          <c:order val="2"/>
          <c:tx>
            <c:strRef>
              <c:f>List2!$B$103:$C$103</c:f>
              <c:strCache>
                <c:ptCount val="2"/>
                <c:pt idx="0">
                  <c:v>2021./22.</c:v>
                </c:pt>
                <c:pt idx="1">
                  <c:v>min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AE5-4199-95EC-A501B376D64F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E5-4199-95EC-A501B376D64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List2!$D$100:$L$100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List2!$D$103:$L$103</c:f>
              <c:numCache>
                <c:formatCode>0.0</c:formatCode>
                <c:ptCount val="9"/>
                <c:pt idx="0">
                  <c:v>3.5</c:v>
                </c:pt>
                <c:pt idx="1">
                  <c:v>3</c:v>
                </c:pt>
                <c:pt idx="2">
                  <c:v>3.2</c:v>
                </c:pt>
                <c:pt idx="3">
                  <c:v>3.1</c:v>
                </c:pt>
                <c:pt idx="4">
                  <c:v>3.2</c:v>
                </c:pt>
                <c:pt idx="5">
                  <c:v>3.3</c:v>
                </c:pt>
                <c:pt idx="6">
                  <c:v>3.3</c:v>
                </c:pt>
                <c:pt idx="7">
                  <c:v>3.2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E5-4199-95EC-A501B376D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1762072"/>
        <c:axId val="421757480"/>
      </c:barChart>
      <c:catAx>
        <c:axId val="42176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757480"/>
        <c:crosses val="autoZero"/>
        <c:auto val="1"/>
        <c:lblAlgn val="ctr"/>
        <c:lblOffset val="100"/>
        <c:noMultiLvlLbl val="0"/>
      </c:catAx>
      <c:valAx>
        <c:axId val="421757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762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F60AC8-0BEA-3828-9166-E5ADA29B1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BA96120-C8EF-E96A-2072-F97E187BB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FB4A3E-A028-2A79-E9DE-5DE46754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A76FDBB-9474-8469-92A4-5F2EB6DE7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3A02C08-A516-121F-027A-8FCA36E9A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764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36D3EB-2ABB-6160-5D36-8AED13B4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1966285-7CBE-817A-6D47-0ABB40A58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43FE6E4-6775-D215-1C61-85C82DD73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1434C1D-C17F-294E-941C-19939448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6372C07-990A-47E8-F2B1-2A8107749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703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02689B3-08FB-F4B6-1FE1-6321E777D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4E14F9D-7251-59E7-7633-819078BC6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F02F3AA-A4D7-2179-5D64-8E6D8947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D00BD1C-A835-78B0-7E7A-81F26A68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E911FBD-9606-2FE7-9F80-E5D0FB97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507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BED278-C665-7446-09CE-435AA37AA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DD0A51-BAA7-7BBE-5633-257103FE2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D3ACDEA-3C6E-9FCD-7DE8-DA0A2DE20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8D6DE0E-3D6D-C705-0D9D-FED356D7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EB51A0-EFFC-8C27-7980-7E17DE364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532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1643BC-AF94-B88F-2390-BEB787B4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AEC915E-8CC5-F53C-D749-0A51F2A54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9A2B4D6-83B6-A51E-54AC-E7F02FDF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02462BA-C66B-0667-617D-1B393D54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44A7F24-78C3-57E6-BAFE-ED278005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236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BC6E4D-865B-B130-4AFE-CBAF2DDE8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37BC0BF-0023-CB17-9961-3C94EFEFB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6859D71-6D75-BAC8-45A4-489799756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4238FD1-68A5-B769-4617-DEAB2FBA7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D975FAD-D41D-6A8F-1043-5E5CCB29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0F6DB0B-69EB-174D-4541-6F0F24C4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65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7DB355-EC09-CCF8-CDA2-DA8C63391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B9AC703-5211-69EE-A84E-2F90315E3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720B374-8761-FC49-1D99-1CAEA32FA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114FCD58-5ACE-F315-4278-D2B023065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75EE423-D285-D70E-8B82-A9ECDAA29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2272966-F306-793C-46E0-7E9B4CB32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3CD71E6-C6B8-D153-01CB-EE46510B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DF30C9AD-32F0-F25C-C43B-4BE447750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78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040CC0-2778-6536-0F3D-10EDA778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C782942-E50C-9F91-5588-84A66CA3C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71841D9-DBF7-7BCC-43A8-11F45955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96F3882-878E-740F-8F3E-6DFD842CD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144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3DE8463-A028-63C9-92C8-2EB263CE8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719EA13-D653-8579-A034-062BA3E37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4CD7EBB-3073-B92A-6097-CEB03720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14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257D3A-F5CC-0917-E449-B81E75140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6753E-3A7A-7035-3F0B-1BF4DCA85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D4E5454-6EA3-16F7-2A0F-283EACD70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33521B8-2B86-04A5-A314-852100995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CA014A7-AB79-EFD5-523E-FB6C3884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F32D911-DD14-479D-F5F7-835CCD70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783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D081AA-6E77-74DF-B5A5-B5A7A5771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077D9B4-F158-BE7C-9FC0-A8C65088B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AF66687-259D-3BF5-3716-9A4215266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8B73C3D-AA47-46BD-0E18-9EAE9963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34B2C04-DF2C-584B-282E-25A8617A8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3967487-8EA9-13F6-A59E-EA7C7A15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256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89F00378-33C9-B62B-91E4-D779104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BD77C64-24BA-289D-0F98-24E714856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A0B37F6-C7ED-9D8F-CB58-FB8342F40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632CC-52C4-4BD3-8ABA-058859C1F49A}" type="datetimeFigureOut">
              <a:rPr lang="hr-HR" smtClean="0"/>
              <a:t>5.9.2023.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DC528BA-6422-94FF-D45E-8DA78D6CF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2EEFE68-6CB8-18D4-1D02-8F387C1FE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46897-3010-40B0-B254-6B629DFD97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17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30D5E5-E7D8-16E4-F507-1779BB501D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dirty="0"/>
              <a:t>Analiza kvalitete nastave i nastavnika na stručnom prijediplomskom studiju </a:t>
            </a:r>
            <a:r>
              <a:rPr lang="hr-HR" sz="4800" i="1" dirty="0"/>
              <a:t>Poljoprivreda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E25C9A7-8902-FD6C-D5C3-D55905598A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r-HR" sz="3200" dirty="0"/>
          </a:p>
          <a:p>
            <a:r>
              <a:rPr lang="hr-HR" sz="3200" dirty="0"/>
              <a:t>Ak. god. 2017./2018. – 2021./2022.</a:t>
            </a:r>
          </a:p>
        </p:txBody>
      </p:sp>
    </p:spTree>
    <p:extLst>
      <p:ext uri="{BB962C8B-B14F-4D97-AF65-F5344CB8AC3E}">
        <p14:creationId xmlns:p14="http://schemas.microsoft.com/office/powerpoint/2010/main" val="3209224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ABB2BA-28FE-C337-AE7E-C81AB7CA0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0" i="0" baseline="0" dirty="0">
                <a:effectLst/>
              </a:rPr>
              <a:t>Minimalne ocjene po pitanjima za predmete/kolegije i ak. god. </a:t>
            </a: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3185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198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412328-8F8F-EAA1-611C-78E3D6D7E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Ocjene predmeta/kolegija - 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7CB2F4-2FCF-B0C7-87A5-F8FC5B3E4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Sve prosječne ocjene u rangu poželjne razine </a:t>
            </a:r>
            <a:r>
              <a:rPr lang="hr-HR" sz="2800" b="1" dirty="0"/>
              <a:t>≥ 4</a:t>
            </a:r>
          </a:p>
          <a:p>
            <a:r>
              <a:rPr lang="hr-HR" b="1" dirty="0"/>
              <a:t>Uglavnom trend rasta, ali i razlike po pojedinim pitanjima po godinama</a:t>
            </a:r>
          </a:p>
          <a:p>
            <a:r>
              <a:rPr lang="hr-HR" b="1" dirty="0"/>
              <a:t>Uočljiv napredak naročito na pitanju 8 - </a:t>
            </a:r>
            <a:r>
              <a:rPr lang="hr-HR" dirty="0"/>
              <a:t>Organizacija predmeta potiče studente na aktivno sudjelovanje u nastavi. </a:t>
            </a:r>
          </a:p>
          <a:p>
            <a:r>
              <a:rPr lang="hr-HR" b="1" dirty="0"/>
              <a:t>Minimalne ocjene za pojedino pitanje </a:t>
            </a:r>
            <a:r>
              <a:rPr lang="hr-HR" dirty="0"/>
              <a:t>u razdoblju ak. god. 2019./2021. – 2021./2022. u rasponu zadovoljavajuće razine između 3 i 4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6702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502CE1-6BF1-86F4-45CF-6EBF8CBE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Opći 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50B9F49-F6A4-AE73-849F-E9AEEAFC0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Sve prosječne ocjene po pojedinim pitanjima za nastavnike i kolegije na poželjnoj razini </a:t>
            </a:r>
            <a:r>
              <a:rPr lang="hr-HR" sz="2800" b="1" dirty="0"/>
              <a:t>≥ 4</a:t>
            </a:r>
          </a:p>
          <a:p>
            <a:r>
              <a:rPr lang="hr-HR" dirty="0"/>
              <a:t>Sve minimalne ocjene po pojedinim pitanjima za nastavnike i kolegije u posljednje tri ak. god. između 3 i 4  (jedna iznimka) i </a:t>
            </a:r>
            <a:r>
              <a:rPr lang="hr-HR" b="1" dirty="0"/>
              <a:t>prema postojećim kriterijima ne zahtijevaju korektivne postupke</a:t>
            </a:r>
          </a:p>
          <a:p>
            <a:endParaRPr lang="hr-HR" dirty="0"/>
          </a:p>
          <a:p>
            <a:r>
              <a:rPr lang="hr-HR" b="1" dirty="0"/>
              <a:t>PRIJEDLOG: POVISITI INDIKATORE ZA KOREKTIVNE I PREVENTIVNE POSTUPKE NA &lt; 3,5</a:t>
            </a:r>
          </a:p>
        </p:txBody>
      </p:sp>
    </p:spTree>
    <p:extLst>
      <p:ext uri="{BB962C8B-B14F-4D97-AF65-F5344CB8AC3E}">
        <p14:creationId xmlns:p14="http://schemas.microsoft.com/office/powerpoint/2010/main" val="2457733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8C37B4-A834-6E29-C906-1E3C86387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Postupak prikupljanja podataka za analizu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A4C779-AE08-17F6-0641-9867518AB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on-line anketiranje studenata</a:t>
            </a:r>
          </a:p>
          <a:p>
            <a:r>
              <a:rPr lang="hr-HR" sz="3200" dirty="0"/>
              <a:t>13 pitanja za ocjenu nastavnika na određenom kolegiju i otvoreni tip pitanja</a:t>
            </a:r>
          </a:p>
          <a:p>
            <a:r>
              <a:rPr lang="hr-HR" sz="3200" dirty="0"/>
              <a:t>9 pitanja za ocjenu kolegija i otvoreni tip pitanja</a:t>
            </a:r>
          </a:p>
          <a:p>
            <a:r>
              <a:rPr lang="hr-HR" sz="3200" dirty="0"/>
              <a:t>Ocjene od 1 – 5</a:t>
            </a:r>
          </a:p>
        </p:txBody>
      </p:sp>
    </p:spTree>
    <p:extLst>
      <p:ext uri="{BB962C8B-B14F-4D97-AF65-F5344CB8AC3E}">
        <p14:creationId xmlns:p14="http://schemas.microsoft.com/office/powerpoint/2010/main" val="84949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C4B3EE-AE75-019A-4DFA-A57D9598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Indikatori za korektivne i preventivne postupke: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FC107B-95E5-4768-2803-82210EA21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Poželjna razina</a:t>
            </a:r>
            <a:r>
              <a:rPr lang="hr-HR" sz="3200" dirty="0"/>
              <a:t>: pojedinačne ocjene po pitanjima, opća i prosječna ocjena nastavnika i predmeta </a:t>
            </a:r>
            <a:r>
              <a:rPr lang="hr-HR" sz="3200" b="1" dirty="0"/>
              <a:t>≥ 4</a:t>
            </a:r>
          </a:p>
          <a:p>
            <a:r>
              <a:rPr lang="hr-HR" sz="3200" b="1" dirty="0"/>
              <a:t>Zadovoljavajuća razina</a:t>
            </a:r>
            <a:r>
              <a:rPr lang="hr-HR" sz="3200" dirty="0"/>
              <a:t>: pojedinačne ocjene po pitanjima, opća i prosječna ocjena nastavnika i predmeta </a:t>
            </a:r>
            <a:r>
              <a:rPr lang="hr-HR" sz="3200" b="1" dirty="0"/>
              <a:t>između 3 i 4</a:t>
            </a:r>
          </a:p>
          <a:p>
            <a:r>
              <a:rPr lang="hr-HR" sz="3200" dirty="0"/>
              <a:t>Razina koja zahtijeva preventivne ili korektivne postupke: pojedinačne ocjene po pitanjima, ukupna prosječna ocjena nastavnika i predmeta </a:t>
            </a:r>
            <a:r>
              <a:rPr lang="hr-HR" sz="3200" b="1" dirty="0"/>
              <a:t>&lt; 3 i/ili negativni komentari studenata</a:t>
            </a:r>
            <a:r>
              <a:rPr lang="hr-H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618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3CC384-5724-03C2-4D80-EB8C070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Pitanja za procjenu nastavnika/nastavnice na zadanom kolegiju: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59B6D7-E298-2E72-9B16-62F855EE1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r>
              <a:rPr lang="hr-HR" dirty="0"/>
              <a:t>1.	Kroz nastavu pokazuje dobro poznavanje sadržaja predmeta. </a:t>
            </a:r>
          </a:p>
          <a:p>
            <a:r>
              <a:rPr lang="hr-HR" dirty="0"/>
              <a:t>2.	Na postavljena pitanja odgovara stručno i spremno.</a:t>
            </a:r>
          </a:p>
          <a:p>
            <a:r>
              <a:rPr lang="hr-HR" dirty="0"/>
              <a:t>3.	Kvalitetnim primjerima i zadacima olakšava razumijevanje sadržaja.</a:t>
            </a:r>
          </a:p>
          <a:p>
            <a:r>
              <a:rPr lang="hr-HR" dirty="0"/>
              <a:t>4.	Jasno i razumljivo izlaže/demonstrira nastavne sadržaje</a:t>
            </a:r>
          </a:p>
          <a:p>
            <a:r>
              <a:rPr lang="hr-HR" dirty="0"/>
              <a:t>5.	Nastava je dobro strukturirana i raspoloživo vrijeme je racionalno iskorišteno</a:t>
            </a:r>
          </a:p>
          <a:p>
            <a:r>
              <a:rPr lang="hr-HR" dirty="0"/>
              <a:t>6.	Jasno definira ciljeve nastave i ono što očekuje od studenta</a:t>
            </a:r>
          </a:p>
          <a:p>
            <a:r>
              <a:rPr lang="hr-HR" dirty="0"/>
              <a:t>7.	Nastava je zanimljiva i dinamična</a:t>
            </a:r>
          </a:p>
          <a:p>
            <a:r>
              <a:rPr lang="hr-HR" dirty="0"/>
              <a:t>8.	Uporabom nastavnih pomagala i suvremene tehnologije podiže kvalitetu nastave</a:t>
            </a:r>
          </a:p>
          <a:p>
            <a:r>
              <a:rPr lang="hr-HR" dirty="0"/>
              <a:t>9.	Ima dobre komunikacijske vještine i stvara ugodnu radnu atmosferu</a:t>
            </a:r>
          </a:p>
          <a:p>
            <a:r>
              <a:rPr lang="hr-HR" dirty="0"/>
              <a:t>10.	Dostupan je i susretljiv za konzultacije sa studentima</a:t>
            </a:r>
          </a:p>
          <a:p>
            <a:r>
              <a:rPr lang="hr-HR" dirty="0"/>
              <a:t>11.	Motiviran je za rad i savjesno izvršava svoje obveze</a:t>
            </a:r>
          </a:p>
          <a:p>
            <a:r>
              <a:rPr lang="hr-HR" dirty="0"/>
              <a:t>12.	Nastavu održava redovito i na vrijeme</a:t>
            </a:r>
          </a:p>
          <a:p>
            <a:r>
              <a:rPr lang="hr-HR" dirty="0"/>
              <a:t>13.	Koju biste opću ocjenu dali ovom nastavniku/nastavnici u cjelini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645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BC88F-DEDF-F3CB-81E4-027244B65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/>
              <a:t>Prosječne ocjene za nastavnike po pitanjima i ak. god.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547773"/>
              </p:ext>
            </p:extLst>
          </p:nvPr>
        </p:nvGraphicFramePr>
        <p:xfrm>
          <a:off x="838200" y="1297858"/>
          <a:ext cx="10515600" cy="4879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649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3E60580-D673-B9B7-709D-F491EB47D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 fontScale="90000"/>
          </a:bodyPr>
          <a:lstStyle/>
          <a:p>
            <a:r>
              <a:rPr lang="hr-HR" sz="4000" dirty="0"/>
              <a:t>Minimalne ocjene po ak. god</a:t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959846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8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412328-8F8F-EAA1-611C-78E3D6D7E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Ocjene nastavnika - 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7CB2F4-2FCF-B0C7-87A5-F8FC5B3E4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/>
              <a:t>Sve prosječne ocjene su u rangu poželjne razine </a:t>
            </a:r>
            <a:r>
              <a:rPr lang="hr-HR" sz="2800" b="1" dirty="0"/>
              <a:t>≥ 4</a:t>
            </a:r>
          </a:p>
          <a:p>
            <a:r>
              <a:rPr lang="hr-HR" b="1" dirty="0"/>
              <a:t>Uglavnom trend rasta</a:t>
            </a:r>
          </a:p>
          <a:p>
            <a:r>
              <a:rPr lang="hr-HR" dirty="0"/>
              <a:t>U svim ak. god. </a:t>
            </a:r>
            <a:r>
              <a:rPr lang="hr-HR" b="1" dirty="0"/>
              <a:t>najviše ocjenjena pitanja 12., 1., 2. i 11.</a:t>
            </a:r>
          </a:p>
          <a:p>
            <a:pPr lvl="1"/>
            <a:r>
              <a:rPr lang="hr-HR" dirty="0"/>
              <a:t>Nastavu održava redovito i na vrijeme</a:t>
            </a:r>
          </a:p>
          <a:p>
            <a:pPr lvl="1"/>
            <a:r>
              <a:rPr lang="hr-HR" dirty="0"/>
              <a:t>Ciljevi i zahtjevi predmeta bili su jasno definirani. </a:t>
            </a:r>
          </a:p>
          <a:p>
            <a:pPr lvl="1"/>
            <a:r>
              <a:rPr lang="hr-HR" dirty="0"/>
              <a:t>Predmet nudi uvid u ključne sadržaje i omogućuje njihovo razumijevanje.</a:t>
            </a:r>
          </a:p>
          <a:p>
            <a:pPr lvl="1"/>
            <a:r>
              <a:rPr lang="hr-HR" dirty="0"/>
              <a:t>Motiviran je za rad i savjesno izvršava svoje obveze</a:t>
            </a:r>
          </a:p>
          <a:p>
            <a:r>
              <a:rPr lang="hr-HR" dirty="0"/>
              <a:t>U svim ak. god. </a:t>
            </a:r>
            <a:r>
              <a:rPr lang="hr-HR" b="1" dirty="0"/>
              <a:t>najniže ocjenjena pitanja 7. i 8. 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Nastava je zanimljiva i dinamična</a:t>
            </a:r>
          </a:p>
          <a:p>
            <a:pPr lvl="1"/>
            <a:r>
              <a:rPr lang="hr-HR" dirty="0"/>
              <a:t>Uporabom nastavnih pomagala i suvremene tehnologije podiže kvalitetu nastave </a:t>
            </a:r>
          </a:p>
          <a:p>
            <a:r>
              <a:rPr lang="hr-HR" b="1" dirty="0"/>
              <a:t>Minimalne ocjene za pojedino pitanje </a:t>
            </a:r>
            <a:r>
              <a:rPr lang="hr-HR" dirty="0"/>
              <a:t>u razdoblju ak. god. 2019./2021. – 2021./2022. u rasponu zadovoljavajuće razine između 3 i 4 (jedna iznimka!)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651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9AC600-304D-7CCE-A14E-DF98A400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 za procjenu predmeta/kolegija u cjelini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620024B-3E49-2CEC-5D6B-5F8926AFE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987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/>
              <a:t>Ciljevi i zahtjevi predmeta bili su jasno definirani.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Predmet nudi uvid u ključne sadržaje i omogućuje njihovo razumijevanje.           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Propisana literatura (udžbenici, skripta i sl.) je korisna za razumijevanje sadržaja predmeta.    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Količina nastavnog sadržaja odgovara predviđenoj satnici predmeta.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Predmet vam je omogućio uvid u važnost područja i mogućnosti primjene.         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Predavanja su na primjeren način bila popraćena vježbama, seminarima i sl.      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Vježbe i seminari omogućili su razvijanje vještina, te praktičnu primjenu znanja.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Organizacija predmeta potiče studente na aktivno sudjelovanje u nastavi.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Koju biste opću ocjenu dali ovom predmetu u cjelini?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9800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A6B77A-F40E-26D6-03B2-AB54BB755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/>
              <a:t>Prosječne ocjene za predmete/kolegije po pitanjima i ak. god.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3603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0910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346</TotalTime>
  <Words>570</Words>
  <Application>Microsoft Office PowerPoint</Application>
  <PresentationFormat>Široki zaslon</PresentationFormat>
  <Paragraphs>74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Analiza kvalitete nastave i nastavnika na stručnom prijediplomskom studiju Poljoprivreda</vt:lpstr>
      <vt:lpstr>Postupak prikupljanja podataka za analizu</vt:lpstr>
      <vt:lpstr>Indikatori za korektivne i preventivne postupke:</vt:lpstr>
      <vt:lpstr>Pitanja za procjenu nastavnika/nastavnice na zadanom kolegiju:</vt:lpstr>
      <vt:lpstr>Prosječne ocjene za nastavnike po pitanjima i ak. god. </vt:lpstr>
      <vt:lpstr>Minimalne ocjene po ak. god </vt:lpstr>
      <vt:lpstr>Ocjene nastavnika - zaključak</vt:lpstr>
      <vt:lpstr>Pitanja za procjenu predmeta/kolegija u cjelini </vt:lpstr>
      <vt:lpstr>Prosječne ocjene za predmete/kolegije po pitanjima i ak. god.</vt:lpstr>
      <vt:lpstr>Minimalne ocjene po pitanjima za predmete/kolegije i ak. god. </vt:lpstr>
      <vt:lpstr>Ocjene predmeta/kolegija - zaključak</vt:lpstr>
      <vt:lpstr>Opći zaključak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kvalitete nastave i nastavnika</dc:title>
  <dc:creator>Marijana Ivanek-Martinčić</dc:creator>
  <cp:lastModifiedBy>Miomir Stojnović</cp:lastModifiedBy>
  <cp:revision>6</cp:revision>
  <dcterms:created xsi:type="dcterms:W3CDTF">2023-06-04T15:59:40Z</dcterms:created>
  <dcterms:modified xsi:type="dcterms:W3CDTF">2023-09-05T06:53:08Z</dcterms:modified>
</cp:coreProperties>
</file>