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8" r:id="rId5"/>
    <p:sldId id="263" r:id="rId6"/>
    <p:sldId id="264" r:id="rId7"/>
    <p:sldId id="266" r:id="rId8"/>
    <p:sldId id="265" r:id="rId9"/>
    <p:sldId id="267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64C8-2B9F-4EE1-8409-728377007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E03ED-4B1F-42BA-9E0D-1B4A655E9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FECD1-9ED5-40F6-B69B-BE6738D9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A7EE8-0BB7-4A40-A910-42F73747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6C9C8-BBE3-4AF6-A287-42DBEA9D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28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8850-92F0-4B2F-9B4A-378DC448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3051F-0823-4E21-A198-5A8EBD59E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0E47-12C1-4F4C-B93D-F9A34740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360C3-C0E1-48F6-B88E-C9183C2E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D6F4-9447-425E-B2BD-42E4770B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53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87FD1-B477-468B-8985-740F81DB5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A3D3D-3560-4E6B-ACA3-7C59BA1F2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5022B-B1C5-4258-BE45-B4CCBE86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661D-174C-4428-B0CF-ABCDE582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77404-B8CD-4588-9480-D272B8CF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99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BF1E-B416-488A-9AE0-D0FD36C4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5B662-6EAF-43AC-A0AB-89C921F2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EA766-D52C-4EF6-B0FB-927416B7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3E158-C3F6-4EA6-B288-F5A98BEC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E521D-97E3-49DC-8910-53323DBE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0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A999-71B2-4387-B2A8-41DE17EF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3A4F-40E6-4A72-B9BE-AE89C9FE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738F5-2CF3-4D6E-8914-C7149620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0564F-B156-4FDE-BBCB-4957F513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D0C5A-D575-4F03-A2F5-FF4EE561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6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03C3-B188-4BAF-92B9-A8D06DF0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93F4-173A-4BF1-B942-5589E4C43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178A9-5F0C-4687-9A53-52CFDA132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96759-6C4A-4CBA-9644-F8755FE9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7BECF-BAD1-4AE5-BD34-CEAF8E19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C49F4-F47E-49AF-A717-FCEF6949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03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2C5C-C567-4C39-80D0-B54754C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0F5A-5082-4A2D-8606-C9D11ECFD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E27EF-A074-42C0-B724-7D4F44864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0FA57-A1FD-49B5-9B02-3AC598413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D890D-7A63-464E-9834-00AE30FE5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D986B-B016-4E01-8F6C-A2CF511A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0C971-2252-48CD-BEC6-9E7091C5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C9F99-312C-4BAC-8C6B-C7E87F90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2E94-C154-4B17-BCC5-3474016E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A2C76-68FE-409E-9A0C-E33E4C45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341CB-9C90-47D5-8F52-D3DDC1F2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950A0-7ADB-4EE2-8785-DF4226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46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CE291-6CDA-4976-8332-A6034606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04E5E-8CDD-4358-86B9-8ACB764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A0F42-695D-45FC-A5D8-B2FD1989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1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BD0E-C915-4CEF-9A6A-CB662A07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1D57-CA10-4D95-AAAA-385FC53C7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754B3-AB28-4EEA-88F1-A87DA2561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07AE9-4272-40CB-BDC8-53A6990B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ADA32-1CC4-4276-B46F-E0341583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EB1E9-F0A8-45B7-B938-3FCF9F95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7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EE37-0FD5-4D20-BA92-86A17DD5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DF243-8ADF-4959-AB73-BAF180796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AB3AE-B588-4646-A1CA-357D92F5B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C28EE-92C7-4277-8842-1BF3D9C3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3FAB2-679D-43E3-8111-9C6CD11C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6FC0-3E05-4F5A-B76D-250DFF2D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84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35052-270C-4F22-AFE4-990AD250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121B4-95C9-4938-BB4B-74CDC6F19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D28B3-C224-4E18-BA03-B9A4B141B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33AA-A36E-4808-A778-7557A869E82C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A7F9-0136-46CB-A3AB-5905FDECA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18BC-A569-437E-9CDE-583C9393C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9F1B-380B-4889-931B-53F158B27B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8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BDA48-1050-4F8B-A76A-3CE10FBFB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05" y="5052490"/>
            <a:ext cx="536583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Boravak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nastavnog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osoblja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Visokog</a:t>
            </a:r>
            <a:r>
              <a:rPr lang="hr-HR" sz="2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gospodarskog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učilišta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 Križevcima </a:t>
            </a:r>
            <a:r>
              <a:rPr lang="en-US" sz="24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Mendel University u </a:t>
            </a:r>
            <a:r>
              <a:rPr lang="en-US" sz="2400" b="1" i="1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Brnu</a:t>
            </a:r>
            <a:r>
              <a:rPr lang="en-US" sz="2400" b="1" i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hr-HR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Republika </a:t>
            </a:r>
            <a:r>
              <a:rPr lang="en-US" sz="2400" b="1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Češka</a:t>
            </a:r>
            <a:r>
              <a:rPr lang="en-US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n-US" sz="2400" b="1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30593-B9C4-4382-B54E-B8DEB4C4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06" y="1006413"/>
            <a:ext cx="10481901" cy="29873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6EC3C3-4EA3-4909-94CD-3E6B98DD9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1634" y="4916273"/>
            <a:ext cx="4854787" cy="1461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. sc. </a:t>
            </a:r>
            <a:r>
              <a:rPr lang="en-US" sz="1800" dirty="0" err="1">
                <a:solidFill>
                  <a:schemeClr val="bg1"/>
                </a:solidFill>
              </a:rPr>
              <a:t>Tatjana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Jelen</a:t>
            </a:r>
            <a:endParaRPr lang="en-US" sz="18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Marijana Vrbančić, mag. </a:t>
            </a:r>
            <a:r>
              <a:rPr lang="en-US" sz="1800" dirty="0" err="1">
                <a:solidFill>
                  <a:schemeClr val="bg1"/>
                </a:solidFill>
              </a:rPr>
              <a:t>ing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agr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Vedran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Nervo</a:t>
            </a:r>
            <a:r>
              <a:rPr lang="en-US" sz="1800" dirty="0">
                <a:solidFill>
                  <a:schemeClr val="bg1"/>
                </a:solidFill>
              </a:rPr>
              <a:t>, dr. vet. med.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Iva </a:t>
            </a:r>
            <a:r>
              <a:rPr lang="en-US" sz="1800" dirty="0" err="1">
                <a:solidFill>
                  <a:schemeClr val="bg1"/>
                </a:solidFill>
              </a:rPr>
              <a:t>Stuburić</a:t>
            </a:r>
            <a:r>
              <a:rPr lang="en-US" sz="1800" dirty="0">
                <a:solidFill>
                  <a:schemeClr val="bg1"/>
                </a:solidFill>
              </a:rPr>
              <a:t>, mag. </a:t>
            </a:r>
            <a:r>
              <a:rPr lang="en-US" sz="1800" dirty="0" err="1">
                <a:solidFill>
                  <a:schemeClr val="bg1"/>
                </a:solidFill>
              </a:rPr>
              <a:t>ing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agr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852" y="206489"/>
            <a:ext cx="1381018" cy="8433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192" y="206490"/>
            <a:ext cx="1499229" cy="843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37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373" y="255723"/>
            <a:ext cx="6484749" cy="1731274"/>
          </a:xfrm>
        </p:spPr>
        <p:txBody>
          <a:bodyPr/>
          <a:lstStyle/>
          <a:p>
            <a:r>
              <a:rPr lang="hr-HR" dirty="0" smtClean="0"/>
              <a:t>Razgledavanje konjičkih centara u Brnu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1" y="456095"/>
            <a:ext cx="5443207" cy="306180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80" y="3828080"/>
            <a:ext cx="4679072" cy="26319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" y="3828080"/>
            <a:ext cx="4837193" cy="27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118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Obilazak fakultetskog </a:t>
            </a:r>
            <a:br>
              <a:rPr lang="hr-HR" dirty="0" smtClean="0"/>
            </a:br>
            <a:r>
              <a:rPr lang="hr-HR" dirty="0" smtClean="0"/>
              <a:t>Botaničkog vrta</a:t>
            </a:r>
            <a:br>
              <a:rPr lang="hr-HR" dirty="0" smtClean="0"/>
            </a:br>
            <a:r>
              <a:rPr lang="hr-HR" dirty="0" smtClean="0"/>
              <a:t>i</a:t>
            </a:r>
            <a:r>
              <a:rPr lang="hr-HR" dirty="0" smtClean="0"/>
              <a:t> s</a:t>
            </a:r>
            <a:r>
              <a:rPr lang="hr-HR" dirty="0" smtClean="0"/>
              <a:t>taklenika </a:t>
            </a:r>
            <a:r>
              <a:rPr lang="hr-HR" dirty="0" smtClean="0"/>
              <a:t>orhideja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3" y="2564970"/>
            <a:ext cx="5663627" cy="318579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68" y="3742840"/>
            <a:ext cx="2336370" cy="31151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18" y="3742840"/>
            <a:ext cx="2336370" cy="311516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450366"/>
            <a:ext cx="2400300" cy="32004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53" y="450366"/>
            <a:ext cx="2368335" cy="31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425" y="401332"/>
            <a:ext cx="4114315" cy="1325563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Obilazak zavoda za Animalnu genetiku, anatomiju, </a:t>
            </a:r>
            <a:br>
              <a:rPr lang="hr-HR" sz="3600" dirty="0" smtClean="0"/>
            </a:br>
            <a:r>
              <a:rPr lang="hr-HR" sz="3600" dirty="0" smtClean="0"/>
              <a:t>fiziologiju </a:t>
            </a:r>
            <a:r>
              <a:rPr lang="hr-HR" sz="3600" dirty="0" smtClean="0"/>
              <a:t>i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imunologiju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Doc. </a:t>
            </a:r>
            <a:r>
              <a:rPr lang="hr-HR" sz="3600" dirty="0" err="1" smtClean="0"/>
              <a:t>Petr</a:t>
            </a:r>
            <a:r>
              <a:rPr lang="hr-HR" sz="3600" dirty="0" smtClean="0"/>
              <a:t> Slama</a:t>
            </a:r>
            <a:endParaRPr lang="hr-HR" sz="3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72" y="3487119"/>
            <a:ext cx="5732508" cy="322453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4" y="3487119"/>
            <a:ext cx="4277936" cy="32245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48" y="1130039"/>
            <a:ext cx="2842385" cy="21317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92" y="212537"/>
            <a:ext cx="2286969" cy="304929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92" y="1064113"/>
            <a:ext cx="3038475" cy="22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994771-04BE-4109-A04E-0DDD78BCC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5" y="461095"/>
            <a:ext cx="7025164" cy="11415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9DD31-9523-473A-ADE2-F3A75B8A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283" y="2862032"/>
            <a:ext cx="5747187" cy="298754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rgbClr val="FFFFFF"/>
                </a:solidFill>
              </a:rPr>
              <a:t>Mobilnost</a:t>
            </a:r>
            <a:r>
              <a:rPr lang="hr-HR" sz="2400" dirty="0" smtClean="0">
                <a:solidFill>
                  <a:srgbClr val="FFFFFF"/>
                </a:solidFill>
              </a:rPr>
              <a:t> </a:t>
            </a:r>
            <a:r>
              <a:rPr lang="hr-HR" sz="2400" dirty="0">
                <a:solidFill>
                  <a:srgbClr val="FFFFFF"/>
                </a:solidFill>
              </a:rPr>
              <a:t>u sklopu </a:t>
            </a:r>
            <a:r>
              <a:rPr lang="hr-HR" sz="2400" i="1" dirty="0">
                <a:solidFill>
                  <a:srgbClr val="FFFFFF"/>
                </a:solidFill>
              </a:rPr>
              <a:t>Erasmus + programa </a:t>
            </a:r>
            <a:r>
              <a:rPr lang="hr-HR" sz="2400" dirty="0">
                <a:solidFill>
                  <a:srgbClr val="FFFFFF"/>
                </a:solidFill>
              </a:rPr>
              <a:t>u </a:t>
            </a:r>
            <a:r>
              <a:rPr lang="hr-HR" sz="2400" dirty="0" smtClean="0">
                <a:solidFill>
                  <a:srgbClr val="FFFFFF"/>
                </a:solidFill>
              </a:rPr>
              <a:t>razdoblj</a:t>
            </a:r>
            <a:r>
              <a:rPr lang="hr-HR" sz="2400" dirty="0" smtClean="0">
                <a:solidFill>
                  <a:srgbClr val="FFFFFF"/>
                </a:solidFill>
              </a:rPr>
              <a:t>u </a:t>
            </a:r>
            <a:r>
              <a:rPr lang="hr-HR" sz="2400" dirty="0">
                <a:solidFill>
                  <a:srgbClr val="FFFFFF"/>
                </a:solidFill>
              </a:rPr>
              <a:t>od 13. </a:t>
            </a:r>
            <a:r>
              <a:rPr lang="hr-HR" sz="2400" dirty="0" smtClean="0">
                <a:solidFill>
                  <a:srgbClr val="FFFFFF"/>
                </a:solidFill>
              </a:rPr>
              <a:t>do </a:t>
            </a:r>
            <a:r>
              <a:rPr lang="hr-HR" sz="2400" dirty="0">
                <a:solidFill>
                  <a:srgbClr val="FFFFFF"/>
                </a:solidFill>
              </a:rPr>
              <a:t>17. </a:t>
            </a:r>
            <a:r>
              <a:rPr lang="hr-HR" sz="2400" dirty="0" smtClean="0">
                <a:solidFill>
                  <a:srgbClr val="FFFFFF"/>
                </a:solidFill>
              </a:rPr>
              <a:t>svibnja </a:t>
            </a:r>
            <a:r>
              <a:rPr lang="hr-HR" sz="2400" dirty="0">
                <a:solidFill>
                  <a:srgbClr val="FFFFFF"/>
                </a:solidFill>
              </a:rPr>
              <a:t>2019.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solidFill>
                  <a:srgbClr val="FFFFFF"/>
                </a:solidFill>
              </a:rPr>
              <a:t>Faculty of AgriSciences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chemeClr val="bg1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sz="2400" i="1" dirty="0">
              <a:solidFill>
                <a:srgbClr val="FFFFFF"/>
              </a:solidFill>
            </a:endParaRPr>
          </a:p>
        </p:txBody>
      </p:sp>
      <p:pic>
        <p:nvPicPr>
          <p:cNvPr id="23" name="Picture 2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9BC6779-25F8-443E-AA05-1701D5E64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28573"/>
            <a:ext cx="3960702" cy="48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9994771-04BE-4109-A04E-0DDD78BCC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5" y="461095"/>
            <a:ext cx="7025164" cy="114158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38" y="479769"/>
            <a:ext cx="7029297" cy="11400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89DD31-9523-473A-ADE2-F3A75B8A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283" y="2862032"/>
            <a:ext cx="5747187" cy="298754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sz="2400" i="1" dirty="0">
              <a:solidFill>
                <a:srgbClr val="FFFFFF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118876" y="2397593"/>
            <a:ext cx="6096000" cy="37384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r-HR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Zajednički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sastanak kod prof. Jana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Kuchtika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Zavod za stočarstvo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astanak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Zavodu za 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bilinogojstvo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prof. Ing. Jan 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Kren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Obilazak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Međunarodnog poljoprivrednog sajma u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Brnu (</a:t>
            </a:r>
            <a:r>
              <a:rPr lang="hr-HR" sz="2200" b="1" dirty="0" err="1" smtClean="0">
                <a:solidFill>
                  <a:prstClr val="white"/>
                </a:solidFill>
              </a:rPr>
              <a:t>Animal</a:t>
            </a:r>
            <a:r>
              <a:rPr lang="hr-HR" sz="2200" b="1" dirty="0" smtClean="0">
                <a:solidFill>
                  <a:prstClr val="white"/>
                </a:solidFill>
              </a:rPr>
              <a:t> </a:t>
            </a:r>
            <a:r>
              <a:rPr lang="hr-HR" sz="2200" b="1" dirty="0" err="1">
                <a:solidFill>
                  <a:prstClr val="white"/>
                </a:solidFill>
              </a:rPr>
              <a:t>Tech</a:t>
            </a:r>
            <a:r>
              <a:rPr lang="hr-HR" sz="2200" b="1" dirty="0">
                <a:solidFill>
                  <a:prstClr val="white"/>
                </a:solidFill>
              </a:rPr>
              <a:t>, </a:t>
            </a:r>
            <a:r>
              <a:rPr lang="en-US" sz="2200" dirty="0">
                <a:solidFill>
                  <a:prstClr val="white"/>
                </a:solidFill>
              </a:rPr>
              <a:t>Brno Exhibition </a:t>
            </a:r>
            <a:r>
              <a:rPr lang="en-US" sz="2200" dirty="0" smtClean="0">
                <a:solidFill>
                  <a:prstClr val="white"/>
                </a:solidFill>
              </a:rPr>
              <a:t>Centre</a:t>
            </a:r>
            <a:r>
              <a:rPr lang="hr-HR" sz="2200" dirty="0">
                <a:solidFill>
                  <a:prstClr val="white"/>
                </a:solidFill>
              </a:rPr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73" y="1365661"/>
            <a:ext cx="4238806" cy="42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B71E795-9BE3-49EB-82A2-9AB812C5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720672"/>
            <a:ext cx="3651466" cy="55031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Razgledavanje knjižnice </a:t>
            </a:r>
            <a:r>
              <a:rPr lang="en-US" sz="2400" i="1" dirty="0" smtClean="0"/>
              <a:t>Faculty </a:t>
            </a:r>
            <a:r>
              <a:rPr lang="en-US" sz="2400" i="1" dirty="0"/>
              <a:t>of </a:t>
            </a:r>
            <a:r>
              <a:rPr lang="en-US" sz="2400" i="1" dirty="0" err="1"/>
              <a:t>AgriSciences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Mendel </a:t>
            </a:r>
            <a:r>
              <a:rPr lang="en-US" sz="2400" i="1" dirty="0" smtClean="0"/>
              <a:t>University</a:t>
            </a:r>
            <a:r>
              <a:rPr lang="hr-HR" sz="2400" i="1" dirty="0" smtClean="0"/>
              <a:t>,</a:t>
            </a:r>
            <a:r>
              <a:rPr lang="en-US" sz="2400" i="1" dirty="0" smtClean="0"/>
              <a:t> </a:t>
            </a:r>
            <a:r>
              <a:rPr lang="en-US" sz="2400" dirty="0"/>
              <a:t>Brno</a:t>
            </a:r>
            <a:endParaRPr lang="hr-HR" sz="24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r>
              <a:rPr lang="hr-HR" sz="2400" dirty="0" smtClean="0"/>
              <a:t>Obilazak</a:t>
            </a:r>
            <a:r>
              <a:rPr lang="hr-HR" sz="2400" dirty="0" smtClean="0"/>
              <a:t> </a:t>
            </a:r>
            <a:r>
              <a:rPr lang="hr-HR" sz="2400" dirty="0" err="1" smtClean="0"/>
              <a:t>Medicinal</a:t>
            </a:r>
            <a:r>
              <a:rPr lang="hr-HR" sz="2400" dirty="0" smtClean="0"/>
              <a:t> </a:t>
            </a:r>
            <a:r>
              <a:rPr lang="hr-HR" sz="2400" dirty="0" err="1" smtClean="0"/>
              <a:t>Herbs</a:t>
            </a:r>
            <a:r>
              <a:rPr lang="hr-HR" sz="2400" dirty="0" smtClean="0"/>
              <a:t> </a:t>
            </a:r>
            <a:r>
              <a:rPr lang="hr-HR" sz="2400" dirty="0" smtClean="0"/>
              <a:t>Centra - uživanje </a:t>
            </a:r>
            <a:r>
              <a:rPr lang="hr-HR" sz="2400" dirty="0" smtClean="0"/>
              <a:t>u </a:t>
            </a:r>
            <a:r>
              <a:rPr lang="hr-HR" sz="2400" dirty="0" smtClean="0"/>
              <a:t>okruženju </a:t>
            </a:r>
            <a:r>
              <a:rPr lang="hr-HR" sz="2400" dirty="0" smtClean="0"/>
              <a:t>ukrasnog i ljekovitog bilja!</a:t>
            </a:r>
            <a:endParaRPr lang="en-US" sz="2400" dirty="0"/>
          </a:p>
        </p:txBody>
      </p:sp>
      <p:pic>
        <p:nvPicPr>
          <p:cNvPr id="10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E696D4B-F324-4546-BCBF-B70F9C563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-2" b="6483"/>
          <a:stretch/>
        </p:blipFill>
        <p:spPr>
          <a:xfrm>
            <a:off x="4639056" y="142042"/>
            <a:ext cx="7396518" cy="67159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29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AEA25D-501F-4A7B-9100-C76EA6EF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92" y="1518835"/>
            <a:ext cx="3572359" cy="339537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Obilazak  poljoprivrednog dobra </a:t>
            </a:r>
            <a:r>
              <a:rPr lang="hr-HR" sz="1800" dirty="0" smtClean="0"/>
              <a:t>u vlasništvu fakulteta pod </a:t>
            </a:r>
            <a:r>
              <a:rPr lang="hr-HR" sz="1800" dirty="0" smtClean="0"/>
              <a:t>vodstvom prof. </a:t>
            </a:r>
            <a:r>
              <a:rPr lang="hr-HR" sz="1800" dirty="0" err="1" smtClean="0"/>
              <a:t>Kuchtika</a:t>
            </a:r>
            <a:r>
              <a:rPr lang="hr-HR" sz="1800" dirty="0" smtClean="0"/>
              <a:t> u </a:t>
            </a:r>
            <a:r>
              <a:rPr lang="hr-HR" sz="1800" dirty="0" err="1" smtClean="0"/>
              <a:t>Žapčicama</a:t>
            </a:r>
            <a:endParaRPr lang="hr-HR" sz="1800" dirty="0" smtClean="0"/>
          </a:p>
          <a:p>
            <a:r>
              <a:rPr lang="hr-HR" sz="1800" dirty="0" smtClean="0"/>
              <a:t>Stočarska farma – </a:t>
            </a:r>
            <a:r>
              <a:rPr lang="hr-HR" sz="1800" dirty="0" smtClean="0"/>
              <a:t>uzgajaju ovce </a:t>
            </a:r>
            <a:r>
              <a:rPr lang="hr-HR" sz="1800" dirty="0" smtClean="0"/>
              <a:t>mesnih </a:t>
            </a:r>
            <a:r>
              <a:rPr lang="hr-HR" sz="1800" dirty="0" smtClean="0"/>
              <a:t>pasmina i mesne pasmine </a:t>
            </a:r>
            <a:r>
              <a:rPr lang="hr-HR" sz="1800" dirty="0" smtClean="0"/>
              <a:t>goveda s ciljem proizvodnje kvalitetnog reprodukcijskog materijala i mliječna goveda</a:t>
            </a:r>
            <a:endParaRPr lang="hr-HR" sz="1800" dirty="0"/>
          </a:p>
          <a:p>
            <a:endParaRPr lang="hr-HR" sz="1800" dirty="0" smtClean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9CD2786-FBF0-4B4A-8C1C-781B68A56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r="-2" b="45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4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271F-A613-44C7-97F4-C6650ED6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779" y="591166"/>
            <a:ext cx="3651467" cy="5081214"/>
          </a:xfrm>
        </p:spPr>
        <p:txBody>
          <a:bodyPr>
            <a:normAutofit/>
          </a:bodyPr>
          <a:lstStyle/>
          <a:p>
            <a:r>
              <a:rPr lang="hr-HR" dirty="0" smtClean="0"/>
              <a:t>Stočarska farma, </a:t>
            </a:r>
            <a:r>
              <a:rPr lang="hr-HR" dirty="0" err="1" smtClean="0"/>
              <a:t>Žapčice</a:t>
            </a:r>
            <a:endParaRPr lang="hr-HR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A5A6171-25D4-4715-AAC1-0AA56E7DE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r="-2" b="1821"/>
          <a:stretch/>
        </p:blipFill>
        <p:spPr>
          <a:xfrm>
            <a:off x="0" y="109391"/>
            <a:ext cx="7443647" cy="67587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903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1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96077-53CC-4CC9-ADD3-5E15ED42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4235875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/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hr-HR" sz="3400" dirty="0" smtClean="0">
                <a:solidFill>
                  <a:srgbClr val="FFFFFF"/>
                </a:solidFill>
              </a:rPr>
              <a:t/>
            </a:r>
            <a:br>
              <a:rPr lang="hr-HR" sz="3400" dirty="0" smtClean="0">
                <a:solidFill>
                  <a:srgbClr val="FFFFFF"/>
                </a:solidFill>
              </a:rPr>
            </a:br>
            <a:r>
              <a:rPr lang="hr-HR" sz="3400" dirty="0">
                <a:solidFill>
                  <a:srgbClr val="FFFFFF"/>
                </a:solidFill>
              </a:rPr>
              <a:t/>
            </a:r>
            <a:br>
              <a:rPr lang="hr-HR" sz="3400" dirty="0">
                <a:solidFill>
                  <a:srgbClr val="FFFFFF"/>
                </a:solidFill>
              </a:rPr>
            </a:br>
            <a:r>
              <a:rPr lang="hr-HR" sz="3400" dirty="0" smtClean="0">
                <a:solidFill>
                  <a:srgbClr val="FFFFFF"/>
                </a:solidFill>
              </a:rPr>
              <a:t>Popodnevni turistički obilazak:</a:t>
            </a:r>
            <a:br>
              <a:rPr lang="hr-HR" sz="3400" dirty="0" smtClean="0">
                <a:solidFill>
                  <a:srgbClr val="FFFFFF"/>
                </a:solidFill>
              </a:rPr>
            </a:br>
            <a:r>
              <a:rPr lang="en-US" sz="3400" dirty="0" err="1" smtClean="0">
                <a:solidFill>
                  <a:srgbClr val="FFFFFF"/>
                </a:solidFill>
              </a:rPr>
              <a:t>Zámecký</a:t>
            </a:r>
            <a:r>
              <a:rPr lang="en-US" sz="3400" dirty="0" smtClean="0">
                <a:solidFill>
                  <a:srgbClr val="FFFFFF"/>
                </a:solidFill>
              </a:rPr>
              <a:t> </a:t>
            </a:r>
            <a:r>
              <a:rPr lang="en-US" sz="3400" dirty="0">
                <a:solidFill>
                  <a:srgbClr val="FFFFFF"/>
                </a:solidFill>
              </a:rPr>
              <a:t>park </a:t>
            </a:r>
            <a:r>
              <a:rPr lang="en-US" sz="3400" dirty="0" err="1">
                <a:solidFill>
                  <a:srgbClr val="FFFFFF"/>
                </a:solidFill>
              </a:rPr>
              <a:t>Lednice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hr-HR" sz="3400" dirty="0" err="1">
                <a:solidFill>
                  <a:srgbClr val="FFFFFF"/>
                </a:solidFill>
              </a:rPr>
              <a:t>D</a:t>
            </a:r>
            <a:r>
              <a:rPr lang="en-US" sz="3400" dirty="0" err="1" smtClean="0">
                <a:solidFill>
                  <a:srgbClr val="FFFFFF"/>
                </a:solidFill>
              </a:rPr>
              <a:t>vorac</a:t>
            </a:r>
            <a:r>
              <a:rPr lang="en-US" sz="3400" dirty="0" smtClean="0">
                <a:solidFill>
                  <a:srgbClr val="FFFFFF"/>
                </a:solidFill>
              </a:rPr>
              <a:t> </a:t>
            </a:r>
            <a:r>
              <a:rPr lang="en-US" sz="3400" dirty="0" err="1" smtClean="0">
                <a:solidFill>
                  <a:srgbClr val="FFFFFF"/>
                </a:solidFill>
              </a:rPr>
              <a:t>Lednice</a:t>
            </a:r>
            <a:r>
              <a:rPr lang="hr-HR" sz="3400" dirty="0" smtClean="0">
                <a:solidFill>
                  <a:srgbClr val="FFFFFF"/>
                </a:solidFill>
              </a:rPr>
              <a:t/>
            </a:r>
            <a:br>
              <a:rPr lang="hr-HR" sz="3400" dirty="0" smtClean="0">
                <a:solidFill>
                  <a:srgbClr val="FFFFFF"/>
                </a:solidFill>
              </a:rPr>
            </a:br>
            <a:r>
              <a:rPr lang="hr-HR" sz="3400" dirty="0" smtClean="0">
                <a:solidFill>
                  <a:srgbClr val="FFFFFF"/>
                </a:solidFill>
              </a:rPr>
              <a:t>Vila </a:t>
            </a:r>
            <a:r>
              <a:rPr lang="hr-HR" sz="3400" dirty="0" err="1" smtClean="0">
                <a:solidFill>
                  <a:srgbClr val="FFFFFF"/>
                </a:solidFill>
              </a:rPr>
              <a:t>Tigenat</a:t>
            </a:r>
            <a:r>
              <a:rPr lang="hr-HR" sz="3400" dirty="0" smtClean="0">
                <a:solidFill>
                  <a:srgbClr val="FFFFFF"/>
                </a:solidFill>
              </a:rPr>
              <a:t/>
            </a:r>
            <a:br>
              <a:rPr lang="hr-HR" sz="3400" dirty="0" smtClean="0">
                <a:solidFill>
                  <a:srgbClr val="FFFFFF"/>
                </a:solidFill>
              </a:rPr>
            </a:br>
            <a:r>
              <a:rPr lang="hr-HR" sz="3400" dirty="0" smtClean="0">
                <a:solidFill>
                  <a:srgbClr val="FFFFFF"/>
                </a:solidFill>
              </a:rPr>
              <a:t>Vila </a:t>
            </a:r>
            <a:r>
              <a:rPr lang="hr-HR" sz="3400" dirty="0" err="1" smtClean="0">
                <a:solidFill>
                  <a:srgbClr val="FFFFFF"/>
                </a:solidFill>
              </a:rPr>
              <a:t>Leve</a:t>
            </a:r>
            <a:endParaRPr lang="en-US" sz="3400" dirty="0">
              <a:solidFill>
                <a:srgbClr val="FFFFFF"/>
              </a:solidFill>
            </a:endParaRPr>
          </a:p>
        </p:txBody>
      </p:sp>
      <p:pic>
        <p:nvPicPr>
          <p:cNvPr id="7" name="Picture 6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34DDB332-AD89-4CF0-A662-C16A019D3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393420" y="222842"/>
            <a:ext cx="4077673" cy="296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C18F61-6277-4058-A27B-5A5B19494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5" y="205265"/>
            <a:ext cx="2775313" cy="2984207"/>
          </a:xfrm>
          <a:prstGeom prst="rect">
            <a:avLst/>
          </a:prstGeom>
        </p:spPr>
      </p:pic>
      <p:pic>
        <p:nvPicPr>
          <p:cNvPr id="27" name="Content Placeholder 4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02ABC933-A37E-4620-9062-EF94CAB93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r="-1" b="-1"/>
          <a:stretch/>
        </p:blipFill>
        <p:spPr>
          <a:xfrm>
            <a:off x="7676899" y="299363"/>
            <a:ext cx="4104498" cy="3008188"/>
          </a:xfrm>
          <a:prstGeom prst="rect">
            <a:avLst/>
          </a:prstGeom>
        </p:spPr>
      </p:pic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astle like building&#10;&#10;Description automatically generated">
            <a:extLst>
              <a:ext uri="{FF2B5EF4-FFF2-40B4-BE49-F238E27FC236}">
                <a16:creationId xmlns:a16="http://schemas.microsoft.com/office/drawing/2014/main" id="{B0BA6A52-F2B2-4117-A7F2-7081FAD84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2" b="32764"/>
          <a:stretch/>
        </p:blipFill>
        <p:spPr>
          <a:xfrm>
            <a:off x="317635" y="4156033"/>
            <a:ext cx="4160452" cy="17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481F1-492B-4256-AA88-6EC4C1C89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83" y="0"/>
            <a:ext cx="2948551" cy="3209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7E189-A64F-47C1-AF2B-F80FE409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04" y="3428995"/>
            <a:ext cx="2704491" cy="871487"/>
          </a:xfrm>
        </p:spPr>
        <p:txBody>
          <a:bodyPr>
            <a:normAutofit fontScale="90000"/>
          </a:bodyPr>
          <a:lstStyle/>
          <a:p>
            <a:r>
              <a:rPr lang="hr-HR" dirty="0"/>
              <a:t>Žapčice</a:t>
            </a:r>
            <a:br>
              <a:rPr lang="hr-HR" dirty="0"/>
            </a:br>
            <a:endParaRPr lang="hr-HR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A5362D3-854F-4E33-9F4A-851D54D73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7" y="4300482"/>
            <a:ext cx="3964944" cy="378541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Obilazak kolekcijskog i istraživačkog polja </a:t>
            </a:r>
            <a:r>
              <a:rPr lang="hr-HR" sz="1800" dirty="0" err="1" smtClean="0"/>
              <a:t>Žapčice</a:t>
            </a:r>
            <a:endParaRPr lang="hr-HR" sz="1800" dirty="0" smtClean="0"/>
          </a:p>
          <a:p>
            <a:r>
              <a:rPr lang="hr-HR" sz="1800" dirty="0" smtClean="0"/>
              <a:t>Domaćini prof</a:t>
            </a:r>
            <a:r>
              <a:rPr lang="hr-HR" sz="1800" dirty="0" smtClean="0"/>
              <a:t>. Vladimir </a:t>
            </a:r>
            <a:r>
              <a:rPr lang="hr-HR" sz="1800" dirty="0" err="1" smtClean="0"/>
              <a:t>Smutny</a:t>
            </a:r>
            <a:r>
              <a:rPr lang="hr-HR" sz="1800" dirty="0" smtClean="0"/>
              <a:t> i prof. Pavlina </a:t>
            </a:r>
            <a:r>
              <a:rPr lang="hr-HR" sz="1800" dirty="0" err="1" smtClean="0"/>
              <a:t>Smutna</a:t>
            </a:r>
            <a:endParaRPr lang="hr-HR" sz="1800" dirty="0" smtClean="0"/>
          </a:p>
          <a:p>
            <a:r>
              <a:rPr lang="hr-HR" sz="1800" dirty="0" smtClean="0"/>
              <a:t>Susret sa studentima </a:t>
            </a:r>
            <a:r>
              <a:rPr lang="hr-HR" sz="1800" dirty="0" smtClean="0"/>
              <a:t>Učilišta Stjepanom Novakom </a:t>
            </a:r>
            <a:r>
              <a:rPr lang="hr-HR" sz="1800" dirty="0"/>
              <a:t>i </a:t>
            </a:r>
            <a:r>
              <a:rPr lang="hr-HR" sz="1800" dirty="0" smtClean="0"/>
              <a:t>Nikolinom </a:t>
            </a:r>
            <a:r>
              <a:rPr lang="hr-HR" sz="1800" dirty="0" err="1" smtClean="0"/>
              <a:t>Srbljan</a:t>
            </a:r>
            <a:r>
              <a:rPr lang="hr-HR" sz="1800" dirty="0" smtClean="0"/>
              <a:t> (završna stručna </a:t>
            </a:r>
            <a:r>
              <a:rPr lang="hr-HR" sz="1800" dirty="0" smtClean="0"/>
              <a:t>praksa, </a:t>
            </a:r>
            <a:r>
              <a:rPr lang="hr-HR" sz="1800" dirty="0" smtClean="0"/>
              <a:t>u trajanju od tri mjeseca)</a:t>
            </a:r>
            <a:endParaRPr lang="hr-HR" sz="1800" dirty="0"/>
          </a:p>
          <a:p>
            <a:endParaRPr lang="hr-HR" sz="1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12DDFBD-0A9A-4AE7-B7BC-D07EF1244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4639056" y="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180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C5A7-CF4A-4CE0-AF7B-3DAD6860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hr-HR" smtClean="0"/>
              <a:t>MendelGrass, </a:t>
            </a:r>
            <a:r>
              <a:rPr lang="hr-HR" dirty="0" err="1" smtClean="0"/>
              <a:t>Vitin</a:t>
            </a:r>
            <a:endParaRPr lang="hr-HR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5D18139-C79A-4C62-96C8-EFF12CB7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>
            <a:normAutofit/>
          </a:bodyPr>
          <a:lstStyle/>
          <a:p>
            <a:r>
              <a:rPr lang="hr-HR" sz="1800" dirty="0" smtClean="0"/>
              <a:t>Obilježavanje 100 obljetnice </a:t>
            </a:r>
            <a:r>
              <a:rPr lang="hr-HR" sz="1800" dirty="0" smtClean="0"/>
              <a:t>Sveučilišta</a:t>
            </a:r>
            <a:endParaRPr lang="hr-HR" sz="1800" dirty="0" smtClean="0"/>
          </a:p>
          <a:p>
            <a:r>
              <a:rPr lang="hr-HR" sz="1800" dirty="0" smtClean="0"/>
              <a:t>Obilazak p</a:t>
            </a:r>
            <a:r>
              <a:rPr lang="hr-HR" sz="1800" dirty="0" smtClean="0"/>
              <a:t>okusnih površina </a:t>
            </a:r>
            <a:r>
              <a:rPr lang="hr-HR" sz="1800" dirty="0" smtClean="0"/>
              <a:t>– krmno bilje, trave i žitarice</a:t>
            </a:r>
          </a:p>
          <a:p>
            <a:r>
              <a:rPr lang="hr-HR" sz="1800" dirty="0" err="1" smtClean="0"/>
              <a:t>Gnojidbeni</a:t>
            </a:r>
            <a:r>
              <a:rPr lang="hr-HR" sz="1800" dirty="0" smtClean="0"/>
              <a:t> p</a:t>
            </a:r>
            <a:r>
              <a:rPr lang="hr-HR" sz="1800" dirty="0" smtClean="0"/>
              <a:t>okusi </a:t>
            </a:r>
            <a:r>
              <a:rPr lang="hr-HR" sz="1800" dirty="0" smtClean="0"/>
              <a:t>– različite količine gnojiva (</a:t>
            </a:r>
            <a:r>
              <a:rPr lang="hr-HR" sz="1800" dirty="0" err="1" smtClean="0"/>
              <a:t>digestat</a:t>
            </a:r>
            <a:r>
              <a:rPr lang="hr-HR" sz="1800" dirty="0" smtClean="0"/>
              <a:t>)</a:t>
            </a:r>
          </a:p>
          <a:p>
            <a:r>
              <a:rPr lang="hr-HR" sz="1800" dirty="0" smtClean="0"/>
              <a:t>Prisustvovanje predavanju </a:t>
            </a:r>
            <a:r>
              <a:rPr lang="hr-HR" sz="1800" dirty="0" smtClean="0"/>
              <a:t>o problemu organskog otpada sa stočnih </a:t>
            </a:r>
            <a:r>
              <a:rPr lang="hr-HR" sz="1800" dirty="0" smtClean="0"/>
              <a:t>farmi – nizozemski profesor </a:t>
            </a:r>
            <a:r>
              <a:rPr lang="hr-HR" sz="1800" dirty="0" err="1"/>
              <a:t>Hein</a:t>
            </a:r>
            <a:r>
              <a:rPr lang="hr-HR" sz="1800" dirty="0"/>
              <a:t> ten </a:t>
            </a:r>
            <a:r>
              <a:rPr lang="hr-HR" sz="1800" dirty="0" err="1"/>
              <a:t>Berge</a:t>
            </a:r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Content Placeholder 18">
            <a:extLst>
              <a:ext uri="{FF2B5EF4-FFF2-40B4-BE49-F238E27FC236}">
                <a16:creationId xmlns:a16="http://schemas.microsoft.com/office/drawing/2014/main" id="{CB135BA8-97E0-4EC0-A50A-60958E8AF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3" y="738962"/>
            <a:ext cx="3775899" cy="28319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4" descr="A group of people standing on a lush green field&#10;&#10;Description automatically generated">
            <a:extLst>
              <a:ext uri="{FF2B5EF4-FFF2-40B4-BE49-F238E27FC236}">
                <a16:creationId xmlns:a16="http://schemas.microsoft.com/office/drawing/2014/main" id="{3335A153-822A-4D73-9902-71B995B09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39" y="918594"/>
            <a:ext cx="2438503" cy="182887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ADA55D-8F92-47AE-A259-2AF9076D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63" y="4586470"/>
            <a:ext cx="3775899" cy="152923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group of people standing in a park&#10;&#10;Description automatically generated">
            <a:extLst>
              <a:ext uri="{FF2B5EF4-FFF2-40B4-BE49-F238E27FC236}">
                <a16:creationId xmlns:a16="http://schemas.microsoft.com/office/drawing/2014/main" id="{E873A7FE-2A0D-43EB-8F0D-BBD545C0D3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39" y="4112642"/>
            <a:ext cx="2438503" cy="18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235</Words>
  <Application>Microsoft Office PowerPoint</Application>
  <PresentationFormat>Široki zaslon</PresentationFormat>
  <Paragraphs>36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Boravak nastavnog osoblja Visokoga gospodarskog učilišta u Križevcima na Mendel University u Brnu, Republika Češka </vt:lpstr>
      <vt:lpstr>PowerPoint prezentacija</vt:lpstr>
      <vt:lpstr>PowerPoint prezentacija</vt:lpstr>
      <vt:lpstr>PowerPoint prezentacija</vt:lpstr>
      <vt:lpstr>PowerPoint prezentacija</vt:lpstr>
      <vt:lpstr>Stočarska farma, Žapčice</vt:lpstr>
      <vt:lpstr>   Popodnevni turistički obilazak: Zámecký park Lednice  Dvorac Lednice Vila Tigenat Vila Leve</vt:lpstr>
      <vt:lpstr>Žapčice </vt:lpstr>
      <vt:lpstr>MendelGrass, Vitin</vt:lpstr>
      <vt:lpstr>Razgledavanje konjičkih centara u Brnu</vt:lpstr>
      <vt:lpstr>Obilazak fakultetskog  Botaničkog vrta i staklenika orhideja</vt:lpstr>
      <vt:lpstr>  Obilazak zavoda za Animalnu genetiku, anatomiju,  fiziologiju i  imunologiju Doc. Petr Slama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Boravak nastavnog osoblja Visokog gospodarskog učilišta na Mendel University u Brnu, Republika Češka</dc:title>
  <dc:creator>Ifka</dc:creator>
  <cp:lastModifiedBy>Referada2</cp:lastModifiedBy>
  <cp:revision>17</cp:revision>
  <dcterms:created xsi:type="dcterms:W3CDTF">2019-05-19T12:40:37Z</dcterms:created>
  <dcterms:modified xsi:type="dcterms:W3CDTF">2019-05-30T12:30:35Z</dcterms:modified>
</cp:coreProperties>
</file>