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2" r:id="rId1"/>
  </p:sldMasterIdLst>
  <p:sldIdLst>
    <p:sldId id="256" r:id="rId2"/>
    <p:sldId id="282" r:id="rId3"/>
    <p:sldId id="283" r:id="rId4"/>
    <p:sldId id="257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85" r:id="rId28"/>
    <p:sldId id="286" r:id="rId29"/>
    <p:sldId id="28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59" autoAdjust="0"/>
    <p:restoredTop sz="86385" autoAdjust="0"/>
  </p:normalViewPr>
  <p:slideViewPr>
    <p:cSldViewPr snapToGrid="0">
      <p:cViewPr varScale="1">
        <p:scale>
          <a:sx n="78" d="100"/>
          <a:sy n="78" d="100"/>
        </p:scale>
        <p:origin x="558" y="84"/>
      </p:cViewPr>
      <p:guideLst/>
    </p:cSldViewPr>
  </p:slideViewPr>
  <p:outlineViewPr>
    <p:cViewPr>
      <p:scale>
        <a:sx n="33" d="100"/>
        <a:sy n="33" d="100"/>
      </p:scale>
      <p:origin x="0" y="-11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17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8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919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85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57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74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19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84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361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628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795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2/26/2024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5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D2B8E8C-F645-EC5E-B921-EBDAFA09E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7732" y="957715"/>
            <a:ext cx="5130798" cy="2750419"/>
          </a:xfrm>
        </p:spPr>
        <p:txBody>
          <a:bodyPr>
            <a:normAutofit/>
          </a:bodyPr>
          <a:lstStyle/>
          <a:p>
            <a:r>
              <a:rPr lang="hr-HR" dirty="0"/>
              <a:t>Zadovoljstvo studijskim programom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A44AB57-FB99-AE73-4CC8-7177BA8F9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7732" y="3800209"/>
            <a:ext cx="5130798" cy="2307022"/>
          </a:xfrm>
        </p:spPr>
        <p:txBody>
          <a:bodyPr>
            <a:normAutofit/>
          </a:bodyPr>
          <a:lstStyle/>
          <a:p>
            <a:r>
              <a:rPr lang="hr-HR" sz="2800" b="1" dirty="0"/>
              <a:t>Stručni prijediplomski studij </a:t>
            </a:r>
            <a:r>
              <a:rPr lang="hr-HR" sz="2800" b="1" i="1" dirty="0"/>
              <a:t>Poljoprivreda</a:t>
            </a:r>
          </a:p>
          <a:p>
            <a:r>
              <a:rPr lang="hr-HR" sz="2800" b="1" dirty="0"/>
              <a:t>Ak. god. 2022./2023.</a:t>
            </a:r>
          </a:p>
        </p:txBody>
      </p:sp>
      <p:pic>
        <p:nvPicPr>
          <p:cNvPr id="4" name="Picture 3" descr="School desk with books and pencils with chalkboard in background">
            <a:extLst>
              <a:ext uri="{FF2B5EF4-FFF2-40B4-BE49-F238E27FC236}">
                <a16:creationId xmlns:a16="http://schemas.microsoft.com/office/drawing/2014/main" id="{BBE9851D-E068-0B85-6D13-53BA71195D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640"/>
          <a:stretch/>
        </p:blipFill>
        <p:spPr>
          <a:xfrm>
            <a:off x="0" y="1918495"/>
            <a:ext cx="5850384" cy="3021010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4002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737419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Jasna je međusobna povezanost predmeta unutar studijskog programa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79325"/>
              </p:ext>
            </p:extLst>
          </p:nvPr>
        </p:nvGraphicFramePr>
        <p:xfrm>
          <a:off x="612059" y="906289"/>
          <a:ext cx="10377946" cy="5749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960">
                  <a:extLst>
                    <a:ext uri="{9D8B030D-6E8A-4147-A177-3AD203B41FA5}">
                      <a16:colId xmlns:a16="http://schemas.microsoft.com/office/drawing/2014/main" val="2302146726"/>
                    </a:ext>
                  </a:extLst>
                </a:gridCol>
                <a:gridCol w="358808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Jasna.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Jasna je.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 pojedinim predmetima to nije bilo jasno.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Neki predmeti bi morali imati više stručnog djela a ne općenitog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Moglo bi se malo poboljšati, ali sve u svemu je jasna.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Smatram da je jasna međusobna povezanost unutar predmeta. No ne shvaćam iz kojeg razloga menadzeri imaju manju satnicu nekih predmeta od bilinogojaca a imaju iste ispite?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pa predmeti su dosta povezani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Prva godina zahtjevna zbog novih pojmova koji se bas ne susreću osim u </a:t>
                      </a:r>
                      <a:r>
                        <a:rPr lang="hr-HR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poljopr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. školi...dok druga i treća su jako dobro povezane.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je jasno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07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737419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Imao/la sam dovoljno vremena za savladavanje studijskog programa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364969"/>
              </p:ext>
            </p:extLst>
          </p:nvPr>
        </p:nvGraphicFramePr>
        <p:xfrm>
          <a:off x="907027" y="1426497"/>
          <a:ext cx="10377945" cy="4448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457">
                  <a:extLst>
                    <a:ext uri="{9D8B030D-6E8A-4147-A177-3AD203B41FA5}">
                      <a16:colId xmlns:a16="http://schemas.microsoft.com/office/drawing/2014/main" val="3403314694"/>
                    </a:ext>
                  </a:extLst>
                </a:gridCol>
                <a:gridCol w="295049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950496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950496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Sasvim dovoljno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Kod nekih profesora da, kod nekih ne.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Bilo je dovoljno vremena.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Zavisno od predmeta do predmeta.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Ovisi o predmetu i zahtjevima profesora, ali se u globalu sve stigne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7,6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sasvim dovoljno vremena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pošto putujem iz daljega, malo mi je vremena falilo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ovisi od profesora do profesora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nisam imao dovoljno vremena radi poslovnih obaveza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Dovoljno vremena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231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Studijski materijali bili su korisni i dostatni (studijske informacije na Internet stranici VGUK, skripte nastavnika, udžbenici, prezentacije i pisani materijali nastavnika …)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004198"/>
              </p:ext>
            </p:extLst>
          </p:nvPr>
        </p:nvGraphicFramePr>
        <p:xfrm>
          <a:off x="730047" y="1584714"/>
          <a:ext cx="10377947" cy="4692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469">
                  <a:extLst>
                    <a:ext uri="{9D8B030D-6E8A-4147-A177-3AD203B41FA5}">
                      <a16:colId xmlns:a16="http://schemas.microsoft.com/office/drawing/2014/main" val="3658635645"/>
                    </a:ext>
                  </a:extLst>
                </a:gridCol>
                <a:gridCol w="298982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989826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989826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iz svih predmeta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Iz nekih kolegija da, bili su korisni i dostupni, iz nekih ne.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Materijali za učenje su razumljivi i lako dostupni.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 veliku većinu predmeta materijali su bili dostupni i korisni.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Neki od materijala nisu bili dovoljno jasni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Također, zavisno od predmeta, a ponajviše profesora. Neki su imali odlične materijale za učenje, a neki nikakve.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Najčešće su se koristile prezentacije profesora i knjige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Što se tiče materijala, sve nam je bilo dostupno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88933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dostupni su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 sve nam je na raspolaganju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je dostupno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Dostupni materijali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486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77" y="202421"/>
            <a:ext cx="10758950" cy="1036444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Radno opterećenje iskazano u ECTS bodovima po predmetima u studijskom programu bilo je objektivno (Kolegiji s istim brojem ECTS bodova zahtijevali su podjednako radno opterećenje (samostalni rad, učenje, pisanje seminara i sl.)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166717"/>
              </p:ext>
            </p:extLst>
          </p:nvPr>
        </p:nvGraphicFramePr>
        <p:xfrm>
          <a:off x="346588" y="1352550"/>
          <a:ext cx="11181735" cy="5505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340">
                  <a:extLst>
                    <a:ext uri="{9D8B030D-6E8A-4147-A177-3AD203B41FA5}">
                      <a16:colId xmlns:a16="http://schemas.microsoft.com/office/drawing/2014/main" val="1313925246"/>
                    </a:ext>
                  </a:extLst>
                </a:gridCol>
                <a:gridCol w="3929551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851422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851422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Otprilike slično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Kolegiji s istim brojem ECTS bodova nisu zahtijevali podjednako radno opterećenje, ali nije problem.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bih se složila.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Pojedini predmeti imaju malo ECTS bodova, a previše očekivanja i obaveza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slažem se jer postoje jako zahtjevni predmeti s malim brojem ECTS bodova.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Ovisno o predmetu, neki predmeti ne zaslužuju npr 5 + ECTS - a, dok su neki sa 3- 4 ECTS - a opet preteški....ali to sve normalno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Poneki predmeti imaju premalo ECTS -a a obujam pripreme za ispit te količine gradiva "uguran" u satnicu je abnormalan.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neki predmeti sa manje ECTS bodova nekad su zahtijevniji od onih sa vise ECTS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Donekle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Slažem se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Uredno sve odrađeno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055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77" y="202421"/>
            <a:ext cx="1075895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Prilikom izvođenja studijskog programa u nastavi je primjenjivana suvremena tehnologija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867564"/>
              </p:ext>
            </p:extLst>
          </p:nvPr>
        </p:nvGraphicFramePr>
        <p:xfrm>
          <a:off x="663677" y="1474839"/>
          <a:ext cx="10377946" cy="3340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741">
                  <a:extLst>
                    <a:ext uri="{9D8B030D-6E8A-4147-A177-3AD203B41FA5}">
                      <a16:colId xmlns:a16="http://schemas.microsoft.com/office/drawing/2014/main" val="1869137585"/>
                    </a:ext>
                  </a:extLst>
                </a:gridCol>
                <a:gridCol w="3053735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053735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053735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ali možda može još bolje.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Tehnologija je suvremena.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prezentacije, web stranice, videi...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Ako se računalo računa kao suvremena tehnologija onda je...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7,6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Ovisi o predmetu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Neki profesori ne koriste dovoljno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u skladu sa predavanjima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346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Tjekom nastave dobio/la sam uvid u najnovije trendove u području struke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612526"/>
              </p:ext>
            </p:extLst>
          </p:nvPr>
        </p:nvGraphicFramePr>
        <p:xfrm>
          <a:off x="769373" y="1351935"/>
          <a:ext cx="10999840" cy="5179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911">
                  <a:extLst>
                    <a:ext uri="{9D8B030D-6E8A-4147-A177-3AD203B41FA5}">
                      <a16:colId xmlns:a16="http://schemas.microsoft.com/office/drawing/2014/main" val="546991349"/>
                    </a:ext>
                  </a:extLst>
                </a:gridCol>
                <a:gridCol w="5090253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189763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805037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Ne, pojedini profesori koriste zastarjelu literaturu i ne raspolažu sa suvremenim trendovima struke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Istina.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 prostora za unapređenje. Na terenskoj nastavi trebali bi vidjeti najmodernije tehnologije proizvodnje koje učilište ne može imati u svojim praktikumima. Zašto nikad nismo išli na terensku nastavu na sajam u Gudovac ili na „farm show“ ili na neka imanja koja primjenjuju dronove ili drugu modernu tehnologiju?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Mislim da jesam,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Trebalo bi se ipak malo više pričati o "trendovima" u poljoprivredi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pa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dosta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noviteta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Da..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otvorile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su se i nove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ideje</a:t>
                      </a:r>
                      <a:endParaRPr lang="it-IT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365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Odnos između teoretskog i praktičnog dijela nastave bio je primjeren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6284928"/>
              </p:ext>
            </p:extLst>
          </p:nvPr>
        </p:nvGraphicFramePr>
        <p:xfrm>
          <a:off x="907027" y="1426497"/>
          <a:ext cx="10377945" cy="4935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470">
                  <a:extLst>
                    <a:ext uri="{9D8B030D-6E8A-4147-A177-3AD203B41FA5}">
                      <a16:colId xmlns:a16="http://schemas.microsoft.com/office/drawing/2014/main" val="1484022641"/>
                    </a:ext>
                  </a:extLst>
                </a:gridCol>
                <a:gridCol w="2989825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989825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989825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u redu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Uglavno ne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Bio je većinom, ali iz još kojih kolegija bi moglo biti više.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 tome se treba još poraditi. Neki predmeti kao što je vinarstvo i voćarstvo primjer su kako bi se praksa trebala odrađivati.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Potrebno bi bilo više praktičnog znanja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u potpunosti.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praksa koja se treba obavljati a ne npr. sjediti i čekati kraj radnog dana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Što se tiče toga sve je bilo korektno, osim ekonomike i prakse u vinogradu??..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premalo prakticnog dijela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Donekle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trebalo bi više praktičnog dijela radi studenata koji nisu upoznati sa tim dijelom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643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Praksa u Učilišnim praktikumima bila je korisna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735430"/>
              </p:ext>
            </p:extLst>
          </p:nvPr>
        </p:nvGraphicFramePr>
        <p:xfrm>
          <a:off x="470719" y="839430"/>
          <a:ext cx="11460726" cy="5749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9976">
                  <a:extLst>
                    <a:ext uri="{9D8B030D-6E8A-4147-A177-3AD203B41FA5}">
                      <a16:colId xmlns:a16="http://schemas.microsoft.com/office/drawing/2014/main" val="2421118718"/>
                    </a:ext>
                  </a:extLst>
                </a:gridCol>
                <a:gridCol w="4016075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162108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922567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Dosta toga naučeno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Samo iz vinogradarstva i povrćarstva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Bila je, sve se dalo naučiti i utvrditi.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Svaka praksa kakva god bila, bila je korisna.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Praksa bi morala biti bolje organizirana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Da! Praksa je bila odlična, i na njoj sam najviše naučila.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praksa koja se treba obavljati a ne npr. sjediti i čekati kraj radnog dana. No većinom tj rekla bih uvijek bi praksa bila korisna i zanimljiva.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Iz nekih predmeta je bila, dok iz nekih nije (praksa nije sjedenje i čekanje da nam završi dan ili metenje dvorišta)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vrlo malo prakse u praktikumi sto bi se mozda trebalo popraviti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Vise se nauci u jednom danu prakse nego mjesec dana gledanja u knjigu..jer ono sto svladamo u praksi ostaje..a teorija polako hlapi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Slažem se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8927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373" y="0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Završna stručna praksa bila je korisna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01250"/>
              </p:ext>
            </p:extLst>
          </p:nvPr>
        </p:nvGraphicFramePr>
        <p:xfrm>
          <a:off x="597311" y="785721"/>
          <a:ext cx="11186649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350">
                  <a:extLst>
                    <a:ext uri="{9D8B030D-6E8A-4147-A177-3AD203B41FA5}">
                      <a16:colId xmlns:a16="http://schemas.microsoft.com/office/drawing/2014/main" val="808403167"/>
                    </a:ext>
                  </a:extLst>
                </a:gridCol>
                <a:gridCol w="3402099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99007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451121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7226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Naučeno dosta novih pojmova i noviteta u biljnoj proizvodnji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Drago mi je da smo mogli izaći i izvan učilišta na praksu i dobiti bolji pogled na rad, kako raditi, novo okruženje, itd.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Bila je.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Sami smo izabrali mjesto stručne prakse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Steklo se puno novih iskustava i praktičnih znanja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puno toga sam naučila i definitivno bih mogla ponovno primijeniti.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Super, osim što sam gledala i učila o stvarima koje volim i koje me zanimaju, dobila sam priliku zaposliti se preko studentskog ugovora, te od kada sam završila praksu sredinom 5. mj, radim tamo.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Definitivno, najbolji dio studija. Osobno sam puno toga vidjela, naučila, ponovila naučeno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mnogo toga sam naučila tijekom zavrsne prakse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Prosirila sam i upotrijebila sve ono sto sam naucila studiranjem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dobro će mi doći u budućnosti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639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859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Terenska nastava tijekom studijskog programa bila je korisna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634942"/>
              </p:ext>
            </p:extLst>
          </p:nvPr>
        </p:nvGraphicFramePr>
        <p:xfrm>
          <a:off x="656305" y="946785"/>
          <a:ext cx="10377946" cy="5667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496">
                  <a:extLst>
                    <a:ext uri="{9D8B030D-6E8A-4147-A177-3AD203B41FA5}">
                      <a16:colId xmlns:a16="http://schemas.microsoft.com/office/drawing/2014/main" val="3665211011"/>
                    </a:ext>
                  </a:extLst>
                </a:gridCol>
                <a:gridCol w="3912550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94927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Stečena nova iskustva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Bila je korisna, ali šteta što nije bilo više terenskih nastava i iz drugih kolegija.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Definitivno. Na zabavan način došli smo do nivih saznanja.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trebalo bi više terenske nastave kako bi se vidjelo više načina proizvodnje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Bila je korisna, ali bilo bi poželjno više terenske nastave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Potrebno bi bilo više terenske nastave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mogu u potpunosti odgovorit na pitanje jer nismo išli na puno terenske nastave. Mogu reći da je bilo korisno i zanimljivo na onima na kojima smo bili.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uvijek je dobro znati i vidjeti neke nove stvari. bilo bi super organizirati terensku preko tjedna, to je evo jedina mana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Svakako, uvijek je dobro nešto novo vidjeti, kroz zabavu naučiti, čuti iskustva iz prve ruke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endParaRPr lang="hr-HR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mozda bi se kod toga trebalo biti prilagodljiviji, osobama koje rade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Lakse je neke pojmove povezat kad se to i u stvarnosti vidi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4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6C0406-95E1-1F57-DCBA-CD650DF8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Podaci o anketi i ispitanicima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917904-2E75-ABE4-BE06-63FDF59FC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latin typeface="Arial Narrow" panose="020B0606020202030204" pitchFamily="34" charset="0"/>
              </a:rPr>
              <a:t>Anketu su ispunjavali studenti stručnog prijediplomskog studija </a:t>
            </a:r>
            <a:r>
              <a:rPr lang="hr-HR" i="1" dirty="0">
                <a:latin typeface="Arial Narrow" panose="020B0606020202030204" pitchFamily="34" charset="0"/>
              </a:rPr>
              <a:t>Poljoprivreda</a:t>
            </a:r>
            <a:r>
              <a:rPr lang="hr-HR" dirty="0">
                <a:latin typeface="Arial Narrow" panose="020B0606020202030204" pitchFamily="34" charset="0"/>
              </a:rPr>
              <a:t> nakon obavljene završne stručne prakse 6. semestra (apsolventi)</a:t>
            </a:r>
          </a:p>
          <a:p>
            <a:r>
              <a:rPr lang="hr-HR" dirty="0">
                <a:latin typeface="Arial Narrow" panose="020B0606020202030204" pitchFamily="34" charset="0"/>
              </a:rPr>
              <a:t>Tvrdnje postavljene u anketi ocjenjivali su s ocjenama od 1-10 te su uz postavljene tvrdnje studenti osim ocjena davali i komentare</a:t>
            </a:r>
          </a:p>
          <a:p>
            <a:r>
              <a:rPr lang="hr-HR" dirty="0">
                <a:latin typeface="Arial Narrow" panose="020B0606020202030204" pitchFamily="34" charset="0"/>
              </a:rPr>
              <a:t>Istraživanje je provedeno anonimno, ispunjavanjem upitnika online</a:t>
            </a:r>
          </a:p>
          <a:p>
            <a:r>
              <a:rPr lang="hr-HR" dirty="0">
                <a:latin typeface="Arial Narrow" panose="020B0606020202030204" pitchFamily="34" charset="0"/>
              </a:rPr>
              <a:t>U obzir su uzete i ocjene i komentari dobiveni tijekom panel rasprave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4058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Nastavnici su djelovali motivirajuće na mene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628796"/>
              </p:ext>
            </p:extLst>
          </p:nvPr>
        </p:nvGraphicFramePr>
        <p:xfrm>
          <a:off x="907027" y="1426497"/>
          <a:ext cx="10377945" cy="3960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496">
                  <a:extLst>
                    <a:ext uri="{9D8B030D-6E8A-4147-A177-3AD203B41FA5}">
                      <a16:colId xmlns:a16="http://schemas.microsoft.com/office/drawing/2014/main" val="1377600089"/>
                    </a:ext>
                  </a:extLst>
                </a:gridCol>
                <a:gridCol w="3068483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068483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068483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da.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ih je djelovala motivirajuće</a:t>
                      </a: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Ovisno o predmetu i nastavniku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nastavnika je bila susretljiva i spremna na dogovor i pomoć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njih je djelovala motivirajuće, ali ne i svi.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Ovisno o profesoru, ali većina je djelovala motivirajuće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kako koji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Vecina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neki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su d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jelovali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motivirajuće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a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neki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it-IT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baš</a:t>
                      </a:r>
                      <a:r>
                        <a:rPr lang="it-IT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i ne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989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Tijekom studiranja imao/la sam potporu nastavnika/mentora i potrebne savjete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182099"/>
              </p:ext>
            </p:extLst>
          </p:nvPr>
        </p:nvGraphicFramePr>
        <p:xfrm>
          <a:off x="769373" y="1238865"/>
          <a:ext cx="10377945" cy="526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231">
                  <a:extLst>
                    <a:ext uri="{9D8B030D-6E8A-4147-A177-3AD203B41FA5}">
                      <a16:colId xmlns:a16="http://schemas.microsoft.com/office/drawing/2014/main" val="1589623215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u redu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Uglavnom 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od većine i potporu i savjete.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Profesori su susretljivi i spremni pomoći.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Konzultacije su uvijek dostupne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nastavnika na stočarskom smjeru daje konkretne i dragocjene savjete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imala sam potporu te sam jako zahvalna na tome.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Uvijek su bili tu za nas s potrebnim odgovorima na naša pitanja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Svi su zaista spremni pomoći, brzo odgovaraju na mail, rješavaju probleme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Gotovo svi profesori su bili jako susretljivi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također ovisno od kojih nastavnika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Uvijek se mozemo obratit i uvijek je svaki problem bio rijesen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  <a:endParaRPr lang="it-IT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Potpora profesora uvijek prisutna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26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Tijekom studiranja imao/la sam potporu nastavnika/mentora i potrebne savjete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387825"/>
              </p:ext>
            </p:extLst>
          </p:nvPr>
        </p:nvGraphicFramePr>
        <p:xfrm>
          <a:off x="907027" y="1426497"/>
          <a:ext cx="10377945" cy="526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231">
                  <a:extLst>
                    <a:ext uri="{9D8B030D-6E8A-4147-A177-3AD203B41FA5}">
                      <a16:colId xmlns:a16="http://schemas.microsoft.com/office/drawing/2014/main" val="2704921699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024238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u redu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Uglavnom 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od većine i potporu i savjete.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Profesori su susretljivi i spremni pomoći.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sv-SE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Konzultacije su uvijek dostupne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nastavnika na stočarskom smjeru daje konkretne i dragocjene savjete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imala sam potporu te sam jako zahvalna na tome.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Uvijek su bili tu za nas s potrebnim odgovorima na naša pitanja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Svi su zaista spremni pomoći, brzo odgovaraju na mail, rješavaju probleme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Gotovo svi profesori su bili jako susretljivi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također ovisno od kojih nastavnika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Uvijek se mozemo obratit i uvijek je svaki problem bio rijesen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  <a:endParaRPr lang="it-IT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Potpora profesora uvijek prisutna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821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Studijski program ispunio je moja očekivanja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4186790"/>
              </p:ext>
            </p:extLst>
          </p:nvPr>
        </p:nvGraphicFramePr>
        <p:xfrm>
          <a:off x="907027" y="1426497"/>
          <a:ext cx="10377945" cy="431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257">
                  <a:extLst>
                    <a:ext uri="{9D8B030D-6E8A-4147-A177-3AD203B41FA5}">
                      <a16:colId xmlns:a16="http://schemas.microsoft.com/office/drawing/2014/main" val="893430789"/>
                    </a:ext>
                  </a:extLst>
                </a:gridCol>
                <a:gridCol w="310289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102896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102896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Uglavnom 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Većinu da.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nadmašio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Dobio sam praktična i teoretska znanja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Ispunio je moja očekivanja.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Baš sam to tako i zamišljala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Ispunio je, nemam zamjerke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donekle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nekim predmetima se ide previse u srž a da to kasnije i nije potrebno u praksi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studijskog programa se ponavlja kao iz srednje poljoprivredne škole</a:t>
                      </a: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6830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11393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Koje aspekte studijskog programa smatrate najkorisnijim ili najboljim i zašto?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7593502"/>
              </p:ext>
            </p:extLst>
          </p:nvPr>
        </p:nvGraphicFramePr>
        <p:xfrm>
          <a:off x="280218" y="1150375"/>
          <a:ext cx="11621730" cy="5530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144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925293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925293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Dobar uvid u teorijski dio, dosta stručnosti od strane profesora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Pristupačnost pojedinih profesora, njihova otvorenost prema studetnima i spremnost na komunikaciju u bilo koje vrijeme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Kolokvije, lakše je gradivo učiti dio po dio i polagati nego cijeli ispit.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Susretljivi i dragi profesori, dobri međuljudski odnosi, terenska nastava, praksa u vinogradu/voćnjaku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povezanost teorije i prakse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Povezivanje teorijskog i praktičnog dijela na pojedinim predmetima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Praksa, primjenjivanje stečenog znanja, također primjenjivanje znanja od strane mentora na praksi.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Terensku nastavu jer se povezuje teorija i praksa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Praksa, jer se na praktičnoj nastavi najbolje nauči.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Praksa, jer sve što učimo u klupama možemo i vidjeti na terenu što puno pomaže kod učenja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Teorija koja se primjenjuje na praksi, super funkcionira jer si tako lakše stvaramo sliku cijelog procesa, a kasnije je i lakše naučit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Sve je bilo veoma super i jako korisno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sz="1600" dirty="0">
                        <a:latin typeface="Arial Narrow" panose="020B060602020203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sz="1600" dirty="0">
                        <a:latin typeface="Arial Narrow" panose="020B060602020203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sz="16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je ok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To ovisi o onome s cim se covijek bavi ili ce se baviti..Meni je definitivno dobro doslo sve sto je vezano za uzgoj ratarskih kultura i agrarne politike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najkorisniji aspekti su oni koji se odmah nakon teoretskog dijela mogu odraditi i praktično jer se na taj način najbolje uči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226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Koje aspekte studijskog programa smatrate najmanje korisnim ili najlošijim i zašto?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646672"/>
              </p:ext>
            </p:extLst>
          </p:nvPr>
        </p:nvGraphicFramePr>
        <p:xfrm>
          <a:off x="907027" y="1238865"/>
          <a:ext cx="10377946" cy="5530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7548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Stara literatura i zastarjeli podaci koji ne vrijede u poljoprivredi danas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znam.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Integrirani projektni zadaci, jer pojedini studenti ne ulažu trud, a projektni zadatak mora biti izvršen te oni budu ocjenjeni ocjenama kao i ostali koji su uložili više truda</a:t>
                      </a: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Predmeti koji su vezani uz struku, ali nisu dovoljno razumljivi studentima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Terenska nastava subotom. Jer je obaveza i najčešće za nju saznamo nekih tjedan do dva prije, a dosta se puta znalo desiti da je netko već nešto isplanirao što ne može odgoditi.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Praksa na prvoj godini na kojoj se ništa ne radi, a mora je odradit i izostajat sa predavanja uzalud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znam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je ok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 izvanredne studente tjelesni je nepotreban i kad se sjetim one matematike u prvoj..nevidim stvarno potrebu koristenje matrica i slicnih zadataka u praksi..smatram da se vise treba bazirati na izracune primjene reptomaterijala i poslovanja.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najmanje korisni aspekti su oni koji su manje vezani za poljoprivredu a nose puno </a:t>
                      </a:r>
                      <a:r>
                        <a:rPr lang="hr-HR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ects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bodova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2112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387514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Sažetak-smjer Bilinogojstvo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887381"/>
              </p:ext>
            </p:extLst>
          </p:nvPr>
        </p:nvGraphicFramePr>
        <p:xfrm>
          <a:off x="0" y="387514"/>
          <a:ext cx="12192000" cy="6196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135">
                  <a:extLst>
                    <a:ext uri="{9D8B030D-6E8A-4147-A177-3AD203B41FA5}">
                      <a16:colId xmlns:a16="http://schemas.microsoft.com/office/drawing/2014/main" val="893430789"/>
                    </a:ext>
                  </a:extLst>
                </a:gridCol>
                <a:gridCol w="5633884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5510981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</a:tblGrid>
              <a:tr h="388382">
                <a:tc>
                  <a:txBody>
                    <a:bodyPr/>
                    <a:lstStyle/>
                    <a:p>
                      <a:pPr algn="l"/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Redoviti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Izvanredni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237571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Najbolje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Završna stručna praksa bila je korisna - 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pomogao mi je da razvijem sposobnost timskog rada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9,6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Tijekom studiranja imao/la sam potporu nastavnika/mentora i potrebne savjete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9,5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Bilo je dovoljno mogućnosti za primjenu stečenog teoretskog znanja u praktičnom dijelu nastave."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ispunio je moja očekivanja!"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9,4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Praksa u Učilišnim praktikumima bila je korisna."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Završna stručna praksa bila je korisna."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Tijekom studiranja stekao sam potrebne kompetencije za rad u struci.  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Studijski materijali bili su korisni  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Studijskim programom dobio sam uvid u mnoga stručna područja u kojima bih mogao raditi. 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Tijekom studiranja stekao sam samopouzdanje za rješavanje problema u struci.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Studijskim programom poboljšao sam svoje komunikacijske vještine. 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Tijekom studiranja imao/la sam potporu nastavnika/mentora i potrebne savjete.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27507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Najlošije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Imao/la sam dovoljno vremena za savladavanje studijskog programa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  <a:endParaRPr lang="hr-HR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Tjekom nastave dobio/la sam uvid u najnovije trendove u području struke.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7,8</a:t>
                      </a:r>
                      <a:endParaRPr lang="hr-HR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mi je pomogao razviti sposobnost pokretanja i upravljanja vlastitim poslom	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Nastavnici su djelovali motivirajuće na mene.	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7,2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Odnos između teoretskog i praktičnog dijela nastave bio je primjeren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    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6,9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                                                       </a:t>
                      </a:r>
                      <a:endParaRPr lang="pt-BR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Radno opterećenje iskazano u ECTS bodovima po predmetima u studijskom programu bilo je objektivno (Kolegiji s istim brojem ECTS bodova zahtijevali su podjednako radno opterećenje.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	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Odnos između teoretskog i praktičnog dijela nastave bio je primjeren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Bilo je dovoljno mogućnosti za primjenu stečenog teoretskog znanja u praktičnom dijelu nastave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Nastavnici su djelovali motivirajuće na mene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6,7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pomogao mi je da razvijem sposobnost timskog rada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Radno opterećenje iskazano u ECTS bodovima po predmetima u studijskom programu bilo je objektivno (Kolegiji s istim brojem ECTS bodova zahtijevali su podjednako radno opterećenje.)  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Prosjek svih ocjena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Arial Narrow" panose="020B0606020202030204" pitchFamily="34" charset="0"/>
                        </a:rPr>
                        <a:t>7,55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179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387514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Sažetak-smjer Zootehnika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263941"/>
              </p:ext>
            </p:extLst>
          </p:nvPr>
        </p:nvGraphicFramePr>
        <p:xfrm>
          <a:off x="0" y="387514"/>
          <a:ext cx="12192000" cy="6092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632">
                  <a:extLst>
                    <a:ext uri="{9D8B030D-6E8A-4147-A177-3AD203B41FA5}">
                      <a16:colId xmlns:a16="http://schemas.microsoft.com/office/drawing/2014/main" val="893430789"/>
                    </a:ext>
                  </a:extLst>
                </a:gridCol>
                <a:gridCol w="5589639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552572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Redoviti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Izvanredni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237571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Najbolje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Završna stručna praksa bila je korisna."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Tijekom studiranja imao/la sam potporu nastavnika/mentora i potrebne savjete."	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Tijekom nastave dobio/la sam uvid u najnovije trendove u području struke. 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Nastavnici su djelovali motivirajuće na mene. </a:t>
                      </a:r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9,3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pomogao mi je da razvijem sposobnost timskog rada."	9</a:t>
                      </a:r>
                    </a:p>
                    <a:p>
                      <a:pPr algn="l" fontAlgn="b"/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Odnos između teoretskog i praktičnog dijela nastave bio je primjeren."	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Završna stručna praksa bila je korisna."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Tijekom studiranja imao/la sam potporu nastavnika/mentora i potrebne savjete."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Praksa u Učilišnim praktikumima bila je korisna."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Bilo je dovoljno mogućnosti za primjenu stečenog teoretskog znanja u praktičnom dijelu nastave."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/>
                      <a:r>
                        <a:rPr lang="hr-HR" sz="1600" b="0" dirty="0">
                          <a:latin typeface="Arial Narrow" panose="020B0606020202030204" pitchFamily="34" charset="0"/>
                        </a:rPr>
                        <a:t>Studijski materijali bili su korisni i dostatni (studijske informacije na Internet stranici VGUK, skripte nastavnika, udžbenici, prezentacije i pisani materijali nastavnika …)."	</a:t>
                      </a:r>
                      <a:r>
                        <a:rPr lang="hr-HR" sz="16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275072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Najlošije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Imao/la sam dovoljno vremena za savladavanje studijskog programa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  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7,7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materijali bili su korisni i dostatni (studijske informacije na Internet stranici VGUK, skripte nastavnika, udžbenici, prezentacije i pisani materijali nastavnika …).	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mi je pomogao razviti sposobnost pokretanja i upravljanja vlastitim poslom."	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7,0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Jasna je međusobna povezanost predmeta unutar studijskog programa.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7,0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Radno opterećenje iskazano u ECTS bodovima po predmetima u studijskom programu bilo je objektivno (Kolegiji s istim brojem ECTS bodova zahtijevali su podjednako radno opterećenje 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Tijekom studiranja stekao sam samopouzdanje za rješavanje problema u struci.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Tijekom studiranja stekao sam potrebne kompetencije za rad u struci.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Odnos između teoretskog i praktičnog dijela nastave bio je primjeren."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Imao/la sam dovoljno vremena za savladavanje studijskog programa."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mi je pomogao razviti sposobnost pokretanja i upravljanja vlastitim poslom."	</a:t>
                      </a: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Prosjek svih ocjena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8,2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latin typeface="Arial Narrow" panose="020B0606020202030204" pitchFamily="34" charset="0"/>
                        </a:rPr>
                        <a:t>7,7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7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387514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Sažetak-smjer Menadžment u poljoprivredi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955799"/>
              </p:ext>
            </p:extLst>
          </p:nvPr>
        </p:nvGraphicFramePr>
        <p:xfrm>
          <a:off x="0" y="387514"/>
          <a:ext cx="12192000" cy="5850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632">
                  <a:extLst>
                    <a:ext uri="{9D8B030D-6E8A-4147-A177-3AD203B41FA5}">
                      <a16:colId xmlns:a16="http://schemas.microsoft.com/office/drawing/2014/main" val="893430789"/>
                    </a:ext>
                  </a:extLst>
                </a:gridCol>
                <a:gridCol w="5589639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552572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Redoviti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Izvanredni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2375716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Najbolje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"Završna stručna praksa bila je korisna."	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"Terenska nastava tijekom studijskog programa bila je korisna   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"Studijski program pomogao mi je da razvijem sposobnost timskog rada. 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 Studijskim programom poboljšao sam svoje komunikacijske vještine 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materijali bili su korisni i dostatni  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Bilo je dovoljno mogućnosti za primjenu stečenog teoretskog znanja u praktičnom dijelu nastave."	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Tijekom studiranja imao/la sam potporu nastavnika/mentora i potrebne savjete.	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  <a:p>
                      <a:pPr algn="l" fontAlgn="b"/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"Studijski program ispunio je moja očekivanja! </a:t>
                      </a: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>
                          <a:latin typeface="Arial Narrow" panose="020B0606020202030204" pitchFamily="34" charset="0"/>
                        </a:rPr>
                        <a:t>Sve tvrdnje ocjenjene s10 (jedan ispitanik)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159890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Najlošije ocjene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Radno opterećenje iskazano u ECTS bodovima po predmetima u studijskom programu bilo je objektivno (Kolegiji s istim brojem ECTS bodova zahtijevali su podjednako radno opterećenje (samostalni rad, učenje, pisanje seminara i sl.))."	</a:t>
                      </a:r>
                      <a:r>
                        <a:rPr lang="pt-B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7,7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Jasna je međusobna povezanost predmeta unutar studijskog programa.</a:t>
                      </a:r>
                      <a:r>
                        <a:rPr lang="hr-HR" sz="18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pt-B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527957">
                <a:tc>
                  <a:txBody>
                    <a:bodyPr/>
                    <a:lstStyle/>
                    <a:p>
                      <a:pPr algn="l" fontAlgn="b"/>
                      <a:r>
                        <a:rPr lang="hr-HR" sz="1600" b="1" i="0" u="none" strike="noStrike" dirty="0">
                          <a:effectLst/>
                          <a:latin typeface="Arial Narrow" panose="020B0606020202030204" pitchFamily="34" charset="0"/>
                        </a:rPr>
                        <a:t>Prosjek svih ocjena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800" b="1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1450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0"/>
            <a:ext cx="10515600" cy="1036444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Prijedlozi za poboljšanje studijskog programa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476783"/>
              </p:ext>
            </p:extLst>
          </p:nvPr>
        </p:nvGraphicFramePr>
        <p:xfrm>
          <a:off x="383458" y="1023724"/>
          <a:ext cx="11533239" cy="54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0967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704186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308086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368569"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09304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Više materijala od profesora za učenje, više terenskih nastava, možda još koji novi smjer na diplomskom.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Poraditi na poslovima koji se obavaljaju za vrijeme stručne prakse za određene predmete </a:t>
                      </a: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Više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studentskih</a:t>
                      </a: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prezentacija</a:t>
                      </a: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, više terenske nastave, uvođenje suvremene mehanizacije, dodatne edukacije i usavršavanje nastavnika te praćenje novih trendova u poljoprivredi, uvođenje novih smjerova na prijediplomskom i diplomskom studiju.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Omogućiti studentima koji inače rade s poljoprivrednim strojevima da tako rade i na praksi u učilišnim praktikumima.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Više stručne prakse, uvođenje E-indeksa i organiziranija praksa u Veleučilištu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Nemam prijedlog, jer je program odličan onakav kakav je. Jedino što mislim da bi bilo super je uvođenje novog smjera za zootehničare.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Terenske nastave dati preko tjedna. Smatram da bi više studenata htjelo na terensku ići nakon predavanja samo da ne idu subotama.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Iz nekih predmeta je potrebno praksu korigirati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48974"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136972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mozda malo vise toleriranje izostanaka...malo manje seminarskih radova...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nemam ih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Predhodnom sam navela sto mi je nelogicno a ostalo je uredu</a:t>
                      </a: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više praktičnog dijela iz predmeta koji su važni za određene smjerove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86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6C0406-95E1-1F57-DCBA-CD650DF8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Broj ispitanika prema smjeru i statusu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8BDFE42B-8D67-F9D2-660F-53FF8A706E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018242"/>
              </p:ext>
            </p:extLst>
          </p:nvPr>
        </p:nvGraphicFramePr>
        <p:xfrm>
          <a:off x="1371600" y="2804160"/>
          <a:ext cx="8787581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987">
                  <a:extLst>
                    <a:ext uri="{9D8B030D-6E8A-4147-A177-3AD203B41FA5}">
                      <a16:colId xmlns:a16="http://schemas.microsoft.com/office/drawing/2014/main" val="2489514343"/>
                    </a:ext>
                  </a:extLst>
                </a:gridCol>
                <a:gridCol w="3191797">
                  <a:extLst>
                    <a:ext uri="{9D8B030D-6E8A-4147-A177-3AD203B41FA5}">
                      <a16:colId xmlns:a16="http://schemas.microsoft.com/office/drawing/2014/main" val="647574665"/>
                    </a:ext>
                  </a:extLst>
                </a:gridCol>
                <a:gridCol w="3191797">
                  <a:extLst>
                    <a:ext uri="{9D8B030D-6E8A-4147-A177-3AD203B41FA5}">
                      <a16:colId xmlns:a16="http://schemas.microsoft.com/office/drawing/2014/main" val="28883226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Redoviti studenti (R)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Izvanredni studenti (IZV)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389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Bilinogojstvo</a:t>
                      </a:r>
                      <a:endParaRPr lang="hr-HR" sz="20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007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endParaRPr lang="hr-HR" sz="20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9452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u poljoprivredi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2894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960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7419"/>
          </a:xfrm>
        </p:spPr>
        <p:txBody>
          <a:bodyPr>
            <a:normAutofit fontScale="90000"/>
          </a:bodyPr>
          <a:lstStyle/>
          <a:p>
            <a:r>
              <a:rPr lang="hr-HR" sz="2400" b="1" i="1" u="none" strike="noStrike" dirty="0">
                <a:effectLst/>
                <a:latin typeface="Arial" panose="020B0604020202020204" pitchFamily="34" charset="0"/>
              </a:rPr>
              <a:t>Studijskim programom dobio sam uvid u mnoga stručna područja u kojima bih mogao raditi</a:t>
            </a:r>
            <a:r>
              <a:rPr lang="hr-HR" sz="2400" b="0" i="1" u="none" strike="noStrike" dirty="0">
                <a:effectLst/>
                <a:latin typeface="Arial" panose="020B0604020202020204" pitchFamily="34" charset="0"/>
              </a:rPr>
              <a:t>. 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022015"/>
              </p:ext>
            </p:extLst>
          </p:nvPr>
        </p:nvGraphicFramePr>
        <p:xfrm>
          <a:off x="950478" y="1013358"/>
          <a:ext cx="10291045" cy="5644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988">
                  <a:extLst>
                    <a:ext uri="{9D8B030D-6E8A-4147-A177-3AD203B41FA5}">
                      <a16:colId xmlns:a16="http://schemas.microsoft.com/office/drawing/2014/main" val="4174733775"/>
                    </a:ext>
                  </a:extLst>
                </a:gridCol>
                <a:gridCol w="360518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644852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125019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Nisu sva, moglo je još koje.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Dobila sam uvid u mnoga područja.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je koncipiran tako da obuhvati sva područja u poljoprivredi kako bi mogli obavljati poslove vezane uz poljoprivredu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 smjeru </a:t>
                      </a:r>
                      <a:r>
                        <a:rPr lang="hr-HR" sz="1600" b="0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 pokriveni su gotovo svi segmenti, od ratarstva do vinogradarstva, voćarstva te dodatno i izborni predmeti prema željama studenata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>
                          <a:latin typeface="Arial Narrow" panose="020B0606020202030204" pitchFamily="34" charset="0"/>
                        </a:rPr>
                        <a:t>Programi su bili zanimljivi i vrlo poučni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>
                          <a:latin typeface="Arial Narrow" panose="020B0606020202030204" pitchFamily="34" charset="0"/>
                        </a:rPr>
                        <a:t>Smatram da nisam u potpunosti upućena u sva područja u kojima bih mogla raditi</a:t>
                      </a:r>
                    </a:p>
                    <a:p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>
                          <a:latin typeface="Arial Narrow" panose="020B0606020202030204" pitchFamily="34" charset="0"/>
                        </a:rPr>
                        <a:t>Program pokriva više manje sva područja poljoprivrede, smatram da smo dobili dobar uvid u sve grane u kojima bi mogli radit</a:t>
                      </a:r>
                    </a:p>
                    <a:p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i="0" u="none" strike="noStrike" dirty="0">
                          <a:effectLst/>
                          <a:latin typeface="Arial" panose="020B0604020202020204" pitchFamily="34" charset="0"/>
                        </a:rPr>
                        <a:t>mnogo stručnog znanja i dobrih profesora su  utjecali na navedeno pitanje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400" b="0" i="0" u="none" strike="noStrike" dirty="0">
                          <a:effectLst/>
                          <a:latin typeface="Arial" panose="020B0604020202020204" pitchFamily="34" charset="0"/>
                        </a:rPr>
                        <a:t>Da, raspolažem sa vise informacija</a:t>
                      </a:r>
                    </a:p>
                    <a:p>
                      <a:pPr algn="l" fontAlgn="b"/>
                      <a:endParaRPr lang="hr-H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400" b="0" i="0" u="none" strike="noStrike" dirty="0">
                          <a:effectLst/>
                          <a:latin typeface="Arial" panose="020B0604020202020204" pitchFamily="34" charset="0"/>
                        </a:rPr>
                        <a:t>zadovoljan sam sa </a:t>
                      </a:r>
                      <a:r>
                        <a:rPr lang="pl-PL" sz="1400" b="0" i="0" u="none" strike="noStrike" dirty="0" err="1">
                          <a:effectLst/>
                          <a:latin typeface="Arial" panose="020B0604020202020204" pitchFamily="34" charset="0"/>
                        </a:rPr>
                        <a:t>studijskim</a:t>
                      </a:r>
                      <a:r>
                        <a:rPr lang="pl-PL" sz="1400" b="0" i="0" u="none" strike="noStrike" dirty="0">
                          <a:effectLst/>
                          <a:latin typeface="Arial" panose="020B0604020202020204" pitchFamily="34" charset="0"/>
                        </a:rPr>
                        <a:t> programom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527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0722"/>
            <a:ext cx="10515600" cy="737419"/>
          </a:xfrm>
        </p:spPr>
        <p:txBody>
          <a:bodyPr>
            <a:normAutofit fontScale="90000"/>
          </a:bodyPr>
          <a:lstStyle/>
          <a:p>
            <a:r>
              <a:rPr lang="hr-HR" sz="2400" b="1" i="1" u="none" strike="noStrike" dirty="0">
                <a:effectLst/>
                <a:latin typeface="Arial" panose="020B0604020202020204" pitchFamily="34" charset="0"/>
              </a:rPr>
              <a:t>Tijekom studiranja stekao sam samopouzdanje za rješavanje problema u struci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493452"/>
              </p:ext>
            </p:extLst>
          </p:nvPr>
        </p:nvGraphicFramePr>
        <p:xfrm>
          <a:off x="811161" y="1375410"/>
          <a:ext cx="10377946" cy="4616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097">
                  <a:extLst>
                    <a:ext uri="{9D8B030D-6E8A-4147-A177-3AD203B41FA5}">
                      <a16:colId xmlns:a16="http://schemas.microsoft.com/office/drawing/2014/main" val="859063350"/>
                    </a:ext>
                  </a:extLst>
                </a:gridCol>
                <a:gridCol w="2992283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992283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992283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Nisam u potpunosti.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 slažem se u potpunosti.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 mjesta napretku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teoriji da, ali u praksi ne!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Smatram da sam stekla samopouzdanje za rješavanje problema jer sam se u puno toga morala snalaziti sama, što znači da sam i više proučila samu problematiku rada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Smatram da sam osobno stekla dovoljno znanja....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hr-HR" sz="16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dosta samostalnih radova i istraživanja su doprinijeli tome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nekim područjima jesam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 nekim područjima stekla sam određenu sigurnost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nisam u potpunosti stekao samopouzdanje za rad u struci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hr-HR" sz="14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0638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7419"/>
          </a:xfrm>
        </p:spPr>
        <p:txBody>
          <a:bodyPr>
            <a:normAutofit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Tijekom studiranja stekao sam potrebne kompetencije za rad u struci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573173"/>
              </p:ext>
            </p:extLst>
          </p:nvPr>
        </p:nvGraphicFramePr>
        <p:xfrm>
          <a:off x="838200" y="1189703"/>
          <a:ext cx="10377946" cy="4372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4058">
                  <a:extLst>
                    <a:ext uri="{9D8B030D-6E8A-4147-A177-3AD203B41FA5}">
                      <a16:colId xmlns:a16="http://schemas.microsoft.com/office/drawing/2014/main" val="1263751010"/>
                    </a:ext>
                  </a:extLst>
                </a:gridCol>
                <a:gridCol w="300129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001296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001296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Stekla sam dovoljno, ali još je malo potrebno.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 prostora za napredak.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teoriji da, ali u praksi ne!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Stekla sam dovoljno, ali potrebno je još malo.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da, teorija dobro dođe na terenu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hr-HR" sz="16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mnogo toga se nauci tijekom studija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Radim u struci , dodatno znanje mi olaksava rad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nisam u potpunosti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Stečene kompetencije za rad u struci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5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37419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Studijski program pomogao mi je da razvijem sposobnost timskog rada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629385"/>
              </p:ext>
            </p:extLst>
          </p:nvPr>
        </p:nvGraphicFramePr>
        <p:xfrm>
          <a:off x="838200" y="925052"/>
          <a:ext cx="10377945" cy="4773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348">
                  <a:extLst>
                    <a:ext uri="{9D8B030D-6E8A-4147-A177-3AD203B41FA5}">
                      <a16:colId xmlns:a16="http://schemas.microsoft.com/office/drawing/2014/main" val="4009611694"/>
                    </a:ext>
                  </a:extLst>
                </a:gridCol>
                <a:gridCol w="3124199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3124199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3124199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Zajednički seminari i prezentacije sa ostalim studentima.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svakoj grupi budu najmanje dva studenta koji ne rade ništa.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Svakako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Definitivno, razlog tome je puno timskih projekata u kojima sam se odlično snašla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>
                          <a:latin typeface="Arial Narrow" panose="020B0606020202030204" pitchFamily="34" charset="0"/>
                        </a:rPr>
                        <a:t>Zajednički seminari i prezentacije sa ostalim studentima. U svakoj grupi budu najmanje dva studenta koji ne rade ništa.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>
                          <a:latin typeface="Arial Narrow" panose="020B0606020202030204" pitchFamily="34" charset="0"/>
                        </a:rPr>
                        <a:t>Svakako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možda premalo zajedničkih projekata 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izuzetno je teško bilo timski raditi, jer većina čeka da sve netko drugi napravi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Većina mog radnog staza protekla je u timskom radu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mi je pomogao u razvijanju sposobnosti timskog rada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19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755348"/>
              </p:ext>
            </p:extLst>
          </p:nvPr>
        </p:nvGraphicFramePr>
        <p:xfrm>
          <a:off x="838200" y="925052"/>
          <a:ext cx="10377946" cy="5179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290">
                  <a:extLst>
                    <a:ext uri="{9D8B030D-6E8A-4147-A177-3AD203B41FA5}">
                      <a16:colId xmlns:a16="http://schemas.microsoft.com/office/drawing/2014/main" val="99329569"/>
                    </a:ext>
                  </a:extLst>
                </a:gridCol>
                <a:gridCol w="3548756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240030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Naučeno dosta stručnih pojmova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Slažem se.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ima mjesta napretku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Nedostaje više studentskih izlaganja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Da, ali smatram da sam ih imala razvijene još od prije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Da, malo je studenata pa je komunikacija sa profesorima, kolegama neizbježna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pa moje komunikacijske vještine su se samo malo unaprijedile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ovaj način studiranja sa puno interakcije, zbilja razvija komunikacijske vještine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Sve ono sto sam novo naučila povećalo je moju sigurnost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nekim dijelovima sam poboljšao komunikacijske vještine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838200" y="259882"/>
            <a:ext cx="10515600" cy="539016"/>
          </a:xfrm>
        </p:spPr>
        <p:txBody>
          <a:bodyPr>
            <a:normAutofit fontScale="90000"/>
          </a:bodyPr>
          <a:lstStyle/>
          <a:p>
            <a:r>
              <a:rPr lang="pl-PL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Studijskim programom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poboljšao</a:t>
            </a:r>
            <a:r>
              <a:rPr lang="pl-PL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sam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pl-PL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komunikacijske</a:t>
            </a:r>
            <a:r>
              <a:rPr lang="pl-PL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vještine</a:t>
            </a:r>
            <a:b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71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D4AAFB-98CD-F9D2-E0A1-6EC5E46F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027" y="202421"/>
            <a:ext cx="10515600" cy="737419"/>
          </a:xfrm>
        </p:spPr>
        <p:txBody>
          <a:bodyPr>
            <a:normAutofit fontScale="90000"/>
          </a:bodyPr>
          <a:lstStyle/>
          <a:p>
            <a:r>
              <a:rPr lang="pl-PL" sz="2400" b="1" i="1" u="none" strike="noStrike" dirty="0">
                <a:effectLst/>
                <a:latin typeface="Arial" panose="020B0604020202020204" pitchFamily="34" charset="0"/>
              </a:rPr>
              <a:t>Studijski program mi je pomogao razviti sposobnost pokretanja i upravljanja vlastitim poslom</a:t>
            </a:r>
            <a:endParaRPr lang="hr-HR" sz="4800" i="1" dirty="0"/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1A970B56-9B57-7F0C-E212-8E5B87B99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088094"/>
              </p:ext>
            </p:extLst>
          </p:nvPr>
        </p:nvGraphicFramePr>
        <p:xfrm>
          <a:off x="774292" y="946785"/>
          <a:ext cx="10377946" cy="5179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476">
                  <a:extLst>
                    <a:ext uri="{9D8B030D-6E8A-4147-A177-3AD203B41FA5}">
                      <a16:colId xmlns:a16="http://schemas.microsoft.com/office/drawing/2014/main" val="3009025858"/>
                    </a:ext>
                  </a:extLst>
                </a:gridCol>
                <a:gridCol w="3735570">
                  <a:extLst>
                    <a:ext uri="{9D8B030D-6E8A-4147-A177-3AD203B41FA5}">
                      <a16:colId xmlns:a16="http://schemas.microsoft.com/office/drawing/2014/main" val="1739184883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585313160"/>
                    </a:ext>
                  </a:extLst>
                </a:gridCol>
                <a:gridCol w="2646450">
                  <a:extLst>
                    <a:ext uri="{9D8B030D-6E8A-4147-A177-3AD203B41FA5}">
                      <a16:colId xmlns:a16="http://schemas.microsoft.com/office/drawing/2014/main" val="1567696638"/>
                    </a:ext>
                  </a:extLst>
                </a:gridCol>
              </a:tblGrid>
              <a:tr h="575146">
                <a:tc>
                  <a:txBody>
                    <a:bodyPr/>
                    <a:lstStyle/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hr-HR" sz="2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Bilinogojstvo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Menadžment 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57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Ocjena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9,3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60364"/>
                  </a:ext>
                </a:extLst>
              </a:tr>
              <a:tr h="8527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Zadovoljna sam, pomogao je. 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Potrebna mi je praksa i sigurnost za pokretanje vlastitog posla.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teoriji da, ali uvijek trebamo računati na probleme u poslovanju na koje nas teorija nije upozorila</a:t>
                      </a:r>
                    </a:p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t-B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Nisam u potpunosti sigurna da bi bila spremna na otvaranje vlastitog posla. Prevladava strah od neuspjeha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600" dirty="0">
                          <a:latin typeface="Arial Narrow" panose="020B0606020202030204" pitchFamily="34" charset="0"/>
                        </a:rPr>
                        <a:t>bogatiji smo informacijama i motiviraniji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00334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Smjer/</a:t>
                      </a:r>
                    </a:p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status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000" b="1" i="0" u="none" strike="noStrike" dirty="0" err="1">
                          <a:effectLst/>
                          <a:latin typeface="Arial Narrow" panose="020B0606020202030204" pitchFamily="34" charset="0"/>
                        </a:rPr>
                        <a:t>Bilinogojstvo</a:t>
                      </a:r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  IZV.</a:t>
                      </a:r>
                    </a:p>
                    <a:p>
                      <a:pPr algn="ctr" fontAlgn="b"/>
                      <a:endParaRPr lang="hr-HR" sz="105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err="1">
                          <a:latin typeface="Arial Narrow" panose="020B0606020202030204" pitchFamily="34" charset="0"/>
                        </a:rPr>
                        <a:t>Zootehnika</a:t>
                      </a:r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 IZV.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Menadžment IZV.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147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hr-HR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Ocjena </a:t>
                      </a:r>
                    </a:p>
                  </a:txBody>
                  <a:tcPr marL="228600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i="0" u="none" strike="noStrike" dirty="0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</a:p>
                  </a:txBody>
                  <a:tcPr marL="228600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813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hr-HR" sz="1800" b="1" i="0" u="none" strike="noStrike" dirty="0">
                          <a:effectLst/>
                          <a:latin typeface="Arial Narrow" panose="020B0606020202030204" pitchFamily="34" charset="0"/>
                        </a:rPr>
                        <a:t>komentar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pa vidjet ćemo u budućnosti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dio koji radim sam, sam podigao na zbilja viši novi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hr-HR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U vlastitom poslu smo 15 god, a studiranje nam je dalo neke nove ideje i smjernice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hr-HR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pl-PL" sz="1600" b="0" i="0" u="none" strike="noStrike" dirty="0">
                          <a:effectLst/>
                          <a:latin typeface="Arial Narrow" panose="020B0606020202030204" pitchFamily="34" charset="0"/>
                        </a:rPr>
                        <a:t>studijski program ne pomaže dovoljno u pokretanju vlastitog opg-a</a:t>
                      </a: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endParaRPr lang="pl-PL" sz="16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40998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8622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LightSeedLeftStep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2132</TotalTime>
  <Words>3780</Words>
  <Application>Microsoft Office PowerPoint</Application>
  <PresentationFormat>Široki zaslon</PresentationFormat>
  <Paragraphs>816</Paragraphs>
  <Slides>29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29</vt:i4>
      </vt:variant>
    </vt:vector>
  </HeadingPairs>
  <TitlesOfParts>
    <vt:vector size="35" baseType="lpstr">
      <vt:lpstr>Aharoni</vt:lpstr>
      <vt:lpstr>Arial</vt:lpstr>
      <vt:lpstr>Arial Narrow</vt:lpstr>
      <vt:lpstr>Avenir Next LT Pro</vt:lpstr>
      <vt:lpstr>Calibri</vt:lpstr>
      <vt:lpstr>ShapesVTI</vt:lpstr>
      <vt:lpstr>Zadovoljstvo studijskim programom</vt:lpstr>
      <vt:lpstr>Podaci o anketi i ispitanicima</vt:lpstr>
      <vt:lpstr>Broj ispitanika prema smjeru i statusu</vt:lpstr>
      <vt:lpstr>Studijskim programom dobio sam uvid u mnoga stručna područja u kojima bih mogao raditi. </vt:lpstr>
      <vt:lpstr>Tijekom studiranja stekao sam samopouzdanje za rješavanje problema u struci</vt:lpstr>
      <vt:lpstr>Tijekom studiranja stekao sam potrebne kompetencije za rad u struci</vt:lpstr>
      <vt:lpstr>Studijski program pomogao mi je da razvijem sposobnost timskog rada</vt:lpstr>
      <vt:lpstr>Studijskim programom poboljšao sam svoje komunikacijske vještine </vt:lpstr>
      <vt:lpstr>Studijski program mi je pomogao razviti sposobnost pokretanja i upravljanja vlastitim poslom</vt:lpstr>
      <vt:lpstr>Jasna je međusobna povezanost predmeta unutar studijskog programa</vt:lpstr>
      <vt:lpstr>Imao/la sam dovoljno vremena za savladavanje studijskog programa</vt:lpstr>
      <vt:lpstr>Studijski materijali bili su korisni i dostatni (studijske informacije na Internet stranici VGUK, skripte nastavnika, udžbenici, prezentacije i pisani materijali nastavnika …)</vt:lpstr>
      <vt:lpstr>Radno opterećenje iskazano u ECTS bodovima po predmetima u studijskom programu bilo je objektivno (Kolegiji s istim brojem ECTS bodova zahtijevali su podjednako radno opterećenje (samostalni rad, učenje, pisanje seminara i sl.)</vt:lpstr>
      <vt:lpstr>Prilikom izvođenja studijskog programa u nastavi je primjenjivana suvremena tehnologija</vt:lpstr>
      <vt:lpstr>Tjekom nastave dobio/la sam uvid u najnovije trendove u području struke</vt:lpstr>
      <vt:lpstr>Odnos između teoretskog i praktičnog dijela nastave bio je primjeren</vt:lpstr>
      <vt:lpstr>Praksa u Učilišnim praktikumima bila je korisna</vt:lpstr>
      <vt:lpstr>Završna stručna praksa bila je korisna</vt:lpstr>
      <vt:lpstr>Terenska nastava tijekom studijskog programa bila je korisna</vt:lpstr>
      <vt:lpstr>Nastavnici su djelovali motivirajuće na mene</vt:lpstr>
      <vt:lpstr>Tijekom studiranja imao/la sam potporu nastavnika/mentora i potrebne savjete</vt:lpstr>
      <vt:lpstr>Tijekom studiranja imao/la sam potporu nastavnika/mentora i potrebne savjete</vt:lpstr>
      <vt:lpstr>Studijski program ispunio je moja očekivanja</vt:lpstr>
      <vt:lpstr>Koje aspekte studijskog programa smatrate najkorisnijim ili najboljim i zašto?</vt:lpstr>
      <vt:lpstr>Koje aspekte studijskog programa smatrate najmanje korisnim ili najlošijim i zašto?</vt:lpstr>
      <vt:lpstr>Sažetak-smjer Bilinogojstvo</vt:lpstr>
      <vt:lpstr>Sažetak-smjer Zootehnika</vt:lpstr>
      <vt:lpstr>Sažetak-smjer Menadžment u poljoprivredi</vt:lpstr>
      <vt:lpstr>Prijedlozi za poboljšanje studijskog programa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Zadovoljstvo studijskim programom</dc:title>
  <dc:creator>A</dc:creator>
  <cp:lastModifiedBy>Miomir Stojnović</cp:lastModifiedBy>
  <cp:revision>16</cp:revision>
  <dcterms:created xsi:type="dcterms:W3CDTF">2024-01-25T21:42:25Z</dcterms:created>
  <dcterms:modified xsi:type="dcterms:W3CDTF">2024-02-26T07:46:39Z</dcterms:modified>
</cp:coreProperties>
</file>